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92" r:id="rId3"/>
    <p:sldId id="311" r:id="rId4"/>
    <p:sldId id="309" r:id="rId5"/>
    <p:sldId id="310" r:id="rId6"/>
    <p:sldId id="321" r:id="rId7"/>
    <p:sldId id="319" r:id="rId8"/>
    <p:sldId id="270" r:id="rId9"/>
    <p:sldId id="325" r:id="rId10"/>
    <p:sldId id="306" r:id="rId11"/>
    <p:sldId id="307" r:id="rId12"/>
    <p:sldId id="318" r:id="rId13"/>
    <p:sldId id="294" r:id="rId14"/>
    <p:sldId id="304" r:id="rId15"/>
    <p:sldId id="308" r:id="rId16"/>
    <p:sldId id="302" r:id="rId17"/>
    <p:sldId id="323" r:id="rId18"/>
    <p:sldId id="324" r:id="rId19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6477" autoAdjust="0"/>
  </p:normalViewPr>
  <p:slideViewPr>
    <p:cSldViewPr snapToGrid="0">
      <p:cViewPr varScale="1">
        <p:scale>
          <a:sx n="57" d="100"/>
          <a:sy n="57" d="100"/>
        </p:scale>
        <p:origin x="114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8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7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EFA2F69-299B-4141-B4CE-38F252CFB062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036C530-E944-414A-81D4-7BF5B277A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28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748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Credits</a:t>
            </a:r>
            <a:r>
              <a:rPr lang="fr-FR" dirty="0" smtClean="0"/>
              <a:t>:</a:t>
            </a:r>
            <a:r>
              <a:rPr lang="fr-FR" baseline="0" dirty="0" smtClean="0"/>
              <a:t> https://blog.sqlauthority.com/2010/05/17/sqlauthority-news-bookmark-deprecated-database-engine-features-in-sql-server-2008/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70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Source: https://www.flickr.com/photos/117994717@N06/26222024706/in/photolist-34Q2JF-devwGC-8B4TFE-fgK6dM-FX9Jof 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214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734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465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84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018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147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Source: </a:t>
            </a:r>
            <a:r>
              <a:rPr lang="fr-FR" dirty="0" smtClean="0">
                <a:solidFill>
                  <a:schemeClr val="bg1"/>
                </a:solidFill>
              </a:rPr>
              <a:t>https://upload.wikimedia.org/wikipedia/commons/a/ad/Astronomical_Clock%2C_Prague.jpg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77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02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Source: https://fr.wikipedia.org/wiki/Rembrandt#/media/File:Rembrandt_-_De_Staalmeesters_-_</a:t>
            </a:r>
            <a:r>
              <a:rPr lang="fr-FR" dirty="0" smtClean="0"/>
              <a:t>The_Syndics_of_the_Clothmaker%27s_Guild.jpg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06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96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073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Source: https://upload.wikimedia.org/wikipedia/commons/2/22/M%C3%A8tre-%C3%A9talon_Paris.JPG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559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Source: https://www.flickr.com/photos/goodwines/5181401923/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5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668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C530-E944-414A-81D4-7BF5B277A28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95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56000" y="900001"/>
            <a:ext cx="10080000" cy="553998"/>
          </a:xfrm>
          <a:effectLst>
            <a:outerShdw blurRad="38100" dist="25400" dir="4800000" algn="tl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Titre page de </a:t>
            </a:r>
            <a:r>
              <a:rPr lang="en-GB" noProof="0" dirty="0" err="1" smtClean="0"/>
              <a:t>garde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56000" y="1800000"/>
            <a:ext cx="10080000" cy="17526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0">
                <a:solidFill>
                  <a:srgbClr val="DC8C8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Chapô</a:t>
            </a:r>
            <a:r>
              <a:rPr lang="en-GB" noProof="0" dirty="0" smtClean="0"/>
              <a:t> page de </a:t>
            </a:r>
            <a:r>
              <a:rPr lang="en-GB" noProof="0" dirty="0" err="1" smtClean="0"/>
              <a:t>garde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ligne</a:t>
            </a:r>
            <a:r>
              <a:rPr lang="en-GB" noProof="0" dirty="0" smtClean="0"/>
              <a:t> 1</a:t>
            </a:r>
          </a:p>
          <a:p>
            <a:r>
              <a:rPr lang="en-GB" noProof="0" dirty="0" err="1" smtClean="0"/>
              <a:t>Chapô</a:t>
            </a:r>
            <a:r>
              <a:rPr lang="en-GB" noProof="0" dirty="0" smtClean="0"/>
              <a:t> page de </a:t>
            </a:r>
            <a:r>
              <a:rPr lang="en-GB" noProof="0" dirty="0" err="1" smtClean="0"/>
              <a:t>garde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ligne</a:t>
            </a:r>
            <a:r>
              <a:rPr lang="en-GB" noProof="0" dirty="0" smtClean="0"/>
              <a:t> 2</a:t>
            </a:r>
          </a:p>
          <a:p>
            <a:r>
              <a:rPr lang="en-GB" noProof="0" dirty="0" err="1" smtClean="0"/>
              <a:t>Chapô</a:t>
            </a:r>
            <a:r>
              <a:rPr lang="en-GB" noProof="0" dirty="0" smtClean="0"/>
              <a:t> page de </a:t>
            </a:r>
            <a:r>
              <a:rPr lang="en-GB" noProof="0" dirty="0" err="1" smtClean="0"/>
              <a:t>garde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ligne</a:t>
            </a:r>
            <a:r>
              <a:rPr lang="en-GB" noProof="0" dirty="0" smtClean="0"/>
              <a:t> 3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041600" y="6245226"/>
            <a:ext cx="482600" cy="363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600">
                <a:solidFill>
                  <a:srgbClr val="D66E09"/>
                </a:solidFill>
                <a:latin typeface="DIN-Light"/>
                <a:cs typeface="DIN-Light"/>
              </a:defRPr>
            </a:lvl1pPr>
          </a:lstStyle>
          <a:p>
            <a:pPr defTabSz="457200">
              <a:defRPr/>
            </a:pPr>
            <a:fld id="{41B22B7B-F849-4AB3-9F95-0DADF8D55DF0}" type="slidenum">
              <a:rPr lang="en-US" smtClean="0"/>
              <a:pPr defTabSz="457200">
                <a:defRPr/>
              </a:pPr>
              <a:t>‹N°›</a:t>
            </a:fld>
            <a:endParaRPr lang="en-US" dirty="0"/>
          </a:p>
        </p:txBody>
      </p:sp>
      <p:sp>
        <p:nvSpPr>
          <p:cNvPr id="8" name="Rectangle 7">
            <a:hlinkClick r:id="" action="ppaction://hlinkshowjump?jump=nextslide"/>
          </p:cNvPr>
          <p:cNvSpPr/>
          <p:nvPr userDrawn="1"/>
        </p:nvSpPr>
        <p:spPr>
          <a:xfrm>
            <a:off x="10697635" y="6246000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>
            <a:hlinkClick r:id="" action="ppaction://hlinkshowjump?jump=lastslide"/>
          </p:cNvPr>
          <p:cNvSpPr/>
          <p:nvPr userDrawn="1"/>
        </p:nvSpPr>
        <p:spPr>
          <a:xfrm>
            <a:off x="11349568" y="6245224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>
            <a:hlinkClick r:id="" action="ppaction://hlinkshowjump?jump=firstslide"/>
          </p:cNvPr>
          <p:cNvSpPr/>
          <p:nvPr userDrawn="1"/>
        </p:nvSpPr>
        <p:spPr>
          <a:xfrm>
            <a:off x="8733368" y="6246000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>
            <a:hlinkClick r:id="" action="ppaction://hlinkshowjump?jump=previousslide"/>
          </p:cNvPr>
          <p:cNvSpPr/>
          <p:nvPr userDrawn="1"/>
        </p:nvSpPr>
        <p:spPr>
          <a:xfrm>
            <a:off x="9385301" y="6245224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8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56000" y="900000"/>
            <a:ext cx="10080000" cy="553998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Titre page de </a:t>
            </a:r>
            <a:r>
              <a:rPr lang="en-GB" noProof="0" dirty="0" err="1" smtClean="0"/>
              <a:t>garde</a:t>
            </a:r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1600" y="6245226"/>
            <a:ext cx="482600" cy="363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600">
                <a:solidFill>
                  <a:srgbClr val="D66E09"/>
                </a:solidFill>
                <a:latin typeface="DIN-Light"/>
                <a:cs typeface="DIN-Light"/>
              </a:defRPr>
            </a:lvl1pPr>
          </a:lstStyle>
          <a:p>
            <a:pPr defTabSz="457200"/>
            <a:fld id="{41B22B7B-F849-4AB3-9F95-0DADF8D55DF0}" type="slidenum">
              <a:rPr lang="en-US" smtClean="0"/>
              <a:pPr defTabSz="457200"/>
              <a:t>‹N°›</a:t>
            </a:fld>
            <a:endParaRPr lang="en-US" dirty="0"/>
          </a:p>
        </p:txBody>
      </p:sp>
      <p:sp>
        <p:nvSpPr>
          <p:cNvPr id="7" name="Rectangle 6">
            <a:hlinkClick r:id="" action="ppaction://hlinkshowjump?jump=nextslide"/>
          </p:cNvPr>
          <p:cNvSpPr/>
          <p:nvPr userDrawn="1"/>
        </p:nvSpPr>
        <p:spPr>
          <a:xfrm>
            <a:off x="10697635" y="6246000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>
            <a:hlinkClick r:id="" action="ppaction://hlinkshowjump?jump=lastslide"/>
          </p:cNvPr>
          <p:cNvSpPr/>
          <p:nvPr userDrawn="1"/>
        </p:nvSpPr>
        <p:spPr>
          <a:xfrm>
            <a:off x="11349568" y="6245224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>
            <a:hlinkClick r:id="" action="ppaction://hlinkshowjump?jump=firstslide"/>
          </p:cNvPr>
          <p:cNvSpPr/>
          <p:nvPr userDrawn="1"/>
        </p:nvSpPr>
        <p:spPr>
          <a:xfrm>
            <a:off x="8733368" y="6246000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>
            <a:hlinkClick r:id="" action="ppaction://hlinkshowjump?jump=previousslide"/>
          </p:cNvPr>
          <p:cNvSpPr/>
          <p:nvPr userDrawn="1"/>
        </p:nvSpPr>
        <p:spPr>
          <a:xfrm>
            <a:off x="9385301" y="6245224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8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56000" y="900000"/>
            <a:ext cx="10080000" cy="553998"/>
          </a:xfrm>
        </p:spPr>
        <p:txBody>
          <a:bodyPr/>
          <a:lstStyle/>
          <a:p>
            <a:r>
              <a:rPr lang="en-GB" noProof="0" dirty="0" smtClean="0"/>
              <a:t>Titre page courante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56000" y="1800000"/>
            <a:ext cx="10080000" cy="396000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lvl1pPr>
            <a:lvl2pPr marL="5143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874712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lvl3pPr>
            <a:lvl4pPr marL="19431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24003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smtClean="0"/>
              <a:t>Premier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5143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874712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19431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24003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1600" y="6245226"/>
            <a:ext cx="482600" cy="363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600">
                <a:solidFill>
                  <a:srgbClr val="D66E09"/>
                </a:solidFill>
                <a:latin typeface="DIN-Light"/>
                <a:cs typeface="DIN-Light"/>
              </a:defRPr>
            </a:lvl1pPr>
          </a:lstStyle>
          <a:p>
            <a:pPr defTabSz="457200"/>
            <a:fld id="{41B22B7B-F849-4AB3-9F95-0DADF8D55DF0}" type="slidenum">
              <a:rPr lang="en-US" smtClean="0"/>
              <a:pPr defTabSz="457200"/>
              <a:t>‹N°›</a:t>
            </a:fld>
            <a:endParaRPr lang="en-US" dirty="0"/>
          </a:p>
        </p:txBody>
      </p:sp>
      <p:sp>
        <p:nvSpPr>
          <p:cNvPr id="8" name="Rectangle 7">
            <a:hlinkClick r:id="" action="ppaction://hlinkshowjump?jump=nextslide"/>
          </p:cNvPr>
          <p:cNvSpPr/>
          <p:nvPr userDrawn="1"/>
        </p:nvSpPr>
        <p:spPr>
          <a:xfrm>
            <a:off x="10697635" y="6246000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>
            <a:hlinkClick r:id="" action="ppaction://hlinkshowjump?jump=lastslide"/>
          </p:cNvPr>
          <p:cNvSpPr/>
          <p:nvPr userDrawn="1"/>
        </p:nvSpPr>
        <p:spPr>
          <a:xfrm>
            <a:off x="11349568" y="6245224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>
            <a:hlinkClick r:id="" action="ppaction://hlinkshowjump?jump=firstslide"/>
          </p:cNvPr>
          <p:cNvSpPr/>
          <p:nvPr userDrawn="1"/>
        </p:nvSpPr>
        <p:spPr>
          <a:xfrm>
            <a:off x="8733368" y="6246000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>
            <a:hlinkClick r:id="" action="ppaction://hlinkshowjump?jump=previousslide"/>
          </p:cNvPr>
          <p:cNvSpPr/>
          <p:nvPr userDrawn="1"/>
        </p:nvSpPr>
        <p:spPr>
          <a:xfrm>
            <a:off x="9385301" y="6245224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5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56000" y="900000"/>
            <a:ext cx="10080000" cy="553998"/>
          </a:xfrm>
        </p:spPr>
        <p:txBody>
          <a:bodyPr/>
          <a:lstStyle/>
          <a:p>
            <a:r>
              <a:rPr lang="en-GB" noProof="0" dirty="0" smtClean="0"/>
              <a:t>Titre page courante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056000" y="1800000"/>
            <a:ext cx="4800000" cy="396000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2800"/>
            </a:lvl1pPr>
            <a:lvl2pPr marL="5143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2400"/>
            </a:lvl2pPr>
            <a:lvl3pPr marL="874712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2000"/>
            </a:lvl3pPr>
            <a:lvl4pPr marL="19431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1800"/>
            </a:lvl4pPr>
            <a:lvl5pPr marL="24003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smtClean="0"/>
              <a:t>Premier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5143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874712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19431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24003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noProof="0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336000" y="1800000"/>
            <a:ext cx="4800000" cy="396000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2800"/>
            </a:lvl1pPr>
            <a:lvl2pPr marL="5143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2400"/>
            </a:lvl2pPr>
            <a:lvl3pPr marL="874712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2000"/>
            </a:lvl3pPr>
            <a:lvl4pPr marL="19431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1800"/>
            </a:lvl4pPr>
            <a:lvl5pPr marL="24003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smtClean="0"/>
              <a:t>Premier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5143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874712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19431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24003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noProof="0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1600" y="6245226"/>
            <a:ext cx="482600" cy="363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600">
                <a:solidFill>
                  <a:srgbClr val="D66E09"/>
                </a:solidFill>
                <a:latin typeface="DIN-Light"/>
                <a:cs typeface="DIN-Light"/>
              </a:defRPr>
            </a:lvl1pPr>
          </a:lstStyle>
          <a:p>
            <a:pPr defTabSz="457200"/>
            <a:fld id="{41B22B7B-F849-4AB3-9F95-0DADF8D55DF0}" type="slidenum">
              <a:rPr lang="en-US" smtClean="0"/>
              <a:pPr defTabSz="457200"/>
              <a:t>‹N°›</a:t>
            </a:fld>
            <a:endParaRPr lang="en-US" dirty="0"/>
          </a:p>
        </p:txBody>
      </p:sp>
      <p:sp>
        <p:nvSpPr>
          <p:cNvPr id="9" name="Rectangle 8">
            <a:hlinkClick r:id="" action="ppaction://hlinkshowjump?jump=nextslide"/>
          </p:cNvPr>
          <p:cNvSpPr/>
          <p:nvPr userDrawn="1"/>
        </p:nvSpPr>
        <p:spPr>
          <a:xfrm>
            <a:off x="10697635" y="6246000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>
            <a:hlinkClick r:id="" action="ppaction://hlinkshowjump?jump=lastslide"/>
          </p:cNvPr>
          <p:cNvSpPr/>
          <p:nvPr userDrawn="1"/>
        </p:nvSpPr>
        <p:spPr>
          <a:xfrm>
            <a:off x="11349568" y="6245224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>
            <a:hlinkClick r:id="" action="ppaction://hlinkshowjump?jump=firstslide"/>
          </p:cNvPr>
          <p:cNvSpPr/>
          <p:nvPr userDrawn="1"/>
        </p:nvSpPr>
        <p:spPr>
          <a:xfrm>
            <a:off x="8733368" y="6246000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" action="ppaction://hlinkshowjump?jump=previousslide"/>
          </p:cNvPr>
          <p:cNvSpPr/>
          <p:nvPr userDrawn="1"/>
        </p:nvSpPr>
        <p:spPr>
          <a:xfrm>
            <a:off x="9385301" y="6245224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8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56000" y="5040001"/>
            <a:ext cx="10080000" cy="276999"/>
          </a:xfrm>
          <a:effectLst/>
        </p:spPr>
        <p:txBody>
          <a:bodyPr anchor="t" anchorCtr="0"/>
          <a:lstStyle>
            <a:lvl1pPr algn="l">
              <a:defRPr sz="1800" b="0" spc="-50"/>
            </a:lvl1pPr>
          </a:lstStyle>
          <a:p>
            <a:r>
              <a:rPr lang="en-GB" noProof="0" dirty="0" err="1" smtClean="0"/>
              <a:t>Légende</a:t>
            </a:r>
            <a:r>
              <a:rPr lang="en-GB" noProof="0" dirty="0" smtClean="0"/>
              <a:t> image</a:t>
            </a:r>
            <a:endParaRPr lang="en-GB" noProof="0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1056000" y="900000"/>
            <a:ext cx="10080000" cy="3960000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56000" y="5400000"/>
            <a:ext cx="10080000" cy="3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Informations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complémentaires</a:t>
            </a:r>
            <a:r>
              <a:rPr lang="en-GB" noProof="0" dirty="0" smtClean="0"/>
              <a:t> (</a:t>
            </a:r>
            <a:r>
              <a:rPr lang="en-GB" noProof="0" dirty="0" err="1" smtClean="0"/>
              <a:t>crédit</a:t>
            </a:r>
            <a:r>
              <a:rPr lang="en-GB" noProof="0" dirty="0" smtClean="0"/>
              <a:t>, date, etc.)</a:t>
            </a:r>
            <a:endParaRPr lang="en-GB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1600" y="6245226"/>
            <a:ext cx="482600" cy="363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600">
                <a:solidFill>
                  <a:srgbClr val="D66E09"/>
                </a:solidFill>
                <a:latin typeface="DIN-Light"/>
                <a:cs typeface="DIN-Light"/>
              </a:defRPr>
            </a:lvl1pPr>
          </a:lstStyle>
          <a:p>
            <a:pPr defTabSz="457200"/>
            <a:fld id="{41B22B7B-F849-4AB3-9F95-0DADF8D55DF0}" type="slidenum">
              <a:rPr lang="en-US" smtClean="0"/>
              <a:pPr defTabSz="457200"/>
              <a:t>‹N°›</a:t>
            </a:fld>
            <a:endParaRPr lang="en-US" dirty="0"/>
          </a:p>
        </p:txBody>
      </p:sp>
      <p:sp>
        <p:nvSpPr>
          <p:cNvPr id="9" name="Rectangle 8">
            <a:hlinkClick r:id="" action="ppaction://hlinkshowjump?jump=nextslide"/>
          </p:cNvPr>
          <p:cNvSpPr/>
          <p:nvPr userDrawn="1"/>
        </p:nvSpPr>
        <p:spPr>
          <a:xfrm>
            <a:off x="10697635" y="6246000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>
            <a:hlinkClick r:id="" action="ppaction://hlinkshowjump?jump=lastslide"/>
          </p:cNvPr>
          <p:cNvSpPr/>
          <p:nvPr userDrawn="1"/>
        </p:nvSpPr>
        <p:spPr>
          <a:xfrm>
            <a:off x="11349568" y="6245224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>
            <a:hlinkClick r:id="" action="ppaction://hlinkshowjump?jump=firstslide"/>
          </p:cNvPr>
          <p:cNvSpPr/>
          <p:nvPr userDrawn="1"/>
        </p:nvSpPr>
        <p:spPr>
          <a:xfrm>
            <a:off x="8733368" y="6246000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" action="ppaction://hlinkshowjump?jump=previousslide"/>
          </p:cNvPr>
          <p:cNvSpPr/>
          <p:nvPr userDrawn="1"/>
        </p:nvSpPr>
        <p:spPr>
          <a:xfrm>
            <a:off x="9385301" y="6245224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0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1600" y="6245226"/>
            <a:ext cx="482600" cy="363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600">
                <a:solidFill>
                  <a:srgbClr val="D66E09"/>
                </a:solidFill>
                <a:latin typeface="DIN-Light"/>
                <a:cs typeface="DIN-Light"/>
              </a:defRPr>
            </a:lvl1pPr>
          </a:lstStyle>
          <a:p>
            <a:pPr defTabSz="457200"/>
            <a:fld id="{41B22B7B-F849-4AB3-9F95-0DADF8D55DF0}" type="slidenum">
              <a:rPr lang="en-US" smtClean="0"/>
              <a:pPr defTabSz="457200"/>
              <a:t>‹N°›</a:t>
            </a:fld>
            <a:endParaRPr lang="en-US" dirty="0"/>
          </a:p>
        </p:txBody>
      </p:sp>
      <p:sp>
        <p:nvSpPr>
          <p:cNvPr id="6" name="Rectangle 5">
            <a:hlinkClick r:id="" action="ppaction://hlinkshowjump?jump=nextslide"/>
          </p:cNvPr>
          <p:cNvSpPr/>
          <p:nvPr userDrawn="1"/>
        </p:nvSpPr>
        <p:spPr>
          <a:xfrm>
            <a:off x="10697635" y="6246000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>
            <a:hlinkClick r:id="" action="ppaction://hlinkshowjump?jump=lastslide"/>
          </p:cNvPr>
          <p:cNvSpPr/>
          <p:nvPr userDrawn="1"/>
        </p:nvSpPr>
        <p:spPr>
          <a:xfrm>
            <a:off x="11349568" y="6245224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>
            <a:hlinkClick r:id="" action="ppaction://hlinkshowjump?jump=firstslide"/>
          </p:cNvPr>
          <p:cNvSpPr/>
          <p:nvPr userDrawn="1"/>
        </p:nvSpPr>
        <p:spPr>
          <a:xfrm>
            <a:off x="8733368" y="6246000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>
            <a:hlinkClick r:id="" action="ppaction://hlinkshowjump?jump=previousslide"/>
          </p:cNvPr>
          <p:cNvSpPr/>
          <p:nvPr userDrawn="1"/>
        </p:nvSpPr>
        <p:spPr>
          <a:xfrm>
            <a:off x="9385301" y="6245224"/>
            <a:ext cx="489600" cy="36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4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56000" y="900000"/>
            <a:ext cx="10080000" cy="553998"/>
          </a:xfrm>
          <a:prstGeom prst="rect">
            <a:avLst/>
          </a:prstGeom>
          <a:ln>
            <a:noFill/>
          </a:ln>
          <a:effectLst>
            <a:outerShdw blurRad="38100" dist="25400" dir="4800000" algn="tl" rotWithShape="0">
              <a:srgbClr val="000000">
                <a:alpha val="60000"/>
              </a:srgbClr>
            </a:outerShdw>
          </a:effectLst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smtClean="0"/>
              <a:t>Titre page courante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6000" y="1800000"/>
            <a:ext cx="10080000" cy="39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smtClean="0"/>
              <a:t>Premier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5143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874712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19431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24003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marL="16002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noProof="0" dirty="0" smtClean="0"/>
          </a:p>
          <a:p>
            <a:pPr marL="22860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noProof="0" dirty="0" smtClean="0"/>
          </a:p>
          <a:p>
            <a:pPr marL="27432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noProof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55999" y="468000"/>
            <a:ext cx="10080000" cy="180000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1050" u="none">
                <a:solidFill>
                  <a:schemeClr val="tx1"/>
                </a:solidFill>
                <a:latin typeface="Minion Pro"/>
                <a:cs typeface="Minion Pro"/>
              </a:defRPr>
            </a:lvl1pPr>
          </a:lstStyle>
          <a:p>
            <a:r>
              <a:rPr lang="en-US" noProof="0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041600" y="6245226"/>
            <a:ext cx="482600" cy="363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600">
                <a:solidFill>
                  <a:srgbClr val="D66E09"/>
                </a:solidFill>
                <a:latin typeface="DIN-Light"/>
                <a:cs typeface="DIN-Light"/>
              </a:defRPr>
            </a:lvl1pPr>
          </a:lstStyle>
          <a:p>
            <a:pPr defTabSz="457200">
              <a:defRPr/>
            </a:pPr>
            <a:fld id="{41B22B7B-F849-4AB3-9F95-0DADF8D55DF0}" type="slidenum">
              <a:rPr lang="en-US" smtClean="0"/>
              <a:pPr defTabSz="457200">
                <a:defRPr/>
              </a:pPr>
              <a:t>‹N°›</a:t>
            </a:fld>
            <a:endParaRPr lang="en-US" dirty="0"/>
          </a:p>
        </p:txBody>
      </p:sp>
      <p:sp>
        <p:nvSpPr>
          <p:cNvPr id="12" name="Bouton d'action : Début 11">
            <a:hlinkClick r:id="" action="ppaction://hlinkshowjump?jump=firstslide" highlightClick="1"/>
          </p:cNvPr>
          <p:cNvSpPr/>
          <p:nvPr userDrawn="1"/>
        </p:nvSpPr>
        <p:spPr>
          <a:xfrm>
            <a:off x="8731200" y="6246000"/>
            <a:ext cx="489600" cy="367200"/>
          </a:xfrm>
          <a:prstGeom prst="actionButtonBeginning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Bouton d'action : Fin 12">
            <a:hlinkClick r:id="" action="ppaction://hlinkshowjump?jump=lastslide" highlightClick="1"/>
          </p:cNvPr>
          <p:cNvSpPr/>
          <p:nvPr userDrawn="1"/>
        </p:nvSpPr>
        <p:spPr>
          <a:xfrm>
            <a:off x="11347200" y="6246000"/>
            <a:ext cx="489600" cy="367976"/>
          </a:xfrm>
          <a:prstGeom prst="actionButtonEnd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Bouton d'action : Précédent 13">
            <a:hlinkClick r:id="" action="ppaction://hlinkshowjump?jump=previousslide" highlightClick="1"/>
          </p:cNvPr>
          <p:cNvSpPr/>
          <p:nvPr userDrawn="1"/>
        </p:nvSpPr>
        <p:spPr>
          <a:xfrm>
            <a:off x="9384000" y="6246000"/>
            <a:ext cx="489600" cy="367200"/>
          </a:xfrm>
          <a:prstGeom prst="actionButtonBackPrevious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Bouton d'action : Suivant 14">
            <a:hlinkClick r:id="" action="ppaction://hlinkshowjump?jump=nextslide" highlightClick="1"/>
          </p:cNvPr>
          <p:cNvSpPr/>
          <p:nvPr userDrawn="1"/>
        </p:nvSpPr>
        <p:spPr>
          <a:xfrm>
            <a:off x="10699200" y="6246000"/>
            <a:ext cx="489600" cy="368752"/>
          </a:xfrm>
          <a:prstGeom prst="actionButtonForwardNex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" name="Picture 2" descr=" 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5475" y="5980589"/>
            <a:ext cx="2075305" cy="86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6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spc="-100" baseline="0">
          <a:solidFill>
            <a:srgbClr val="8D1257"/>
          </a:solidFill>
          <a:latin typeface="+mj-lt"/>
          <a:ea typeface="+mj-ea"/>
          <a:cs typeface="+mj-cs"/>
        </a:defRPr>
      </a:lvl1pPr>
    </p:titleStyle>
    <p:bodyStyle>
      <a:lvl1pPr marL="627063" marR="0" indent="-6270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Char char="-"/>
        <a:tabLst/>
        <a:defRPr sz="2800" kern="1200" baseline="0">
          <a:solidFill>
            <a:srgbClr val="646464"/>
          </a:solidFill>
          <a:latin typeface="+mn-lt"/>
          <a:ea typeface="+mn-ea"/>
          <a:cs typeface="+mn-cs"/>
        </a:defRPr>
      </a:lvl1pPr>
      <a:lvl2pPr marL="896938" marR="0" indent="-725488" algn="l" defTabSz="36036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>
          <a:tab pos="2420938" algn="l"/>
        </a:tabLst>
        <a:defRPr sz="2400" kern="1200">
          <a:solidFill>
            <a:srgbClr val="646464"/>
          </a:solidFill>
          <a:latin typeface="+mn-lt"/>
          <a:ea typeface="+mn-ea"/>
          <a:cs typeface="+mn-cs"/>
        </a:defRPr>
      </a:lvl2pPr>
      <a:lvl3pPr marL="1346200" marR="0" indent="-815975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rgbClr val="646464"/>
          </a:solidFill>
          <a:latin typeface="+mn-lt"/>
          <a:ea typeface="+mn-ea"/>
          <a:cs typeface="+mn-cs"/>
        </a:defRPr>
      </a:lvl3pPr>
      <a:lvl4pPr marL="19431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1800" kern="1200">
          <a:solidFill>
            <a:srgbClr val="646464"/>
          </a:solidFill>
          <a:latin typeface="+mn-lt"/>
          <a:ea typeface="+mn-ea"/>
          <a:cs typeface="+mn-cs"/>
        </a:defRPr>
      </a:lvl4pPr>
      <a:lvl5pPr marL="24003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14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a-rsc.org/sites/all/files/RSC-Chair-20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ortal.issn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6000" y="900001"/>
            <a:ext cx="10434960" cy="1600438"/>
          </a:xfrm>
        </p:spPr>
        <p:txBody>
          <a:bodyPr/>
          <a:lstStyle/>
          <a:p>
            <a:r>
              <a:rPr lang="en-GB" sz="4000" dirty="0" smtClean="0"/>
              <a:t>A model to link them all</a:t>
            </a:r>
            <a:br>
              <a:rPr lang="en-GB" sz="4000" dirty="0" smtClean="0"/>
            </a:br>
            <a:r>
              <a:rPr lang="en-GB" sz="3200" dirty="0" smtClean="0"/>
              <a:t>IFLA-LRM as a </a:t>
            </a:r>
            <a:r>
              <a:rPr lang="en-US" sz="3200" dirty="0"/>
              <a:t>driver for harmonization of cataloguing standards related to serials and other continuing resources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51280" y="2727960"/>
            <a:ext cx="6121400" cy="128524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Clement Oury</a:t>
            </a:r>
          </a:p>
          <a:p>
            <a:r>
              <a:rPr lang="en-US" sz="2200" dirty="0" smtClean="0"/>
              <a:t>Head of Data, Network and Standards Department</a:t>
            </a:r>
          </a:p>
          <a:p>
            <a:r>
              <a:rPr lang="en-US" sz="2200" dirty="0" smtClean="0"/>
              <a:t>ISSN International Centre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056000" y="2727960"/>
            <a:ext cx="5217480" cy="287909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0" kern="1200" baseline="0">
                <a:solidFill>
                  <a:srgbClr val="DC8C82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3603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20938" algn="l"/>
              </a:tabLst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Gordon Dunsire</a:t>
            </a:r>
          </a:p>
          <a:p>
            <a:r>
              <a:rPr lang="en-US" dirty="0" smtClean="0"/>
              <a:t>Chair</a:t>
            </a:r>
            <a:endParaRPr lang="en-US" dirty="0"/>
          </a:p>
          <a:p>
            <a:r>
              <a:rPr lang="en-US" dirty="0"/>
              <a:t>RDA Steering </a:t>
            </a:r>
            <a:r>
              <a:rPr lang="en-US" dirty="0" smtClean="0"/>
              <a:t>Committee</a:t>
            </a:r>
          </a:p>
          <a:p>
            <a:endParaRPr lang="en-US" dirty="0" smtClean="0"/>
          </a:p>
          <a:p>
            <a:r>
              <a:rPr lang="en-US" dirty="0"/>
              <a:t>Session </a:t>
            </a:r>
            <a:r>
              <a:rPr lang="en-US" dirty="0" smtClean="0"/>
              <a:t>074: </a:t>
            </a:r>
            <a:r>
              <a:rPr lang="en-US" dirty="0"/>
              <a:t>Impact of recently approved IFLA standards </a:t>
            </a:r>
            <a:r>
              <a:rPr lang="en-US" dirty="0" smtClean="0"/>
              <a:t>– Committee </a:t>
            </a:r>
            <a:r>
              <a:rPr lang="en-US" dirty="0"/>
              <a:t>on </a:t>
            </a:r>
            <a:r>
              <a:rPr lang="en-US" dirty="0" smtClean="0"/>
              <a:t>Standards</a:t>
            </a:r>
          </a:p>
          <a:p>
            <a:r>
              <a:rPr lang="en-US" dirty="0" smtClean="0"/>
              <a:t>IFLA World Library and Information Congress</a:t>
            </a:r>
            <a:endParaRPr lang="en-US" dirty="0"/>
          </a:p>
          <a:p>
            <a:r>
              <a:rPr lang="en-US" dirty="0" smtClean="0"/>
              <a:t>Kuala Lumpur, August 25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07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000" y="900000"/>
            <a:ext cx="10080000" cy="553998"/>
          </a:xfrm>
        </p:spPr>
        <p:txBody>
          <a:bodyPr/>
          <a:lstStyle/>
          <a:p>
            <a:r>
              <a:rPr lang="en-US" dirty="0" smtClean="0"/>
              <a:t>Collocation of serials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1930" y="1867789"/>
            <a:ext cx="1121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rgbClr val="4B7D91"/>
                </a:solidFill>
                <a:latin typeface="arial" panose="020B0604020202020204" pitchFamily="34" charset="0"/>
              </a:rPr>
              <a:t>Work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705215" y="1570377"/>
            <a:ext cx="4640056" cy="85429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4B7D91"/>
                </a:solidFill>
                <a:latin typeface="arial" panose="020B0604020202020204" pitchFamily="34" charset="0"/>
              </a:rPr>
              <a:t>The New York times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9599368" y="4642716"/>
            <a:ext cx="26461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rgbClr val="4B7D91"/>
                </a:solidFill>
                <a:latin typeface="arial" panose="020B0604020202020204" pitchFamily="34" charset="0"/>
              </a:rPr>
              <a:t>M</a:t>
            </a:r>
            <a:r>
              <a:rPr lang="fr-FR" sz="3000" b="1" dirty="0" smtClean="0">
                <a:solidFill>
                  <a:srgbClr val="4B7D91"/>
                </a:solidFill>
                <a:latin typeface="arial" panose="020B0604020202020204" pitchFamily="34" charset="0"/>
              </a:rPr>
              <a:t>anifestation</a:t>
            </a:r>
            <a:endParaRPr lang="fr-FR" sz="3000" dirty="0"/>
          </a:p>
        </p:txBody>
      </p:sp>
      <p:sp>
        <p:nvSpPr>
          <p:cNvPr id="9" name="Ellipse 8"/>
          <p:cNvSpPr/>
          <p:nvPr/>
        </p:nvSpPr>
        <p:spPr>
          <a:xfrm>
            <a:off x="2873829" y="2861881"/>
            <a:ext cx="6302828" cy="82837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4B7D91"/>
                </a:solidFill>
                <a:latin typeface="arial" panose="020B0604020202020204" pitchFamily="34" charset="0"/>
              </a:rPr>
              <a:t>The New York </a:t>
            </a:r>
            <a:r>
              <a:rPr lang="fr-FR" sz="2400" b="1" dirty="0" smtClean="0">
                <a:solidFill>
                  <a:srgbClr val="4B7D91"/>
                </a:solidFill>
                <a:latin typeface="arial" panose="020B0604020202020204" pitchFamily="34" charset="0"/>
              </a:rPr>
              <a:t>times (English)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9745435" y="2999069"/>
            <a:ext cx="2353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 smtClean="0">
                <a:solidFill>
                  <a:srgbClr val="4B7D91"/>
                </a:solidFill>
                <a:latin typeface="arial" panose="020B0604020202020204" pitchFamily="34" charset="0"/>
              </a:rPr>
              <a:t>Expression</a:t>
            </a:r>
            <a:endParaRPr lang="fr-FR" sz="30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8028" y="4612633"/>
            <a:ext cx="2578434" cy="735137"/>
          </a:xfrm>
          <a:prstGeom prst="rect">
            <a:avLst/>
          </a:prstGeom>
        </p:spPr>
      </p:pic>
      <p:pic>
        <p:nvPicPr>
          <p:cNvPr id="13" name="Picture 2" descr="Afficher l'image d'origi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35" y="4201338"/>
            <a:ext cx="2199527" cy="16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fficher l'image d'origin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0669" y="4411825"/>
            <a:ext cx="532917" cy="5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8257" y="4579875"/>
            <a:ext cx="2577426" cy="734849"/>
          </a:xfrm>
          <a:prstGeom prst="rect">
            <a:avLst/>
          </a:prstGeom>
        </p:spPr>
      </p:pic>
      <p:pic>
        <p:nvPicPr>
          <p:cNvPr id="19" name="Picture 6" descr="Afficher l'image d'origin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168" y="4384516"/>
            <a:ext cx="583853" cy="58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21"/>
          <p:cNvCxnSpPr>
            <a:stCxn id="13" idx="0"/>
            <a:endCxn id="9" idx="4"/>
          </p:cNvCxnSpPr>
          <p:nvPr/>
        </p:nvCxnSpPr>
        <p:spPr>
          <a:xfrm flipV="1">
            <a:off x="1566399" y="3690256"/>
            <a:ext cx="4458844" cy="511082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8" idx="0"/>
            <a:endCxn id="9" idx="4"/>
          </p:cNvCxnSpPr>
          <p:nvPr/>
        </p:nvCxnSpPr>
        <p:spPr>
          <a:xfrm flipV="1">
            <a:off x="4216970" y="3690256"/>
            <a:ext cx="1808273" cy="889619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2" idx="0"/>
            <a:endCxn id="9" idx="4"/>
          </p:cNvCxnSpPr>
          <p:nvPr/>
        </p:nvCxnSpPr>
        <p:spPr>
          <a:xfrm flipH="1" flipV="1">
            <a:off x="6025243" y="3690256"/>
            <a:ext cx="1262002" cy="922377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9" idx="0"/>
            <a:endCxn id="7" idx="4"/>
          </p:cNvCxnSpPr>
          <p:nvPr/>
        </p:nvCxnSpPr>
        <p:spPr>
          <a:xfrm flipV="1">
            <a:off x="6025243" y="2424669"/>
            <a:ext cx="0" cy="437212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SQLAuthority News - Bookmark - Deprecated Database Engine Features in SQL Server 2008 deprecated-800x303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96" y="1453998"/>
            <a:ext cx="10671835" cy="40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5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000" y="900000"/>
            <a:ext cx="10080000" cy="553998"/>
          </a:xfrm>
        </p:spPr>
        <p:txBody>
          <a:bodyPr/>
          <a:lstStyle/>
          <a:p>
            <a:r>
              <a:rPr lang="en-US" dirty="0" smtClean="0"/>
              <a:t>The end of collocation for serials?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1930" y="1867789"/>
            <a:ext cx="1121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rgbClr val="4B7D91"/>
                </a:solidFill>
                <a:latin typeface="arial" panose="020B0604020202020204" pitchFamily="34" charset="0"/>
              </a:rPr>
              <a:t>Work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09897" y="1599488"/>
            <a:ext cx="2820851" cy="734849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4B7D91"/>
                </a:solidFill>
                <a:latin typeface="arial" panose="020B0604020202020204" pitchFamily="34" charset="0"/>
              </a:rPr>
              <a:t>The New York </a:t>
            </a:r>
            <a:r>
              <a:rPr lang="fr-FR" b="1" dirty="0" smtClean="0">
                <a:solidFill>
                  <a:srgbClr val="4B7D91"/>
                </a:solidFill>
                <a:latin typeface="arial" panose="020B0604020202020204" pitchFamily="34" charset="0"/>
              </a:rPr>
              <a:t>times (</a:t>
            </a:r>
            <a:r>
              <a:rPr lang="fr-FR" b="1" dirty="0" err="1" smtClean="0">
                <a:solidFill>
                  <a:srgbClr val="4B7D91"/>
                </a:solidFill>
                <a:latin typeface="arial" panose="020B0604020202020204" pitchFamily="34" charset="0"/>
              </a:rPr>
              <a:t>print</a:t>
            </a:r>
            <a:r>
              <a:rPr lang="fr-FR" b="1" dirty="0" smtClean="0">
                <a:solidFill>
                  <a:srgbClr val="4B7D91"/>
                </a:solidFill>
                <a:latin typeface="arial" panose="020B0604020202020204" pitchFamily="34" charset="0"/>
              </a:rPr>
              <a:t>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599368" y="4642716"/>
            <a:ext cx="26461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rgbClr val="4B7D91"/>
                </a:solidFill>
                <a:latin typeface="arial" panose="020B0604020202020204" pitchFamily="34" charset="0"/>
              </a:rPr>
              <a:t>M</a:t>
            </a:r>
            <a:r>
              <a:rPr lang="fr-FR" sz="3000" b="1" dirty="0" smtClean="0">
                <a:solidFill>
                  <a:srgbClr val="4B7D91"/>
                </a:solidFill>
                <a:latin typeface="arial" panose="020B0604020202020204" pitchFamily="34" charset="0"/>
              </a:rPr>
              <a:t>anifestation</a:t>
            </a:r>
            <a:endParaRPr lang="fr-FR" sz="3000" dirty="0"/>
          </a:p>
        </p:txBody>
      </p:sp>
      <p:sp>
        <p:nvSpPr>
          <p:cNvPr id="10" name="Rectangle 9"/>
          <p:cNvSpPr/>
          <p:nvPr/>
        </p:nvSpPr>
        <p:spPr>
          <a:xfrm>
            <a:off x="9745435" y="2999069"/>
            <a:ext cx="2353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 smtClean="0">
                <a:solidFill>
                  <a:srgbClr val="4B7D91"/>
                </a:solidFill>
                <a:latin typeface="arial" panose="020B0604020202020204" pitchFamily="34" charset="0"/>
              </a:rPr>
              <a:t>Expression</a:t>
            </a:r>
            <a:endParaRPr lang="fr-FR" sz="30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258" y="4579975"/>
            <a:ext cx="2578434" cy="735137"/>
          </a:xfrm>
          <a:prstGeom prst="rect">
            <a:avLst/>
          </a:prstGeom>
        </p:spPr>
      </p:pic>
      <p:pic>
        <p:nvPicPr>
          <p:cNvPr id="13" name="Picture 2" descr="Afficher l'image d'orig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40" y="4180073"/>
            <a:ext cx="2199527" cy="16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fficher l'image d'origi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0899" y="4379167"/>
            <a:ext cx="532917" cy="5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3" y="4579875"/>
            <a:ext cx="2577426" cy="734849"/>
          </a:xfrm>
          <a:prstGeom prst="rect">
            <a:avLst/>
          </a:prstGeom>
        </p:spPr>
      </p:pic>
      <p:pic>
        <p:nvPicPr>
          <p:cNvPr id="19" name="Picture 6" descr="Afficher l'image d'origin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114" y="4384516"/>
            <a:ext cx="583853" cy="58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21"/>
          <p:cNvCxnSpPr>
            <a:stCxn id="13" idx="0"/>
            <a:endCxn id="20" idx="4"/>
          </p:cNvCxnSpPr>
          <p:nvPr/>
        </p:nvCxnSpPr>
        <p:spPr>
          <a:xfrm flipH="1" flipV="1">
            <a:off x="1720323" y="3602767"/>
            <a:ext cx="4981" cy="577306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20" idx="0"/>
            <a:endCxn id="7" idx="4"/>
          </p:cNvCxnSpPr>
          <p:nvPr/>
        </p:nvCxnSpPr>
        <p:spPr>
          <a:xfrm flipV="1">
            <a:off x="1720323" y="2334337"/>
            <a:ext cx="0" cy="533581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09897" y="2867918"/>
            <a:ext cx="2820851" cy="734849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4B7D91"/>
                </a:solidFill>
                <a:latin typeface="arial" panose="020B0604020202020204" pitchFamily="34" charset="0"/>
              </a:rPr>
              <a:t>The New York </a:t>
            </a:r>
            <a:r>
              <a:rPr lang="fr-FR" b="1" dirty="0" smtClean="0">
                <a:solidFill>
                  <a:srgbClr val="4B7D91"/>
                </a:solidFill>
                <a:latin typeface="arial" panose="020B0604020202020204" pitchFamily="34" charset="0"/>
              </a:rPr>
              <a:t>times (</a:t>
            </a:r>
            <a:r>
              <a:rPr lang="fr-FR" b="1" dirty="0" err="1" smtClean="0">
                <a:solidFill>
                  <a:srgbClr val="4B7D91"/>
                </a:solidFill>
                <a:latin typeface="arial" panose="020B0604020202020204" pitchFamily="34" charset="0"/>
              </a:rPr>
              <a:t>print</a:t>
            </a:r>
            <a:r>
              <a:rPr lang="fr-FR" b="1" dirty="0" smtClean="0">
                <a:solidFill>
                  <a:srgbClr val="4B7D91"/>
                </a:solidFill>
                <a:latin typeface="arial" panose="020B0604020202020204" pitchFamily="34" charset="0"/>
              </a:rPr>
              <a:t>)</a:t>
            </a:r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3383490" y="1592927"/>
            <a:ext cx="2820851" cy="734849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4B7D91"/>
                </a:solidFill>
                <a:latin typeface="arial" panose="020B0604020202020204" pitchFamily="34" charset="0"/>
              </a:rPr>
              <a:t>The New York </a:t>
            </a:r>
            <a:r>
              <a:rPr lang="fr-FR" b="1" dirty="0" smtClean="0">
                <a:solidFill>
                  <a:srgbClr val="4B7D91"/>
                </a:solidFill>
                <a:latin typeface="arial" panose="020B0604020202020204" pitchFamily="34" charset="0"/>
              </a:rPr>
              <a:t>times (CD-Rom)</a:t>
            </a:r>
            <a:endParaRPr lang="fr-FR" dirty="0"/>
          </a:p>
        </p:txBody>
      </p:sp>
      <p:cxnSp>
        <p:nvCxnSpPr>
          <p:cNvPr id="24" name="Connecteur droit 23"/>
          <p:cNvCxnSpPr>
            <a:stCxn id="18" idx="0"/>
            <a:endCxn id="28" idx="4"/>
          </p:cNvCxnSpPr>
          <p:nvPr/>
        </p:nvCxnSpPr>
        <p:spPr>
          <a:xfrm flipV="1">
            <a:off x="4793916" y="3604787"/>
            <a:ext cx="4841" cy="975088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28" idx="0"/>
            <a:endCxn id="23" idx="4"/>
          </p:cNvCxnSpPr>
          <p:nvPr/>
        </p:nvCxnSpPr>
        <p:spPr>
          <a:xfrm flipH="1" flipV="1">
            <a:off x="4793916" y="2327776"/>
            <a:ext cx="4841" cy="542162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3388331" y="2869938"/>
            <a:ext cx="2820851" cy="734849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4B7D91"/>
                </a:solidFill>
                <a:latin typeface="arial" panose="020B0604020202020204" pitchFamily="34" charset="0"/>
              </a:rPr>
              <a:t>The New York </a:t>
            </a:r>
            <a:r>
              <a:rPr lang="fr-FR" b="1" dirty="0" smtClean="0">
                <a:solidFill>
                  <a:srgbClr val="4B7D91"/>
                </a:solidFill>
                <a:latin typeface="arial" panose="020B0604020202020204" pitchFamily="34" charset="0"/>
              </a:rPr>
              <a:t>times </a:t>
            </a:r>
            <a:r>
              <a:rPr lang="fr-FR" b="1" dirty="0">
                <a:solidFill>
                  <a:srgbClr val="4B7D91"/>
                </a:solidFill>
                <a:latin typeface="arial" panose="020B0604020202020204" pitchFamily="34" charset="0"/>
              </a:rPr>
              <a:t>(CD-Rom)</a:t>
            </a:r>
            <a:endParaRPr lang="fr-FR" dirty="0"/>
          </a:p>
        </p:txBody>
      </p:sp>
      <p:sp>
        <p:nvSpPr>
          <p:cNvPr id="29" name="Ellipse 28"/>
          <p:cNvSpPr/>
          <p:nvPr/>
        </p:nvSpPr>
        <p:spPr>
          <a:xfrm>
            <a:off x="6608333" y="1595107"/>
            <a:ext cx="2820851" cy="734849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4B7D91"/>
                </a:solidFill>
                <a:latin typeface="arial" panose="020B0604020202020204" pitchFamily="34" charset="0"/>
              </a:rPr>
              <a:t>The New York </a:t>
            </a:r>
            <a:r>
              <a:rPr lang="fr-FR" b="1" dirty="0" smtClean="0">
                <a:solidFill>
                  <a:srgbClr val="4B7D91"/>
                </a:solidFill>
                <a:latin typeface="arial" panose="020B0604020202020204" pitchFamily="34" charset="0"/>
              </a:rPr>
              <a:t>times (online)</a:t>
            </a:r>
            <a:endParaRPr lang="fr-FR" dirty="0"/>
          </a:p>
        </p:txBody>
      </p:sp>
      <p:cxnSp>
        <p:nvCxnSpPr>
          <p:cNvPr id="30" name="Connecteur droit 29"/>
          <p:cNvCxnSpPr>
            <a:stCxn id="12" idx="0"/>
            <a:endCxn id="33" idx="4"/>
          </p:cNvCxnSpPr>
          <p:nvPr/>
        </p:nvCxnSpPr>
        <p:spPr>
          <a:xfrm flipH="1" flipV="1">
            <a:off x="8018758" y="3602768"/>
            <a:ext cx="8717" cy="977207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33" idx="0"/>
            <a:endCxn id="29" idx="4"/>
          </p:cNvCxnSpPr>
          <p:nvPr/>
        </p:nvCxnSpPr>
        <p:spPr>
          <a:xfrm flipV="1">
            <a:off x="8018758" y="2329956"/>
            <a:ext cx="1" cy="537963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6608332" y="2867919"/>
            <a:ext cx="2820851" cy="734849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4B7D91"/>
                </a:solidFill>
                <a:latin typeface="arial" panose="020B0604020202020204" pitchFamily="34" charset="0"/>
              </a:rPr>
              <a:t>The New York </a:t>
            </a:r>
            <a:r>
              <a:rPr lang="fr-FR" b="1" dirty="0" smtClean="0">
                <a:solidFill>
                  <a:srgbClr val="4B7D91"/>
                </a:solidFill>
                <a:latin typeface="arial" panose="020B0604020202020204" pitchFamily="34" charset="0"/>
              </a:rPr>
              <a:t>times (online)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7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3" grpId="0" animBg="1"/>
      <p:bldP spid="28" grpId="0" animBg="1"/>
      <p:bldP spid="29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700" y="-513033"/>
            <a:ext cx="12256700" cy="8171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8849" y="1186280"/>
            <a:ext cx="58272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Solutions (?)</a:t>
            </a:r>
            <a:endParaRPr lang="fr-FR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0533" y="6504004"/>
            <a:ext cx="7501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https://www.flickr.com/photos/117994717@N06/26222024706</a:t>
            </a:r>
            <a:r>
              <a:rPr lang="fr-FR" dirty="0" smtClean="0">
                <a:solidFill>
                  <a:schemeClr val="bg1"/>
                </a:solidFill>
              </a:rPr>
              <a:t>/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000" y="900000"/>
            <a:ext cx="10080000" cy="553998"/>
          </a:xfrm>
        </p:spPr>
        <p:txBody>
          <a:bodyPr/>
          <a:lstStyle/>
          <a:p>
            <a:r>
              <a:rPr lang="en-US" dirty="0" smtClean="0"/>
              <a:t>A Serials Task Force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6000" y="1587466"/>
            <a:ext cx="10560267" cy="45254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RSC Aggregates </a:t>
            </a:r>
            <a:r>
              <a:rPr lang="en-US" dirty="0"/>
              <a:t>Working </a:t>
            </a:r>
            <a:r>
              <a:rPr lang="en-US" dirty="0" smtClean="0"/>
              <a:t>Group established in 2015</a:t>
            </a:r>
            <a:endParaRPr lang="en-US" dirty="0"/>
          </a:p>
          <a:p>
            <a:pPr lvl="1"/>
            <a:r>
              <a:rPr lang="en-US" dirty="0"/>
              <a:t>In charge of modelling </a:t>
            </a:r>
            <a:r>
              <a:rPr lang="en-US" dirty="0" smtClean="0"/>
              <a:t>aggregates and </a:t>
            </a:r>
            <a:r>
              <a:rPr lang="en-US" dirty="0"/>
              <a:t>producing draft instructions for RDA</a:t>
            </a:r>
            <a:endParaRPr lang="fr-FR" dirty="0" smtClean="0"/>
          </a:p>
          <a:p>
            <a:r>
              <a:rPr lang="en-US" dirty="0"/>
              <a:t>Objectives and scope</a:t>
            </a:r>
          </a:p>
          <a:p>
            <a:pPr lvl="1"/>
            <a:r>
              <a:rPr lang="en-US" dirty="0"/>
              <a:t>Review the </a:t>
            </a:r>
            <a:r>
              <a:rPr lang="en-US" dirty="0" smtClean="0"/>
              <a:t>LRM and </a:t>
            </a:r>
            <a:r>
              <a:rPr lang="en-US" dirty="0" err="1" smtClean="0"/>
              <a:t>PRESSoo</a:t>
            </a:r>
            <a:r>
              <a:rPr lang="en-US" dirty="0" smtClean="0"/>
              <a:t> </a:t>
            </a:r>
            <a:r>
              <a:rPr lang="en-US" dirty="0"/>
              <a:t>models and instructions and check their application to serials (and more generally to continuing resources)</a:t>
            </a:r>
          </a:p>
          <a:p>
            <a:pPr lvl="1"/>
            <a:r>
              <a:rPr lang="en-US" dirty="0"/>
              <a:t>Identify potential issues and </a:t>
            </a:r>
            <a:r>
              <a:rPr lang="en-US" dirty="0" smtClean="0"/>
              <a:t>gaps</a:t>
            </a:r>
          </a:p>
          <a:p>
            <a:pPr lvl="1"/>
            <a:r>
              <a:rPr lang="en-US" dirty="0" smtClean="0"/>
              <a:t>Builds </a:t>
            </a:r>
            <a:r>
              <a:rPr lang="en-US" dirty="0"/>
              <a:t>on </a:t>
            </a:r>
            <a:r>
              <a:rPr lang="en-GB" dirty="0"/>
              <a:t>a RSC / ISSN IC discussion paper (</a:t>
            </a:r>
            <a:r>
              <a:rPr lang="fr-FR" dirty="0">
                <a:hlinkClick r:id="rId3"/>
              </a:rPr>
              <a:t>http://www.rda-rsc.org/sites/all/files/RSC-Chair-20.pdf</a:t>
            </a:r>
            <a:r>
              <a:rPr lang="fr-FR" dirty="0"/>
              <a:t>)</a:t>
            </a:r>
            <a:endParaRPr lang="en-GB" dirty="0"/>
          </a:p>
          <a:p>
            <a:r>
              <a:rPr lang="en-US" dirty="0" smtClean="0"/>
              <a:t>Members </a:t>
            </a:r>
            <a:r>
              <a:rPr lang="en-US" dirty="0"/>
              <a:t>from</a:t>
            </a:r>
          </a:p>
          <a:p>
            <a:pPr lvl="1"/>
            <a:r>
              <a:rPr lang="en-US" dirty="0"/>
              <a:t>RSC: Deborah Fritz (AWG chair), Gordon Dunsire (RSC chair)</a:t>
            </a:r>
          </a:p>
          <a:p>
            <a:pPr lvl="1"/>
            <a:r>
              <a:rPr lang="en-US" dirty="0"/>
              <a:t>CONSER: Ed Jones (STF chair), Les Hawkins</a:t>
            </a:r>
          </a:p>
          <a:p>
            <a:pPr lvl="1"/>
            <a:r>
              <a:rPr lang="en-US" dirty="0"/>
              <a:t>ISSN: Regina Reynolds, Clément Oury </a:t>
            </a:r>
          </a:p>
          <a:p>
            <a:r>
              <a:rPr lang="en-US" dirty="0"/>
              <a:t>Deliverables</a:t>
            </a:r>
          </a:p>
          <a:p>
            <a:pPr lvl="1"/>
            <a:r>
              <a:rPr lang="en-US" dirty="0"/>
              <a:t>A set of recommendations for the </a:t>
            </a:r>
            <a:r>
              <a:rPr lang="en-US" dirty="0" smtClean="0"/>
              <a:t>RDA Steering Committee</a:t>
            </a:r>
          </a:p>
          <a:p>
            <a:pPr lvl="1"/>
            <a:r>
              <a:rPr lang="en-US" dirty="0" smtClean="0"/>
              <a:t>Concrete influence on the beta version of the new RDA toolkit</a:t>
            </a:r>
          </a:p>
          <a:p>
            <a:pPr lvl="1"/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000" y="900000"/>
            <a:ext cx="10080000" cy="553998"/>
          </a:xfrm>
        </p:spPr>
        <p:txBody>
          <a:bodyPr/>
          <a:lstStyle/>
          <a:p>
            <a:r>
              <a:rPr lang="en-US" dirty="0" smtClean="0"/>
              <a:t>Impacts on the RDA Toolkit 									1/2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9797" y="1591698"/>
            <a:ext cx="10406658" cy="44281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Introducing the notion of “diachronic work”</a:t>
            </a:r>
          </a:p>
          <a:p>
            <a:pPr lvl="1"/>
            <a:r>
              <a:rPr lang="en-US" dirty="0" smtClean="0"/>
              <a:t>A work </a:t>
            </a:r>
            <a:r>
              <a:rPr lang="en-US" dirty="0"/>
              <a:t>that is planned to be embodied over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published </a:t>
            </a:r>
            <a:r>
              <a:rPr lang="en-US" dirty="0"/>
              <a:t>over a limited time (“finite</a:t>
            </a:r>
            <a:r>
              <a:rPr lang="en-US" dirty="0" smtClean="0"/>
              <a:t>”) or </a:t>
            </a:r>
            <a:r>
              <a:rPr lang="en-US" dirty="0"/>
              <a:t>over an indefinite time (“continuing</a:t>
            </a:r>
            <a:r>
              <a:rPr lang="en-US" dirty="0" smtClean="0"/>
              <a:t>”)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 “extension </a:t>
            </a:r>
            <a:r>
              <a:rPr lang="en-US" dirty="0"/>
              <a:t>plan” </a:t>
            </a:r>
            <a:r>
              <a:rPr lang="en-US" dirty="0" smtClean="0"/>
              <a:t>is an essential characteristic </a:t>
            </a:r>
            <a:r>
              <a:rPr lang="en-US" dirty="0"/>
              <a:t>of the work</a:t>
            </a:r>
          </a:p>
          <a:p>
            <a:pPr lvl="1"/>
            <a:r>
              <a:rPr lang="en-US" dirty="0" smtClean="0"/>
              <a:t>While the “mode </a:t>
            </a:r>
            <a:r>
              <a:rPr lang="en-US" dirty="0"/>
              <a:t>of issuance” is a manifestation attribute (= number of carriers</a:t>
            </a:r>
            <a:r>
              <a:rPr lang="en-US" dirty="0" smtClean="0"/>
              <a:t>)</a:t>
            </a:r>
          </a:p>
          <a:p>
            <a:r>
              <a:rPr lang="en-US" dirty="0"/>
              <a:t>Re-locating several elements from manifestation to work</a:t>
            </a:r>
          </a:p>
          <a:p>
            <a:pPr lvl="1"/>
            <a:r>
              <a:rPr lang="en-US" dirty="0"/>
              <a:t>Frequency – which is part of the “publication plan”</a:t>
            </a:r>
          </a:p>
          <a:p>
            <a:pPr lvl="1"/>
            <a:r>
              <a:rPr lang="en-US" dirty="0"/>
              <a:t>ISSN and key-title: identifier for the work (but also for expression and manifestation)</a:t>
            </a:r>
          </a:p>
          <a:p>
            <a:pPr lvl="1"/>
            <a:endParaRPr lang="en-US" dirty="0"/>
          </a:p>
          <a:p>
            <a:pPr marL="171450" lvl="1" indent="0">
              <a:buNone/>
            </a:pPr>
            <a:endParaRPr lang="en-US" dirty="0" smtClean="0"/>
          </a:p>
          <a:p>
            <a:pPr marL="171450" lvl="1" indent="0">
              <a:buNone/>
            </a:pPr>
            <a:endParaRPr lang="en-US" dirty="0"/>
          </a:p>
          <a:p>
            <a:pPr marL="171450" lvl="1" indent="0">
              <a:buNone/>
            </a:pPr>
            <a:endParaRPr lang="en-US" dirty="0" smtClean="0"/>
          </a:p>
          <a:p>
            <a:pPr marL="171450" lvl="1" indent="0">
              <a:buNone/>
            </a:pPr>
            <a:endParaRPr lang="en-US" dirty="0"/>
          </a:p>
          <a:p>
            <a:pPr marL="17145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249" y="2628900"/>
            <a:ext cx="9364351" cy="14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1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000" y="900000"/>
            <a:ext cx="10080000" cy="553998"/>
          </a:xfrm>
        </p:spPr>
        <p:txBody>
          <a:bodyPr/>
          <a:lstStyle/>
          <a:p>
            <a:r>
              <a:rPr lang="en-US" dirty="0"/>
              <a:t>Impacts on the RDA Toolkit </a:t>
            </a:r>
            <a:r>
              <a:rPr lang="en-US" dirty="0" smtClean="0"/>
              <a:t>: grouping</a:t>
            </a:r>
            <a:r>
              <a:rPr lang="en-US" dirty="0"/>
              <a:t>				</a:t>
            </a:r>
            <a:r>
              <a:rPr lang="en-US" dirty="0" smtClean="0"/>
              <a:t>2/2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6000" y="1559859"/>
            <a:ext cx="10080000" cy="4200141"/>
          </a:xfrm>
        </p:spPr>
        <p:txBody>
          <a:bodyPr>
            <a:normAutofit/>
          </a:bodyPr>
          <a:lstStyle/>
          <a:p>
            <a:r>
              <a:rPr lang="en-US" dirty="0"/>
              <a:t>Any RDA entity can be </a:t>
            </a:r>
            <a:r>
              <a:rPr lang="en-US" dirty="0" smtClean="0"/>
              <a:t>grouped </a:t>
            </a:r>
            <a:r>
              <a:rPr lang="en-US" dirty="0"/>
              <a:t>with other entities sharing common characteristics</a:t>
            </a:r>
          </a:p>
          <a:p>
            <a:pPr lvl="1"/>
            <a:r>
              <a:rPr lang="en-US" dirty="0"/>
              <a:t>on any criterion </a:t>
            </a:r>
          </a:p>
          <a:p>
            <a:pPr lvl="1"/>
            <a:r>
              <a:rPr lang="en-US" dirty="0"/>
              <a:t>at the discretion of an implementing </a:t>
            </a:r>
            <a:r>
              <a:rPr lang="en-US" dirty="0" smtClean="0"/>
              <a:t>agency</a:t>
            </a:r>
          </a:p>
          <a:p>
            <a:r>
              <a:rPr lang="en-US" dirty="0"/>
              <a:t>To create the </a:t>
            </a:r>
            <a:r>
              <a:rPr lang="en-US" dirty="0" smtClean="0"/>
              <a:t>group, </a:t>
            </a:r>
            <a:r>
              <a:rPr lang="en-US" dirty="0"/>
              <a:t>the implementing agency assigns the same </a:t>
            </a:r>
            <a:r>
              <a:rPr lang="en-US" dirty="0" err="1"/>
              <a:t>nomen</a:t>
            </a:r>
            <a:r>
              <a:rPr lang="en-US" dirty="0"/>
              <a:t>-string to each member of a </a:t>
            </a:r>
            <a:r>
              <a:rPr lang="en-US" dirty="0" smtClean="0"/>
              <a:t>group</a:t>
            </a:r>
            <a:endParaRPr lang="en-US" dirty="0"/>
          </a:p>
          <a:p>
            <a:r>
              <a:rPr lang="en-US" dirty="0" smtClean="0"/>
              <a:t>An entity can be a member of more than one group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the [1] print version of a television program guide for the [2] greater Ottawa region aimed at [3] French-speaking </a:t>
            </a:r>
            <a:r>
              <a:rPr lang="en-US" dirty="0" smtClean="0"/>
              <a:t>viewers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4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773" y="759414"/>
            <a:ext cx="10080000" cy="1107996"/>
          </a:xfrm>
        </p:spPr>
        <p:txBody>
          <a:bodyPr/>
          <a:lstStyle/>
          <a:p>
            <a:r>
              <a:rPr lang="en-US" dirty="0" smtClean="0"/>
              <a:t>Group of works: </a:t>
            </a:r>
            <a:br>
              <a:rPr lang="en-US" dirty="0" smtClean="0"/>
            </a:br>
            <a:r>
              <a:rPr lang="en-US" dirty="0" smtClean="0"/>
              <a:t>the ISSN-L case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39" r="3736"/>
          <a:stretch/>
        </p:blipFill>
        <p:spPr>
          <a:xfrm>
            <a:off x="8471473" y="4253405"/>
            <a:ext cx="3185651" cy="908260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321" y="3842110"/>
            <a:ext cx="2199527" cy="16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704829" y="5161665"/>
            <a:ext cx="3204741" cy="5905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dirty="0" err="1" smtClean="0">
                <a:solidFill>
                  <a:schemeClr val="tx1"/>
                </a:solidFill>
              </a:rPr>
              <a:t>Print</a:t>
            </a:r>
            <a:r>
              <a:rPr lang="fr-FR" sz="2200" dirty="0">
                <a:solidFill>
                  <a:schemeClr val="tx1"/>
                </a:solidFill>
              </a:rPr>
              <a:t> 0362-4331</a:t>
            </a:r>
            <a:endParaRPr lang="fr-FR" sz="2200" dirty="0"/>
          </a:p>
        </p:txBody>
      </p:sp>
      <p:cxnSp>
        <p:nvCxnSpPr>
          <p:cNvPr id="9" name="Connecteur droit 8"/>
          <p:cNvCxnSpPr>
            <a:stCxn id="19" idx="6"/>
            <a:endCxn id="18" idx="2"/>
          </p:cNvCxnSpPr>
          <p:nvPr/>
        </p:nvCxnSpPr>
        <p:spPr>
          <a:xfrm flipV="1">
            <a:off x="7773575" y="5456935"/>
            <a:ext cx="592074" cy="478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9" idx="2"/>
            <a:endCxn id="8" idx="6"/>
          </p:cNvCxnSpPr>
          <p:nvPr/>
        </p:nvCxnSpPr>
        <p:spPr>
          <a:xfrm flipH="1" flipV="1">
            <a:off x="3909570" y="5456935"/>
            <a:ext cx="546723" cy="478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1331" y="4052597"/>
            <a:ext cx="532917" cy="5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39" r="3736"/>
          <a:stretch/>
        </p:blipFill>
        <p:spPr>
          <a:xfrm>
            <a:off x="4518948" y="4220647"/>
            <a:ext cx="3185651" cy="908260"/>
          </a:xfrm>
          <a:prstGeom prst="rect">
            <a:avLst/>
          </a:prstGeom>
        </p:spPr>
      </p:pic>
      <p:pic>
        <p:nvPicPr>
          <p:cNvPr id="13" name="Picture 6" descr="Afficher l'image d'origin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084" y="4025288"/>
            <a:ext cx="583853" cy="58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lipse 13"/>
          <p:cNvSpPr/>
          <p:nvPr/>
        </p:nvSpPr>
        <p:spPr>
          <a:xfrm>
            <a:off x="1744560" y="2191068"/>
            <a:ext cx="3922939" cy="66369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ISSN-L 0362-4331</a:t>
            </a:r>
            <a:endParaRPr lang="fr-FR" sz="2400" b="1" dirty="0"/>
          </a:p>
        </p:txBody>
      </p:sp>
      <p:cxnSp>
        <p:nvCxnSpPr>
          <p:cNvPr id="15" name="Connecteur droit 14"/>
          <p:cNvCxnSpPr>
            <a:stCxn id="14" idx="4"/>
            <a:endCxn id="6" idx="0"/>
          </p:cNvCxnSpPr>
          <p:nvPr/>
        </p:nvCxnSpPr>
        <p:spPr>
          <a:xfrm>
            <a:off x="3706030" y="2854759"/>
            <a:ext cx="6358269" cy="1398646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2" idx="0"/>
            <a:endCxn id="14" idx="4"/>
          </p:cNvCxnSpPr>
          <p:nvPr/>
        </p:nvCxnSpPr>
        <p:spPr>
          <a:xfrm flipH="1" flipV="1">
            <a:off x="3706030" y="2854759"/>
            <a:ext cx="2405744" cy="1365888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7" idx="0"/>
            <a:endCxn id="14" idx="4"/>
          </p:cNvCxnSpPr>
          <p:nvPr/>
        </p:nvCxnSpPr>
        <p:spPr>
          <a:xfrm flipV="1">
            <a:off x="2263085" y="2854759"/>
            <a:ext cx="1442945" cy="987351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8365649" y="5173501"/>
            <a:ext cx="3445351" cy="56686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dirty="0"/>
              <a:t>Online </a:t>
            </a:r>
            <a:r>
              <a:rPr lang="fr-FR" sz="2200" dirty="0" smtClean="0">
                <a:solidFill>
                  <a:schemeClr val="tx1"/>
                </a:solidFill>
              </a:rPr>
              <a:t>1553-8095</a:t>
            </a:r>
            <a:endParaRPr lang="fr-FR" sz="2200" dirty="0"/>
          </a:p>
        </p:txBody>
      </p:sp>
      <p:sp>
        <p:nvSpPr>
          <p:cNvPr id="19" name="Ellipse 18"/>
          <p:cNvSpPr/>
          <p:nvPr/>
        </p:nvSpPr>
        <p:spPr>
          <a:xfrm>
            <a:off x="4456293" y="5161665"/>
            <a:ext cx="3317282" cy="5914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dirty="0" smtClean="0">
                <a:solidFill>
                  <a:schemeClr val="tx1"/>
                </a:solidFill>
              </a:rPr>
              <a:t>CD </a:t>
            </a:r>
            <a:r>
              <a:rPr lang="fr-FR" sz="2200" dirty="0" smtClean="0"/>
              <a:t>1542-667X</a:t>
            </a:r>
            <a:endParaRPr lang="fr-FR" sz="2200" dirty="0"/>
          </a:p>
        </p:txBody>
      </p:sp>
      <p:sp>
        <p:nvSpPr>
          <p:cNvPr id="64" name="Espace réservé du contenu 2"/>
          <p:cNvSpPr>
            <a:spLocks noGrp="1"/>
          </p:cNvSpPr>
          <p:nvPr>
            <p:ph idx="1"/>
          </p:nvPr>
        </p:nvSpPr>
        <p:spPr>
          <a:xfrm>
            <a:off x="6885164" y="1075175"/>
            <a:ext cx="4958065" cy="2093036"/>
          </a:xfrm>
          <a:ln>
            <a:solidFill>
              <a:srgbClr val="4D4D4D"/>
            </a:solidFill>
          </a:ln>
        </p:spPr>
        <p:txBody>
          <a:bodyPr>
            <a:normAutofit/>
          </a:bodyPr>
          <a:lstStyle/>
          <a:p>
            <a:pPr marL="171450" lvl="1" indent="0">
              <a:buNone/>
            </a:pPr>
            <a:r>
              <a:rPr lang="en-GB" dirty="0" smtClean="0"/>
              <a:t>Group identifier</a:t>
            </a:r>
            <a:r>
              <a:rPr lang="en-GB" dirty="0"/>
              <a:t>: </a:t>
            </a:r>
            <a:r>
              <a:rPr lang="en-GB" dirty="0" smtClean="0"/>
              <a:t>“0362-4331”</a:t>
            </a:r>
            <a:endParaRPr lang="en-GB" dirty="0"/>
          </a:p>
          <a:p>
            <a:pPr marL="171450" lvl="1" indent="0">
              <a:buNone/>
            </a:pPr>
            <a:r>
              <a:rPr lang="en-GB" dirty="0" smtClean="0"/>
              <a:t>Grouping criterion: “same title on different media versions”</a:t>
            </a:r>
          </a:p>
          <a:p>
            <a:pPr marL="171450" lvl="1" indent="0">
              <a:buNone/>
            </a:pPr>
            <a:r>
              <a:rPr lang="en-GB" dirty="0" smtClean="0"/>
              <a:t>Implementing agency: “ISSN International Centre”</a:t>
            </a:r>
          </a:p>
          <a:p>
            <a:pPr marL="171450" lvl="1" indent="0">
              <a:buNone/>
            </a:pPr>
            <a:endParaRPr lang="en-GB" dirty="0" smtClean="0"/>
          </a:p>
        </p:txBody>
      </p:sp>
      <p:cxnSp>
        <p:nvCxnSpPr>
          <p:cNvPr id="68" name="Connecteur droit 67"/>
          <p:cNvCxnSpPr>
            <a:stCxn id="14" idx="6"/>
            <a:endCxn id="64" idx="1"/>
          </p:cNvCxnSpPr>
          <p:nvPr/>
        </p:nvCxnSpPr>
        <p:spPr>
          <a:xfrm flipV="1">
            <a:off x="5667499" y="2121693"/>
            <a:ext cx="1217665" cy="401221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6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8" grpId="0" animBg="1"/>
      <p:bldP spid="19" grpId="0" animBg="1"/>
      <p:bldP spid="6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000" y="900000"/>
            <a:ext cx="10080000" cy="55399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6000" y="1705998"/>
            <a:ext cx="10080000" cy="42267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interesting example of cooperation between different communities</a:t>
            </a:r>
          </a:p>
          <a:p>
            <a:pPr lvl="1"/>
            <a:r>
              <a:rPr lang="en-US" dirty="0" smtClean="0"/>
              <a:t>Demonstrated the key-role of LRM to foster harmonization between diverging standards</a:t>
            </a:r>
          </a:p>
          <a:p>
            <a:r>
              <a:rPr lang="en-US" dirty="0" smtClean="0"/>
              <a:t>A work in progress</a:t>
            </a:r>
          </a:p>
          <a:p>
            <a:pPr lvl="1"/>
            <a:r>
              <a:rPr lang="en-US" dirty="0" smtClean="0"/>
              <a:t>New RDA version still in beta form</a:t>
            </a:r>
          </a:p>
          <a:p>
            <a:pPr lvl="1"/>
            <a:r>
              <a:rPr lang="en-US" dirty="0" smtClean="0"/>
              <a:t>Should influence the upcoming revision of the ISBD, and consequently of the ISSN Manual</a:t>
            </a:r>
          </a:p>
          <a:p>
            <a:r>
              <a:rPr lang="en-US" dirty="0" smtClean="0"/>
              <a:t>Will help ensuring interoperability between the different standards</a:t>
            </a:r>
          </a:p>
          <a:p>
            <a:pPr lvl="1"/>
            <a:r>
              <a:rPr lang="en-US" dirty="0" smtClean="0"/>
              <a:t>And consequently, the exchange and distribution of information in the web of data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pic>
        <p:nvPicPr>
          <p:cNvPr id="16386" name="Picture 2" descr="https://upload.wikimedia.org/wikipedia/commons/a/ad/Astronomical_Clock%2C_Prague.jpg?uselang=f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57150"/>
            <a:ext cx="12192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958" y="2364206"/>
            <a:ext cx="119539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</a:t>
            </a:r>
            <a:r>
              <a:rPr lang="fr-FR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fr-FR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you</a:t>
            </a:r>
            <a:r>
              <a:rPr lang="fr-FR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for </a:t>
            </a:r>
            <a:r>
              <a:rPr lang="fr-FR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your</a:t>
            </a:r>
            <a:r>
              <a:rPr lang="fr-FR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attention!</a:t>
            </a:r>
            <a:endParaRPr lang="fr-F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8045" y="6488668"/>
            <a:ext cx="9913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https://</a:t>
            </a:r>
            <a:r>
              <a:rPr lang="fr-FR" dirty="0" smtClean="0">
                <a:solidFill>
                  <a:schemeClr val="bg1"/>
                </a:solidFill>
              </a:rPr>
              <a:t>upload.wikimedia.org/wikipedia/commons/a/ad/Astronomical_Clock%2C_Prague.jpg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000" y="900000"/>
            <a:ext cx="10080000" cy="553998"/>
          </a:xfrm>
        </p:spPr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5999" y="2034792"/>
            <a:ext cx="10080000" cy="4120661"/>
          </a:xfrm>
        </p:spPr>
        <p:txBody>
          <a:bodyPr>
            <a:normAutofit/>
          </a:bodyPr>
          <a:lstStyle/>
          <a:p>
            <a:r>
              <a:rPr lang="en-GB" dirty="0" smtClean="0"/>
              <a:t>Stakeholders</a:t>
            </a:r>
          </a:p>
          <a:p>
            <a:r>
              <a:rPr lang="en-GB" dirty="0" smtClean="0"/>
              <a:t>Serials</a:t>
            </a:r>
          </a:p>
          <a:p>
            <a:r>
              <a:rPr lang="en-GB" dirty="0" smtClean="0"/>
              <a:t>Solutions</a:t>
            </a:r>
          </a:p>
          <a:p>
            <a:endParaRPr lang="en-GB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s://upload.wikimedia.org/wikipedia/commons/thumb/e/e5/Rembrandt_-_De_Staalmeesters_-_The_Syndics_of_the_Clothmaker%27s_Guild.jpg/1920px-Rembrandt_-_De_Staalmeesters_-_The_Syndics_of_the_Clothmaker%27s_Guil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24274"/>
            <a:ext cx="12192000" cy="788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11229" y="332992"/>
            <a:ext cx="55050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Stakeholders</a:t>
            </a:r>
            <a:endParaRPr lang="fr-F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5999" y="6297764"/>
            <a:ext cx="11214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chemeClr val="bg1">
                    <a:lumMod val="75000"/>
                  </a:schemeClr>
                </a:solidFill>
              </a:rPr>
              <a:t>https://fr.wikipedia.org/wiki/Rembrandt#/media/File:Rembrandt_-_De_Staalmeesters_-_The_Syndics_of_the_Clothmaker%27s_Guild.jpg</a:t>
            </a:r>
          </a:p>
        </p:txBody>
      </p:sp>
    </p:spTree>
    <p:extLst>
      <p:ext uri="{BB962C8B-B14F-4D97-AF65-F5344CB8AC3E}">
        <p14:creationId xmlns:p14="http://schemas.microsoft.com/office/powerpoint/2010/main" val="26676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2484" r="1110" b="17715"/>
          <a:stretch/>
        </p:blipFill>
        <p:spPr>
          <a:xfrm>
            <a:off x="-1" y="-12700"/>
            <a:ext cx="12204701" cy="6121400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-2" y="-12701"/>
            <a:ext cx="12192001" cy="612140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800" kern="12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5143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874712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9431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4003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000" y="900000"/>
            <a:ext cx="10080000" cy="553998"/>
          </a:xfrm>
        </p:spPr>
        <p:txBody>
          <a:bodyPr/>
          <a:lstStyle/>
          <a:p>
            <a:r>
              <a:rPr lang="en-US" dirty="0" smtClean="0"/>
              <a:t>RDA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5999" y="2034792"/>
            <a:ext cx="10080000" cy="412066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Description and Access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Elements, guidelines, instructions for recording metadata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Strategic goals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Internationalization (beyond the Anglo-American community)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Resources in library and related heritage collections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Linked open data and the Semantic Web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Adoption around the world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 into multiple languages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issn.org/wp-content/themes/themeissn/img/carte-reseau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061951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-1" y="0"/>
            <a:ext cx="12192001" cy="606195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800" kern="12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5143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874712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9431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4003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000" y="900000"/>
            <a:ext cx="10080000" cy="553998"/>
          </a:xfrm>
        </p:spPr>
        <p:txBody>
          <a:bodyPr/>
          <a:lstStyle/>
          <a:p>
            <a:r>
              <a:rPr lang="en-US" dirty="0" smtClean="0"/>
              <a:t>The ISBD and the ISSN Manual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5999" y="1866900"/>
            <a:ext cx="10080000" cy="4178301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International Standard Bibliographic Description (ISBD)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Maintained by IFLA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Freely accessible and easy to use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Focused on the pre-FRBR notion of “resource”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ISSN Network and Manual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network of 90 National Centres + International Centre (Paris)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Assignment of a unique identifier to continuing resources, production of a bibliographic record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record ingested in the ISSN Register (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https://portal.issn.org/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Records follow the rules expressed in the ISSN Manual, aligned on the ISBD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s://upload.wikimedia.org/wikipedia/commons/2/22/M%C3%A8tre-%C3%A9talon_Pari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9497"/>
            <a:ext cx="12192000" cy="59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-2" y="-66550"/>
            <a:ext cx="12192001" cy="60619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800" kern="12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5143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874712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9431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4003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000" y="900000"/>
            <a:ext cx="10080000" cy="553998"/>
          </a:xfrm>
        </p:spPr>
        <p:txBody>
          <a:bodyPr/>
          <a:lstStyle/>
          <a:p>
            <a:r>
              <a:rPr lang="en-US" dirty="0" smtClean="0"/>
              <a:t>A need for harmonization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399" y="1901442"/>
            <a:ext cx="10080000" cy="4120661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Conflicts or discrepancies between RDA, ISBD and ISSN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Notion of “continuing resource” essential in ISBD/ISSN… but does not even exist in RDA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 and conditions when a new description should be created</a:t>
            </a:r>
          </a:p>
          <a:p>
            <a:pPr marL="171450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IFLA-LRM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a “yardstick” for all cataloguing standards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they should be ultimately aligned on IFLA-LRM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Concrete implementation of IFLA-LRM should be commonly discussed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Existence of long-standing relationships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Protocols between RSC and ISSN (2015) and ISBD (2016)</a:t>
            </a: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Frequent meetings e.g. in IFLA WLIC at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Wrocław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(August 2017)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8130" y="6335"/>
            <a:ext cx="3883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https://upload.wikimedia.org/wikipedia/commons/2/22/M%C3%A8tre-%C3%A9talon_Paris.JPG</a:t>
            </a:r>
          </a:p>
        </p:txBody>
      </p:sp>
    </p:spTree>
    <p:extLst>
      <p:ext uri="{BB962C8B-B14F-4D97-AF65-F5344CB8AC3E}">
        <p14:creationId xmlns:p14="http://schemas.microsoft.com/office/powerpoint/2010/main" val="408436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27760"/>
            <a:ext cx="12192000" cy="8097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517" y="3284835"/>
            <a:ext cx="35509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Serials</a:t>
            </a:r>
            <a:endParaRPr lang="fr-F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7228" y="6549629"/>
            <a:ext cx="5724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https://www.flickr.com/photos/goodwines/5181401923/</a:t>
            </a:r>
          </a:p>
        </p:txBody>
      </p:sp>
    </p:spTree>
    <p:extLst>
      <p:ext uri="{BB962C8B-B14F-4D97-AF65-F5344CB8AC3E}">
        <p14:creationId xmlns:p14="http://schemas.microsoft.com/office/powerpoint/2010/main" val="13933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000" y="900000"/>
            <a:ext cx="10417543" cy="1107996"/>
          </a:xfrm>
        </p:spPr>
        <p:txBody>
          <a:bodyPr/>
          <a:lstStyle/>
          <a:p>
            <a:r>
              <a:rPr lang="en-US" dirty="0" smtClean="0"/>
              <a:t>IFLA-LRM alignment for serials and other continuing resources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6000" y="2188029"/>
            <a:ext cx="5540743" cy="4408714"/>
          </a:xfrm>
        </p:spPr>
        <p:txBody>
          <a:bodyPr>
            <a:normAutofit/>
          </a:bodyPr>
          <a:lstStyle/>
          <a:p>
            <a:r>
              <a:rPr lang="en-US" dirty="0" smtClean="0"/>
              <a:t>LRM section 5.8 dedicated to serials </a:t>
            </a:r>
          </a:p>
          <a:p>
            <a:pPr lvl="1"/>
            <a:r>
              <a:rPr lang="en-US" dirty="0" smtClean="0"/>
              <a:t>but may be applicable to all continuing resources</a:t>
            </a:r>
          </a:p>
          <a:p>
            <a:r>
              <a:rPr lang="en-US" dirty="0" smtClean="0"/>
              <a:t>Main characteristics underlined:</a:t>
            </a:r>
          </a:p>
          <a:p>
            <a:pPr lvl="1"/>
            <a:r>
              <a:rPr lang="en-US" dirty="0" smtClean="0"/>
              <a:t>Aggregate </a:t>
            </a:r>
            <a:r>
              <a:rPr lang="en-US" dirty="0"/>
              <a:t>several levels of </a:t>
            </a:r>
            <a:r>
              <a:rPr lang="en-US" dirty="0" smtClean="0"/>
              <a:t>content (serial </a:t>
            </a:r>
            <a:r>
              <a:rPr lang="en-US" dirty="0"/>
              <a:t>title / issue / </a:t>
            </a:r>
            <a:r>
              <a:rPr lang="en-US" dirty="0" smtClean="0"/>
              <a:t>article)</a:t>
            </a:r>
          </a:p>
          <a:p>
            <a:pPr lvl="1"/>
            <a:r>
              <a:rPr lang="en-US" dirty="0" smtClean="0"/>
              <a:t>Dynamic resources whose content change over time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p5.storage.canalblog.com/58/20/1101272/84336042_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981" y="1458685"/>
            <a:ext cx="4926476" cy="5048883"/>
          </a:xfrm>
          <a:prstGeom prst="ellipse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909459" y="2366231"/>
            <a:ext cx="33462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 JULIAN" panose="02000000000000000000" pitchFamily="2" charset="0"/>
              </a:rPr>
              <a:t>“Description of serial works does not limit itself to a description of the past, but is also intended to allow end-users to make assumptions about what the behavior of a serial work will be, at least in the near future</a:t>
            </a:r>
            <a:r>
              <a:rPr lang="en-US" sz="2000" dirty="0" smtClean="0">
                <a:latin typeface="AR JULIAN" panose="02000000000000000000" pitchFamily="2" charset="0"/>
              </a:rPr>
              <a:t>”</a:t>
            </a:r>
          </a:p>
          <a:p>
            <a:r>
              <a:rPr lang="en-US" sz="2000" dirty="0">
                <a:latin typeface="AR JULIAN" panose="02000000000000000000" pitchFamily="2" charset="0"/>
              </a:rPr>
              <a:t>	</a:t>
            </a:r>
            <a:r>
              <a:rPr lang="en-US" sz="2000" dirty="0" smtClean="0">
                <a:latin typeface="AR JULIAN" panose="02000000000000000000" pitchFamily="2" charset="0"/>
              </a:rPr>
              <a:t>IFLA-LRM</a:t>
            </a:r>
            <a:endParaRPr lang="en-US" sz="20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000" y="900000"/>
            <a:ext cx="10417543" cy="1107996"/>
          </a:xfrm>
        </p:spPr>
        <p:txBody>
          <a:bodyPr/>
          <a:lstStyle/>
          <a:p>
            <a:r>
              <a:rPr lang="en-US" dirty="0" smtClean="0"/>
              <a:t>IFLA-LRM alignment for serials and other continuing resources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6000" y="2188029"/>
            <a:ext cx="5540743" cy="4408714"/>
          </a:xfrm>
        </p:spPr>
        <p:txBody>
          <a:bodyPr>
            <a:normAutofit/>
          </a:bodyPr>
          <a:lstStyle/>
          <a:p>
            <a:r>
              <a:rPr lang="en-US" dirty="0" smtClean="0"/>
              <a:t>LRM section 5.8 dedicated to serials </a:t>
            </a:r>
          </a:p>
          <a:p>
            <a:pPr lvl="1"/>
            <a:r>
              <a:rPr lang="en-US" dirty="0" smtClean="0"/>
              <a:t>but may be applicable to all continuing resources</a:t>
            </a:r>
          </a:p>
          <a:p>
            <a:r>
              <a:rPr lang="en-US" dirty="0" smtClean="0"/>
              <a:t>Main characteristics underlined:</a:t>
            </a:r>
          </a:p>
          <a:p>
            <a:pPr lvl="1"/>
            <a:r>
              <a:rPr lang="en-US" dirty="0" smtClean="0"/>
              <a:t>Aggregate </a:t>
            </a:r>
            <a:r>
              <a:rPr lang="en-US" dirty="0"/>
              <a:t>several levels of </a:t>
            </a:r>
            <a:r>
              <a:rPr lang="en-US" dirty="0" smtClean="0"/>
              <a:t>content (serial </a:t>
            </a:r>
            <a:r>
              <a:rPr lang="en-US" dirty="0"/>
              <a:t>title / issue / </a:t>
            </a:r>
            <a:r>
              <a:rPr lang="en-US" dirty="0" smtClean="0"/>
              <a:t>article)</a:t>
            </a:r>
          </a:p>
          <a:p>
            <a:pPr lvl="1"/>
            <a:r>
              <a:rPr lang="en-US" dirty="0" smtClean="0"/>
              <a:t>Dynamic resources whose content change over time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prstClr val="black"/>
                </a:solidFill>
              </a:rPr>
              <a:t>LRM, ISSN, ISBD &amp; RDA – Gordon Dunsire and Clément Oury – IFLA WLIC, Kuala Lumpur, August 25th, 2018</a:t>
            </a:r>
            <a:endParaRPr lang="en-GB" noProof="0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p5.storage.canalblog.com/58/20/1101272/84336042_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981" y="1458685"/>
            <a:ext cx="4926476" cy="5048883"/>
          </a:xfrm>
          <a:prstGeom prst="ellipse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909459" y="2366231"/>
            <a:ext cx="33462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 JULIAN" panose="02000000000000000000" pitchFamily="2" charset="0"/>
              </a:rPr>
              <a:t>“Description of serial works does not limit itself to a description of the past, but is also intended to allow end-users to make assumptions about what the behavior of a serial work will be, at least in the near future</a:t>
            </a:r>
            <a:r>
              <a:rPr lang="en-US" sz="2000" dirty="0" smtClean="0">
                <a:latin typeface="AR JULIAN" panose="02000000000000000000" pitchFamily="2" charset="0"/>
              </a:rPr>
              <a:t>”</a:t>
            </a:r>
          </a:p>
          <a:p>
            <a:r>
              <a:rPr lang="en-US" sz="2000" dirty="0">
                <a:latin typeface="AR JULIAN" panose="02000000000000000000" pitchFamily="2" charset="0"/>
              </a:rPr>
              <a:t>	</a:t>
            </a:r>
            <a:r>
              <a:rPr lang="en-US" sz="2000" dirty="0" smtClean="0">
                <a:latin typeface="AR JULIAN" panose="02000000000000000000" pitchFamily="2" charset="0"/>
              </a:rPr>
              <a:t>IFLA-LRM</a:t>
            </a:r>
            <a:endParaRPr lang="en-US" sz="2000" dirty="0">
              <a:latin typeface="AR JULIAN" panose="02000000000000000000" pitchFamily="2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264771" y="1900811"/>
            <a:ext cx="5540743" cy="440871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800" kern="12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5143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874712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9431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4003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concrete consequence: the “</a:t>
            </a:r>
            <a:r>
              <a:rPr lang="en-US" dirty="0" err="1" smtClean="0"/>
              <a:t>WEMlock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1 work =</a:t>
            </a:r>
          </a:p>
          <a:p>
            <a:pPr lvl="1"/>
            <a:r>
              <a:rPr lang="en-US" dirty="0" smtClean="0"/>
              <a:t>1 expression =</a:t>
            </a:r>
          </a:p>
          <a:p>
            <a:pPr lvl="1"/>
            <a:r>
              <a:rPr lang="en-US" dirty="0" smtClean="0"/>
              <a:t>1 manifestation</a:t>
            </a:r>
          </a:p>
          <a:p>
            <a:r>
              <a:rPr lang="en-US" dirty="0" smtClean="0"/>
              <a:t>OR</a:t>
            </a:r>
          </a:p>
          <a:p>
            <a:pPr lvl="1"/>
            <a:r>
              <a:rPr lang="en-US" dirty="0"/>
              <a:t>1 </a:t>
            </a:r>
            <a:r>
              <a:rPr lang="en-US" dirty="0" smtClean="0"/>
              <a:t>new manifestation =&gt;</a:t>
            </a:r>
            <a:endParaRPr lang="en-US" dirty="0"/>
          </a:p>
          <a:p>
            <a:pPr lvl="1"/>
            <a:r>
              <a:rPr lang="en-US" dirty="0" smtClean="0"/>
              <a:t>1 new expression</a:t>
            </a:r>
            <a:endParaRPr lang="en-US" dirty="0"/>
          </a:p>
          <a:p>
            <a:pPr lvl="1"/>
            <a:r>
              <a:rPr lang="en-US" dirty="0"/>
              <a:t>1 </a:t>
            </a:r>
            <a:r>
              <a:rPr lang="en-US" dirty="0" smtClean="0"/>
              <a:t>new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4918 -0.00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6" y="-2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49701 -0.002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  <p:bldP spid="7" grpId="0" uiExpand="1" build="p"/>
    </p:bld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1472</Words>
  <Application>Microsoft Office PowerPoint</Application>
  <PresentationFormat>Grand écran</PresentationFormat>
  <Paragraphs>189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 JULIAN</vt:lpstr>
      <vt:lpstr>Arial</vt:lpstr>
      <vt:lpstr>Arial</vt:lpstr>
      <vt:lpstr>Calibri</vt:lpstr>
      <vt:lpstr>Courier New</vt:lpstr>
      <vt:lpstr>DIN-Light</vt:lpstr>
      <vt:lpstr>Minion Pro</vt:lpstr>
      <vt:lpstr>1_Thème Office</vt:lpstr>
      <vt:lpstr>A model to link them all IFLA-LRM as a driver for harmonization of cataloguing standards related to serials and other continuing resources</vt:lpstr>
      <vt:lpstr>Program</vt:lpstr>
      <vt:lpstr>Présentation PowerPoint</vt:lpstr>
      <vt:lpstr>RDA</vt:lpstr>
      <vt:lpstr>The ISBD and the ISSN Manual</vt:lpstr>
      <vt:lpstr>A need for harmonization</vt:lpstr>
      <vt:lpstr>Présentation PowerPoint</vt:lpstr>
      <vt:lpstr>IFLA-LRM alignment for serials and other continuing resources</vt:lpstr>
      <vt:lpstr>IFLA-LRM alignment for serials and other continuing resources</vt:lpstr>
      <vt:lpstr>Collocation of serials</vt:lpstr>
      <vt:lpstr>The end of collocation for serials?</vt:lpstr>
      <vt:lpstr>Présentation PowerPoint</vt:lpstr>
      <vt:lpstr>A Serials Task Force</vt:lpstr>
      <vt:lpstr>Impacts on the RDA Toolkit          1/2</vt:lpstr>
      <vt:lpstr>Impacts on the RDA Toolkit : grouping    2/2</vt:lpstr>
      <vt:lpstr>Group of works:  the ISSN-L case</vt:lpstr>
      <vt:lpstr>Conclusions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Clément OURY</dc:creator>
  <cp:lastModifiedBy>Clement O</cp:lastModifiedBy>
  <cp:revision>205</cp:revision>
  <dcterms:created xsi:type="dcterms:W3CDTF">2015-10-02T13:47:36Z</dcterms:created>
  <dcterms:modified xsi:type="dcterms:W3CDTF">2018-08-26T01:44:07Z</dcterms:modified>
</cp:coreProperties>
</file>