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0.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4" r:id="rId3"/>
  </p:sldMasterIdLst>
  <p:notesMasterIdLst>
    <p:notesMasterId r:id="rId93"/>
  </p:notesMasterIdLst>
  <p:handoutMasterIdLst>
    <p:handoutMasterId r:id="rId94"/>
  </p:handoutMasterIdLst>
  <p:sldIdLst>
    <p:sldId id="376" r:id="rId4"/>
    <p:sldId id="260" r:id="rId5"/>
    <p:sldId id="279" r:id="rId6"/>
    <p:sldId id="371" r:id="rId7"/>
    <p:sldId id="372" r:id="rId8"/>
    <p:sldId id="278" r:id="rId9"/>
    <p:sldId id="263" r:id="rId10"/>
    <p:sldId id="257" r:id="rId11"/>
    <p:sldId id="267" r:id="rId12"/>
    <p:sldId id="268" r:id="rId13"/>
    <p:sldId id="269" r:id="rId14"/>
    <p:sldId id="270" r:id="rId15"/>
    <p:sldId id="271" r:id="rId16"/>
    <p:sldId id="272" r:id="rId17"/>
    <p:sldId id="370" r:id="rId18"/>
    <p:sldId id="366" r:id="rId19"/>
    <p:sldId id="374" r:id="rId20"/>
    <p:sldId id="375" r:id="rId21"/>
    <p:sldId id="261" r:id="rId22"/>
    <p:sldId id="262" r:id="rId23"/>
    <p:sldId id="377" r:id="rId24"/>
    <p:sldId id="369" r:id="rId25"/>
    <p:sldId id="391" r:id="rId26"/>
    <p:sldId id="277" r:id="rId27"/>
    <p:sldId id="465" r:id="rId28"/>
    <p:sldId id="384" r:id="rId29"/>
    <p:sldId id="392" r:id="rId30"/>
    <p:sldId id="390" r:id="rId31"/>
    <p:sldId id="399" r:id="rId32"/>
    <p:sldId id="479" r:id="rId33"/>
    <p:sldId id="397" r:id="rId34"/>
    <p:sldId id="480" r:id="rId35"/>
    <p:sldId id="484" r:id="rId36"/>
    <p:sldId id="481" r:id="rId37"/>
    <p:sldId id="395" r:id="rId38"/>
    <p:sldId id="400" r:id="rId39"/>
    <p:sldId id="482" r:id="rId40"/>
    <p:sldId id="396" r:id="rId41"/>
    <p:sldId id="401" r:id="rId42"/>
    <p:sldId id="455" r:id="rId43"/>
    <p:sldId id="385" r:id="rId44"/>
    <p:sldId id="402" r:id="rId45"/>
    <p:sldId id="403" r:id="rId46"/>
    <p:sldId id="425" r:id="rId47"/>
    <p:sldId id="437" r:id="rId48"/>
    <p:sldId id="427" r:id="rId49"/>
    <p:sldId id="428" r:id="rId50"/>
    <p:sldId id="432" r:id="rId51"/>
    <p:sldId id="433" r:id="rId52"/>
    <p:sldId id="434" r:id="rId53"/>
    <p:sldId id="435" r:id="rId54"/>
    <p:sldId id="436" r:id="rId55"/>
    <p:sldId id="485" r:id="rId56"/>
    <p:sldId id="410" r:id="rId57"/>
    <p:sldId id="418" r:id="rId58"/>
    <p:sldId id="419" r:id="rId59"/>
    <p:sldId id="438" r:id="rId60"/>
    <p:sldId id="386" r:id="rId61"/>
    <p:sldId id="439" r:id="rId62"/>
    <p:sldId id="443" r:id="rId63"/>
    <p:sldId id="445" r:id="rId64"/>
    <p:sldId id="447" r:id="rId65"/>
    <p:sldId id="450" r:id="rId66"/>
    <p:sldId id="422" r:id="rId67"/>
    <p:sldId id="451" r:id="rId68"/>
    <p:sldId id="452" r:id="rId69"/>
    <p:sldId id="453" r:id="rId70"/>
    <p:sldId id="420" r:id="rId71"/>
    <p:sldId id="412" r:id="rId72"/>
    <p:sldId id="413" r:id="rId73"/>
    <p:sldId id="454" r:id="rId74"/>
    <p:sldId id="389" r:id="rId75"/>
    <p:sldId id="456" r:id="rId76"/>
    <p:sldId id="458" r:id="rId77"/>
    <p:sldId id="459" r:id="rId78"/>
    <p:sldId id="460" r:id="rId79"/>
    <p:sldId id="423" r:id="rId80"/>
    <p:sldId id="424" r:id="rId81"/>
    <p:sldId id="462" r:id="rId82"/>
    <p:sldId id="388" r:id="rId83"/>
    <p:sldId id="464" r:id="rId84"/>
    <p:sldId id="468" r:id="rId85"/>
    <p:sldId id="469" r:id="rId86"/>
    <p:sldId id="473" r:id="rId87"/>
    <p:sldId id="474" r:id="rId88"/>
    <p:sldId id="475" r:id="rId89"/>
    <p:sldId id="476" r:id="rId90"/>
    <p:sldId id="477" r:id="rId91"/>
    <p:sldId id="478" r:id="rId92"/>
  </p:sldIdLst>
  <p:sldSz cx="13055600" cy="9791700"/>
  <p:notesSz cx="17475200" cy="9791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1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94651" autoAdjust="0"/>
  </p:normalViewPr>
  <p:slideViewPr>
    <p:cSldViewPr>
      <p:cViewPr varScale="1">
        <p:scale>
          <a:sx n="66" d="100"/>
          <a:sy n="66" d="100"/>
        </p:scale>
        <p:origin x="978" y="66"/>
      </p:cViewPr>
      <p:guideLst>
        <p:guide orient="horz" pos="2880"/>
        <p:guide pos="161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435" y="2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02E99-099D-425A-8699-670917785796}"/>
              </a:ext>
            </a:extLst>
          </p:cNvPr>
          <p:cNvSpPr>
            <a:spLocks noGrp="1"/>
          </p:cNvSpPr>
          <p:nvPr>
            <p:ph type="hdr" sz="quarter"/>
          </p:nvPr>
        </p:nvSpPr>
        <p:spPr>
          <a:xfrm>
            <a:off x="0" y="0"/>
            <a:ext cx="7572375" cy="4905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8FD7A-9CC0-4599-BD0A-642F10BC2E1A}"/>
              </a:ext>
            </a:extLst>
          </p:cNvPr>
          <p:cNvSpPr>
            <a:spLocks noGrp="1"/>
          </p:cNvSpPr>
          <p:nvPr>
            <p:ph type="dt" sz="quarter" idx="1"/>
          </p:nvPr>
        </p:nvSpPr>
        <p:spPr>
          <a:xfrm>
            <a:off x="9898063" y="0"/>
            <a:ext cx="7572375" cy="490538"/>
          </a:xfrm>
          <a:prstGeom prst="rect">
            <a:avLst/>
          </a:prstGeom>
        </p:spPr>
        <p:txBody>
          <a:bodyPr vert="horz" lIns="91440" tIns="45720" rIns="91440" bIns="45720" rtlCol="0"/>
          <a:lstStyle>
            <a:lvl1pPr algn="r">
              <a:defRPr sz="1200"/>
            </a:lvl1pPr>
          </a:lstStyle>
          <a:p>
            <a:fld id="{30FD9114-80B5-4ED7-B8E5-3A0868472264}" type="datetime4">
              <a:rPr lang="en-US" smtClean="0"/>
              <a:t>July 22, 2018</a:t>
            </a:fld>
            <a:endParaRPr lang="en-US"/>
          </a:p>
        </p:txBody>
      </p:sp>
      <p:sp>
        <p:nvSpPr>
          <p:cNvPr id="4" name="Footer Placeholder 3">
            <a:extLst>
              <a:ext uri="{FF2B5EF4-FFF2-40B4-BE49-F238E27FC236}">
                <a16:creationId xmlns:a16="http://schemas.microsoft.com/office/drawing/2014/main" id="{5224D84F-C05A-462E-8E13-F79B6EFDDF67}"/>
              </a:ext>
            </a:extLst>
          </p:cNvPr>
          <p:cNvSpPr>
            <a:spLocks noGrp="1"/>
          </p:cNvSpPr>
          <p:nvPr>
            <p:ph type="ftr" sz="quarter" idx="2"/>
          </p:nvPr>
        </p:nvSpPr>
        <p:spPr>
          <a:xfrm>
            <a:off x="0" y="9301163"/>
            <a:ext cx="7572375" cy="4905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76C693-50E9-4679-B838-D4E18430BA8C}"/>
              </a:ext>
            </a:extLst>
          </p:cNvPr>
          <p:cNvSpPr>
            <a:spLocks noGrp="1"/>
          </p:cNvSpPr>
          <p:nvPr>
            <p:ph type="sldNum" sz="quarter" idx="3"/>
          </p:nvPr>
        </p:nvSpPr>
        <p:spPr>
          <a:xfrm>
            <a:off x="9898063" y="9301163"/>
            <a:ext cx="7572375" cy="490537"/>
          </a:xfrm>
          <a:prstGeom prst="rect">
            <a:avLst/>
          </a:prstGeom>
        </p:spPr>
        <p:txBody>
          <a:bodyPr vert="horz" lIns="91440" tIns="45720" rIns="91440" bIns="45720" rtlCol="0" anchor="b"/>
          <a:lstStyle>
            <a:lvl1pPr algn="r">
              <a:defRPr sz="1200"/>
            </a:lvl1pPr>
          </a:lstStyle>
          <a:p>
            <a:fld id="{6E9B3389-A65E-496A-AB6E-7A5B74EF2665}" type="slidenum">
              <a:rPr lang="en-US" smtClean="0"/>
              <a:t>‹#›</a:t>
            </a:fld>
            <a:endParaRPr lang="en-US"/>
          </a:p>
        </p:txBody>
      </p:sp>
    </p:spTree>
    <p:extLst>
      <p:ext uri="{BB962C8B-B14F-4D97-AF65-F5344CB8AC3E}">
        <p14:creationId xmlns:p14="http://schemas.microsoft.com/office/powerpoint/2010/main" val="19384447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57237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898063" y="0"/>
            <a:ext cx="7572375" cy="490538"/>
          </a:xfrm>
          <a:prstGeom prst="rect">
            <a:avLst/>
          </a:prstGeom>
        </p:spPr>
        <p:txBody>
          <a:bodyPr vert="horz" lIns="91440" tIns="45720" rIns="91440" bIns="45720" rtlCol="0"/>
          <a:lstStyle>
            <a:lvl1pPr algn="r">
              <a:defRPr sz="1200"/>
            </a:lvl1pPr>
          </a:lstStyle>
          <a:p>
            <a:fld id="{A80CCE7E-43AE-4D7A-AD6D-EFF496C901FD}" type="datetime4">
              <a:rPr lang="en-US" smtClean="0"/>
              <a:t>July 22, 2018</a:t>
            </a:fld>
            <a:endParaRPr lang="en-US"/>
          </a:p>
        </p:txBody>
      </p:sp>
      <p:sp>
        <p:nvSpPr>
          <p:cNvPr id="4" name="Slide Image Placeholder 3"/>
          <p:cNvSpPr>
            <a:spLocks noGrp="1" noRot="1" noChangeAspect="1"/>
          </p:cNvSpPr>
          <p:nvPr>
            <p:ph type="sldImg" idx="2"/>
          </p:nvPr>
        </p:nvSpPr>
        <p:spPr>
          <a:xfrm>
            <a:off x="6534150" y="1223963"/>
            <a:ext cx="4406900" cy="3305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747838" y="4711700"/>
            <a:ext cx="13979525" cy="38560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01163"/>
            <a:ext cx="7572375" cy="4905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898063" y="9301163"/>
            <a:ext cx="7572375" cy="490537"/>
          </a:xfrm>
          <a:prstGeom prst="rect">
            <a:avLst/>
          </a:prstGeom>
        </p:spPr>
        <p:txBody>
          <a:bodyPr vert="horz" lIns="91440" tIns="45720" rIns="91440" bIns="45720" rtlCol="0" anchor="b"/>
          <a:lstStyle>
            <a:lvl1pPr algn="r">
              <a:defRPr sz="1200"/>
            </a:lvl1pPr>
          </a:lstStyle>
          <a:p>
            <a:fld id="{CC7BB43D-6859-4C14-84A8-D9538C9727DB}" type="slidenum">
              <a:rPr lang="en-US" smtClean="0"/>
              <a:t>‹#›</a:t>
            </a:fld>
            <a:endParaRPr lang="en-US"/>
          </a:p>
        </p:txBody>
      </p:sp>
    </p:spTree>
    <p:extLst>
      <p:ext uri="{BB962C8B-B14F-4D97-AF65-F5344CB8AC3E}">
        <p14:creationId xmlns:p14="http://schemas.microsoft.com/office/powerpoint/2010/main" val="32983207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shows all four recording methods in use to reference a related entity.</a:t>
            </a:r>
          </a:p>
          <a:p>
            <a:endParaRPr lang="en-GB" dirty="0"/>
          </a:p>
          <a:p>
            <a:r>
              <a:rPr lang="en-GB" dirty="0"/>
              <a:t>The diagram can be interpreted as an RDF graph for linked data, or as a relational schema for a local database.</a:t>
            </a:r>
          </a:p>
        </p:txBody>
      </p:sp>
      <p:sp>
        <p:nvSpPr>
          <p:cNvPr id="4" name="Slide Number Placeholder 3"/>
          <p:cNvSpPr>
            <a:spLocks noGrp="1"/>
          </p:cNvSpPr>
          <p:nvPr>
            <p:ph type="sldNum" sz="quarter" idx="10"/>
          </p:nvPr>
        </p:nvSpPr>
        <p:spPr/>
        <p:txBody>
          <a:bodyPr/>
          <a:lstStyle/>
          <a:p>
            <a:fld id="{8AB40ABC-08FF-40E9-9386-7C2CA2AB76A6}" type="slidenum">
              <a:rPr lang="en-GB" smtClean="0"/>
              <a:t>16</a:t>
            </a:fld>
            <a:endParaRPr lang="en-GB"/>
          </a:p>
        </p:txBody>
      </p:sp>
    </p:spTree>
    <p:extLst>
      <p:ext uri="{BB962C8B-B14F-4D97-AF65-F5344CB8AC3E}">
        <p14:creationId xmlns:p14="http://schemas.microsoft.com/office/powerpoint/2010/main" val="75884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04FCA8E2-70CA-4313-A7A0-4C76DE39FE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98E7771-3CAC-484D-A315-076DAB4FF695}" type="slidenum">
              <a:rPr lang="en-US" altLang="en-US" sz="1200"/>
              <a:pPr/>
              <a:t>29</a:t>
            </a:fld>
            <a:endParaRPr lang="en-US" altLang="en-US" sz="1200"/>
          </a:p>
        </p:txBody>
      </p:sp>
      <p:sp>
        <p:nvSpPr>
          <p:cNvPr id="93187" name="Rectangle 2">
            <a:extLst>
              <a:ext uri="{FF2B5EF4-FFF2-40B4-BE49-F238E27FC236}">
                <a16:creationId xmlns:a16="http://schemas.microsoft.com/office/drawing/2014/main" id="{AEE7C625-7559-4A42-B2A6-62B40885645D}"/>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B0701200-7AD3-4807-A522-4D4B9827D52F}"/>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5D081EF6-A312-4407-AC5B-4B387B7A7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A3D999FC-98E4-47BA-BE46-BEFF506F7B7A}" type="slidenum">
              <a:rPr lang="en-US" altLang="en-US" sz="1200"/>
              <a:pPr/>
              <a:t>30</a:t>
            </a:fld>
            <a:endParaRPr lang="en-US" altLang="en-US" sz="1200"/>
          </a:p>
        </p:txBody>
      </p:sp>
      <p:sp>
        <p:nvSpPr>
          <p:cNvPr id="94211" name="Rectangle 2">
            <a:extLst>
              <a:ext uri="{FF2B5EF4-FFF2-40B4-BE49-F238E27FC236}">
                <a16:creationId xmlns:a16="http://schemas.microsoft.com/office/drawing/2014/main" id="{8EA185F0-D774-4DF7-8DBA-4F64ABFE1A44}"/>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1C0D9BBB-8719-4F28-9EF8-613402CA8920}"/>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900">
                <a:latin typeface="Arial" panose="020B0604020202020204" pitchFamily="34" charset="0"/>
                <a:ea typeface="SimSun" panose="02010600030101010101" pitchFamily="2" charset="-122"/>
              </a:rPr>
              <a:t>The MARC 21 format introductions define content designation as: “</a:t>
            </a:r>
            <a:r>
              <a:rPr lang="en-GB" altLang="zh-CN" sz="900">
                <a:latin typeface="Arial" panose="020B0604020202020204" pitchFamily="34" charset="0"/>
                <a:ea typeface="SimSun" panose="02010600030101010101" pitchFamily="2" charset="-122"/>
              </a:rPr>
              <a:t>the codes and conventions established explicitly to identify and further characterize the data elements within a record and to support the manipulation of that data.”</a:t>
            </a:r>
          </a:p>
          <a:p>
            <a:endParaRPr lang="en-GB" altLang="zh-CN" sz="900">
              <a:latin typeface="Arial" panose="020B0604020202020204" pitchFamily="34" charset="0"/>
              <a:ea typeface="SimSun" panose="02010600030101010101" pitchFamily="2" charset="-122"/>
            </a:endParaRPr>
          </a:p>
          <a:p>
            <a:r>
              <a:rPr lang="en-GB" altLang="zh-CN" sz="900">
                <a:latin typeface="Arial" panose="020B0604020202020204" pitchFamily="34" charset="0"/>
                <a:ea typeface="SimSun" panose="02010600030101010101" pitchFamily="2" charset="-122"/>
              </a:rPr>
              <a:t>http://www.loc.gov/marc/authority/adintro.html </a:t>
            </a:r>
          </a:p>
          <a:p>
            <a:endParaRPr lang="en-US" altLang="zh-CN" sz="900">
              <a:latin typeface="Arial" panose="020B0604020202020204" pitchFamily="34" charset="0"/>
              <a:ea typeface="SimSun" panose="02010600030101010101" pitchFamily="2" charset="-122"/>
            </a:endParaRPr>
          </a:p>
          <a:p>
            <a:endParaRPr lang="en-US" altLang="zh-CN" sz="900">
              <a:latin typeface="Arial" panose="020B0604020202020204" pitchFamily="34" charset="0"/>
              <a:ea typeface="SimSun" panose="02010600030101010101" pitchFamily="2" charset="-122"/>
            </a:endParaRPr>
          </a:p>
          <a:p>
            <a:endParaRPr lang="en-US" altLang="zh-CN" sz="900">
              <a:latin typeface="Arial" panose="020B0604020202020204" pitchFamily="34" charset="0"/>
              <a:ea typeface="SimSun" panose="02010600030101010101" pitchFamily="2" charset="-122"/>
            </a:endParaRPr>
          </a:p>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58CF9CA-9F3F-4CB5-887C-D4F47A0841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97B63728-830E-4C61-98E7-9EDA57A7B55A}" type="slidenum">
              <a:rPr lang="en-US" altLang="en-US" sz="1200"/>
              <a:pPr/>
              <a:t>31</a:t>
            </a:fld>
            <a:endParaRPr lang="en-US" altLang="en-US" sz="1200"/>
          </a:p>
        </p:txBody>
      </p:sp>
      <p:sp>
        <p:nvSpPr>
          <p:cNvPr id="95235" name="Rectangle 2">
            <a:extLst>
              <a:ext uri="{FF2B5EF4-FFF2-40B4-BE49-F238E27FC236}">
                <a16:creationId xmlns:a16="http://schemas.microsoft.com/office/drawing/2014/main" id="{B3FDCE3C-8C98-4FEF-AF87-C294D565E99B}"/>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7B1E7B90-CB48-4F74-855E-D16FADA714B3}"/>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B1A4FB79-3F08-451D-95BE-D107201581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D9AF4FB0-A789-444D-9CF8-1C70230D4CA7}" type="slidenum">
              <a:rPr lang="en-US" altLang="en-US" sz="1200"/>
              <a:pPr/>
              <a:t>32</a:t>
            </a:fld>
            <a:endParaRPr lang="en-US" altLang="en-US" sz="1200"/>
          </a:p>
        </p:txBody>
      </p:sp>
      <p:sp>
        <p:nvSpPr>
          <p:cNvPr id="96259" name="Rectangle 2">
            <a:extLst>
              <a:ext uri="{FF2B5EF4-FFF2-40B4-BE49-F238E27FC236}">
                <a16:creationId xmlns:a16="http://schemas.microsoft.com/office/drawing/2014/main" id="{500A7085-C677-467D-A254-E1FEA27EAA0E}"/>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B505C0C8-4719-42AF-94CF-6185C44DA819}"/>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81F6928-6F1B-4402-A375-D1A8EA0093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02BB7E30-D41A-4353-A52D-E3DE72A7E80E}" type="slidenum">
              <a:rPr lang="en-US" altLang="en-US" sz="1200"/>
              <a:pPr/>
              <a:t>33</a:t>
            </a:fld>
            <a:endParaRPr lang="en-US" altLang="en-US" sz="1200"/>
          </a:p>
        </p:txBody>
      </p:sp>
      <p:sp>
        <p:nvSpPr>
          <p:cNvPr id="97283" name="Rectangle 2">
            <a:extLst>
              <a:ext uri="{FF2B5EF4-FFF2-40B4-BE49-F238E27FC236}">
                <a16:creationId xmlns:a16="http://schemas.microsoft.com/office/drawing/2014/main" id="{31B8F021-2AA4-4F6F-A046-F3B66C0A9AE8}"/>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534362FB-1D64-407F-A4DC-B2BC5336D136}"/>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A48A8424-E659-46A7-BFAC-DDA68BAEBE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0E25986E-6C37-498B-8C03-FB7F4BEC9714}" type="slidenum">
              <a:rPr lang="en-US" altLang="en-US" sz="1200"/>
              <a:pPr/>
              <a:t>34</a:t>
            </a:fld>
            <a:endParaRPr lang="en-US" altLang="en-US" sz="1200"/>
          </a:p>
        </p:txBody>
      </p:sp>
      <p:sp>
        <p:nvSpPr>
          <p:cNvPr id="98307" name="Rectangle 2">
            <a:extLst>
              <a:ext uri="{FF2B5EF4-FFF2-40B4-BE49-F238E27FC236}">
                <a16:creationId xmlns:a16="http://schemas.microsoft.com/office/drawing/2014/main" id="{53E40E8D-634A-4F72-A033-34BA123229E7}"/>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FAEB77F5-71F1-4F96-B418-1B04238227EE}"/>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F3D0DA8-56FB-4363-97E6-B47FC5296D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1C358D2C-F3E8-402D-9B57-85EE2BB58C1E}" type="slidenum">
              <a:rPr lang="en-US" altLang="en-US" sz="1200"/>
              <a:pPr/>
              <a:t>35</a:t>
            </a:fld>
            <a:endParaRPr lang="en-US" altLang="en-US" sz="1200"/>
          </a:p>
        </p:txBody>
      </p:sp>
      <p:sp>
        <p:nvSpPr>
          <p:cNvPr id="99331" name="Rectangle 2">
            <a:extLst>
              <a:ext uri="{FF2B5EF4-FFF2-40B4-BE49-F238E27FC236}">
                <a16:creationId xmlns:a16="http://schemas.microsoft.com/office/drawing/2014/main" id="{DCCF4446-C6DC-41C6-9BF9-CA9DDF8B0703}"/>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7911BC1F-5BE3-4E0E-843C-1B4A7B0BE145}"/>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900">
                <a:latin typeface="Arial" panose="020B0604020202020204" pitchFamily="34" charset="0"/>
                <a:ea typeface="SimSun" panose="02010600030101010101" pitchFamily="2" charset="-122"/>
              </a:rPr>
              <a:t>Here are some common elements containing place information in the MARC 21 authority format.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BB9305C-3F03-41BA-BF4C-56E767BFAE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0A79586-538F-4D54-B04C-2A8897566DC9}" type="slidenum">
              <a:rPr lang="en-US" altLang="en-US" sz="1200"/>
              <a:pPr/>
              <a:t>36</a:t>
            </a:fld>
            <a:endParaRPr lang="en-US" altLang="en-US" sz="1200"/>
          </a:p>
        </p:txBody>
      </p:sp>
      <p:sp>
        <p:nvSpPr>
          <p:cNvPr id="100355" name="Rectangle 2">
            <a:extLst>
              <a:ext uri="{FF2B5EF4-FFF2-40B4-BE49-F238E27FC236}">
                <a16:creationId xmlns:a16="http://schemas.microsoft.com/office/drawing/2014/main" id="{8F8E3B1F-8E37-4D8B-BDE3-87C018FBE0E7}"/>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CA5124E9-6418-428E-80FC-5C15DA598EE9}"/>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900">
                <a:latin typeface="Arial" panose="020B0604020202020204" pitchFamily="34" charset="0"/>
                <a:ea typeface="SimSun" panose="02010600030101010101" pitchFamily="2" charset="-122"/>
              </a:rPr>
              <a:t>Here are some common elements containing place information in the MARC 21 bibliographic format. </a:t>
            </a:r>
          </a:p>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7BBB52E4-52EA-468A-B273-C9DB255FD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E614D65C-972C-48B6-A58C-617F07236F11}" type="slidenum">
              <a:rPr lang="en-US" altLang="en-US" sz="1200"/>
              <a:pPr/>
              <a:t>37</a:t>
            </a:fld>
            <a:endParaRPr lang="en-US" altLang="en-US" sz="1200"/>
          </a:p>
        </p:txBody>
      </p:sp>
      <p:sp>
        <p:nvSpPr>
          <p:cNvPr id="101379" name="Rectangle 2">
            <a:extLst>
              <a:ext uri="{FF2B5EF4-FFF2-40B4-BE49-F238E27FC236}">
                <a16:creationId xmlns:a16="http://schemas.microsoft.com/office/drawing/2014/main" id="{E20775A0-76A0-42F8-AF38-53B5E2129C34}"/>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CCFDBC96-402E-48C4-BACE-A6D58348777D}"/>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BDFE497D-58BC-489D-9B9B-C539899EAF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910391DE-D3EF-4806-9F0F-A305F3EBE816}" type="slidenum">
              <a:rPr lang="en-US" altLang="en-US" sz="1200"/>
              <a:pPr/>
              <a:t>38</a:t>
            </a:fld>
            <a:endParaRPr lang="en-US" altLang="en-US" sz="1200"/>
          </a:p>
        </p:txBody>
      </p:sp>
      <p:sp>
        <p:nvSpPr>
          <p:cNvPr id="102403" name="Rectangle 2">
            <a:extLst>
              <a:ext uri="{FF2B5EF4-FFF2-40B4-BE49-F238E27FC236}">
                <a16:creationId xmlns:a16="http://schemas.microsoft.com/office/drawing/2014/main" id="{342E272E-6AEA-4E14-82AA-4F7B26B8FF5E}"/>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C95A8E23-8863-4E65-946F-B4B24FBED350}"/>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900">
                <a:latin typeface="Arial" panose="020B0604020202020204" pitchFamily="34" charset="0"/>
                <a:ea typeface="SimSun" panose="02010600030101010101" pitchFamily="2" charset="-122"/>
              </a:rPr>
              <a:t>Here are some common elements containing place information in the MARC 21 authority format. </a:t>
            </a:r>
          </a:p>
          <a:p>
            <a:endParaRPr lang="en-US" altLang="zh-CN" sz="900">
              <a:latin typeface="Arial" panose="020B0604020202020204" pitchFamily="34" charset="0"/>
              <a:ea typeface="SimSun" panose="02010600030101010101" pitchFamily="2" charset="-122"/>
            </a:endParaRPr>
          </a:p>
          <a:p>
            <a:endParaRPr lang="en-US" altLang="zh-CN" sz="900">
              <a:latin typeface="Arial" panose="020B0604020202020204" pitchFamily="34" charset="0"/>
              <a:ea typeface="SimSun" panose="02010600030101010101" pitchFamily="2" charset="-122"/>
            </a:endParaRPr>
          </a:p>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A80CCE7E-43AE-4D7A-AD6D-EFF496C901FD}" type="datetime4">
              <a:rPr lang="en-US" smtClean="0"/>
              <a:t>July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18</a:t>
            </a:fld>
            <a:endParaRPr lang="en-US"/>
          </a:p>
        </p:txBody>
      </p:sp>
    </p:spTree>
    <p:extLst>
      <p:ext uri="{BB962C8B-B14F-4D97-AF65-F5344CB8AC3E}">
        <p14:creationId xmlns:p14="http://schemas.microsoft.com/office/powerpoint/2010/main" val="4083985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E0116B7-66EE-48CA-B2F6-1A555AF23F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7993D6FD-E249-4715-82FD-0C3E483228A0}" type="slidenum">
              <a:rPr lang="en-US" altLang="en-US" sz="1200"/>
              <a:pPr/>
              <a:t>39</a:t>
            </a:fld>
            <a:endParaRPr lang="en-US" altLang="en-US" sz="1200"/>
          </a:p>
        </p:txBody>
      </p:sp>
      <p:sp>
        <p:nvSpPr>
          <p:cNvPr id="103427" name="Rectangle 2">
            <a:extLst>
              <a:ext uri="{FF2B5EF4-FFF2-40B4-BE49-F238E27FC236}">
                <a16:creationId xmlns:a16="http://schemas.microsoft.com/office/drawing/2014/main" id="{33E396AA-23FD-4A4A-B0C8-EF5B336EAE9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265804F9-1BC6-479D-B93F-EC7F00E89D7B}"/>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900">
                <a:latin typeface="Arial" panose="020B0604020202020204" pitchFamily="34" charset="0"/>
                <a:ea typeface="SimSun" panose="02010600030101010101" pitchFamily="2" charset="-122"/>
              </a:rPr>
              <a:t>Here are some common elements containing place information in the MARC 21 bibliographic format. </a:t>
            </a:r>
          </a:p>
          <a:p>
            <a:endParaRPr lang="en-GB" altLang="zh-CN" sz="900">
              <a:solidFill>
                <a:srgbClr val="FF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A90A63A9-AB44-44DC-A55D-463B30764B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D7125766-352C-49FD-98C9-C43AD1513213}" type="slidenum">
              <a:rPr lang="en-US" altLang="en-US" sz="1200"/>
              <a:pPr/>
              <a:t>40</a:t>
            </a:fld>
            <a:endParaRPr lang="en-US" altLang="en-US" sz="1200"/>
          </a:p>
        </p:txBody>
      </p:sp>
      <p:sp>
        <p:nvSpPr>
          <p:cNvPr id="104451" name="Rectangle 2">
            <a:extLst>
              <a:ext uri="{FF2B5EF4-FFF2-40B4-BE49-F238E27FC236}">
                <a16:creationId xmlns:a16="http://schemas.microsoft.com/office/drawing/2014/main" id="{5CF3CBC1-6552-41D4-A0E8-C4C164CE8E31}"/>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8E2EC1C6-0DAF-49D0-858F-7843F96316D0}"/>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04AC048D-EEC7-4D93-917B-909143849C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773BE975-A14C-4A1B-9A13-93F289D03226}" type="slidenum">
              <a:rPr lang="en-US" altLang="en-US" sz="1200"/>
              <a:pPr/>
              <a:t>41</a:t>
            </a:fld>
            <a:endParaRPr lang="en-US" altLang="en-US" sz="1200"/>
          </a:p>
        </p:txBody>
      </p:sp>
      <p:sp>
        <p:nvSpPr>
          <p:cNvPr id="105475" name="Rectangle 2">
            <a:extLst>
              <a:ext uri="{FF2B5EF4-FFF2-40B4-BE49-F238E27FC236}">
                <a16:creationId xmlns:a16="http://schemas.microsoft.com/office/drawing/2014/main" id="{9B3A3D67-9027-44AA-8A98-A86A3D94577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D79C8C6-B7A4-4EFE-8A37-FCC620E26F04}"/>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A8B5F6D-976C-457D-9190-9C84356DFB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10FE33F6-C47A-44C1-8245-33180A916F99}" type="slidenum">
              <a:rPr lang="en-US" altLang="en-US" sz="1200"/>
              <a:pPr/>
              <a:t>42</a:t>
            </a:fld>
            <a:endParaRPr lang="en-US" altLang="en-US" sz="1200"/>
          </a:p>
        </p:txBody>
      </p:sp>
      <p:sp>
        <p:nvSpPr>
          <p:cNvPr id="106499" name="Rectangle 2">
            <a:extLst>
              <a:ext uri="{FF2B5EF4-FFF2-40B4-BE49-F238E27FC236}">
                <a16:creationId xmlns:a16="http://schemas.microsoft.com/office/drawing/2014/main" id="{9B799C85-9E06-41B8-8D90-A31C60A97B36}"/>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AD743C71-C3C4-49AF-9F66-F540DDAA400B}"/>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DDF988E2-6928-40C8-9678-6FD6C7E447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6D35375E-7B21-4172-AA3C-3451532DF8C7}" type="slidenum">
              <a:rPr lang="en-US" altLang="en-US" sz="1200"/>
              <a:pPr/>
              <a:t>43</a:t>
            </a:fld>
            <a:endParaRPr lang="en-US" altLang="en-US" sz="1200"/>
          </a:p>
        </p:txBody>
      </p:sp>
      <p:sp>
        <p:nvSpPr>
          <p:cNvPr id="107523" name="Rectangle 2">
            <a:extLst>
              <a:ext uri="{FF2B5EF4-FFF2-40B4-BE49-F238E27FC236}">
                <a16:creationId xmlns:a16="http://schemas.microsoft.com/office/drawing/2014/main" id="{8B5E27EE-4961-4E79-9FEC-658246C9C539}"/>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F3A44E9A-32D4-476E-9DF6-9457D5ECC26E}"/>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3EFC12FA-5621-4F83-BF15-6EB2E4CC3F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FB6AF71B-0A04-40DD-ACA5-17825C11A5FF}" type="slidenum">
              <a:rPr lang="en-US" altLang="en-US" sz="1200"/>
              <a:pPr/>
              <a:t>44</a:t>
            </a:fld>
            <a:endParaRPr lang="en-US" altLang="en-US" sz="1200"/>
          </a:p>
        </p:txBody>
      </p:sp>
      <p:sp>
        <p:nvSpPr>
          <p:cNvPr id="108547" name="Rectangle 2">
            <a:extLst>
              <a:ext uri="{FF2B5EF4-FFF2-40B4-BE49-F238E27FC236}">
                <a16:creationId xmlns:a16="http://schemas.microsoft.com/office/drawing/2014/main" id="{338FE371-AC73-4084-A252-1731F965CBF9}"/>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8D26EE2A-9893-4C5C-AC27-63147318C766}"/>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900">
                <a:latin typeface="Arial" panose="020B0604020202020204" pitchFamily="34" charset="0"/>
                <a:ea typeface="ＭＳ Ｐゴシック" panose="020B0600070205080204" pitchFamily="34" charset="-128"/>
              </a:rPr>
              <a:t>RSC has identified a number of elements which may be used to record manifestation statements.</a:t>
            </a:r>
          </a:p>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E0ED29D3-600F-44D6-9474-72B421A037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482F0817-BD65-4B17-B847-F0A20C704349}" type="slidenum">
              <a:rPr lang="en-US" altLang="en-US" sz="1200"/>
              <a:pPr/>
              <a:t>45</a:t>
            </a:fld>
            <a:endParaRPr lang="en-US" altLang="en-US" sz="1200"/>
          </a:p>
        </p:txBody>
      </p:sp>
      <p:sp>
        <p:nvSpPr>
          <p:cNvPr id="109571" name="Rectangle 2">
            <a:extLst>
              <a:ext uri="{FF2B5EF4-FFF2-40B4-BE49-F238E27FC236}">
                <a16:creationId xmlns:a16="http://schemas.microsoft.com/office/drawing/2014/main" id="{C0D88FF6-05D4-4A73-8EFB-0246F3BB7F10}"/>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7A49B7F5-31D6-4325-B7D9-8E07A7DBA027}"/>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54706DBD-EF70-46CB-999E-885D6222DB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A24969A-F339-4438-AF3A-0A3B12D1850D}" type="slidenum">
              <a:rPr lang="en-US" altLang="en-US" sz="1200"/>
              <a:pPr/>
              <a:t>46</a:t>
            </a:fld>
            <a:endParaRPr lang="en-US" altLang="en-US" sz="1200"/>
          </a:p>
        </p:txBody>
      </p:sp>
      <p:sp>
        <p:nvSpPr>
          <p:cNvPr id="110595" name="Rectangle 2">
            <a:extLst>
              <a:ext uri="{FF2B5EF4-FFF2-40B4-BE49-F238E27FC236}">
                <a16:creationId xmlns:a16="http://schemas.microsoft.com/office/drawing/2014/main" id="{AD132E7F-7C8B-4A42-96A3-7A697D8ABD88}"/>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A7330270-1555-43A5-BF8C-40D1BA823526}"/>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900">
                <a:latin typeface="Arial" panose="020B0604020202020204" pitchFamily="34" charset="0"/>
                <a:ea typeface="SimSun" panose="02010600030101010101" pitchFamily="2" charset="-122"/>
              </a:rPr>
              <a:t>Note that the example models a recording method in which title information is scanned using a light pen. Therefore, transcription guidelines re capitalization do not apply. The same principle is applied to the slides which follow.</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2F1C85EA-8B29-4FBB-96CC-F7DEFB0FAF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17EAF1D7-7DF4-4D01-AE50-79613C331E66}" type="slidenum">
              <a:rPr lang="en-US" altLang="en-US" sz="1200"/>
              <a:pPr/>
              <a:t>47</a:t>
            </a:fld>
            <a:endParaRPr lang="en-US" altLang="en-US" sz="1200"/>
          </a:p>
        </p:txBody>
      </p:sp>
      <p:sp>
        <p:nvSpPr>
          <p:cNvPr id="111619" name="Rectangle 2">
            <a:extLst>
              <a:ext uri="{FF2B5EF4-FFF2-40B4-BE49-F238E27FC236}">
                <a16:creationId xmlns:a16="http://schemas.microsoft.com/office/drawing/2014/main" id="{413B3B10-8DD3-4150-A69D-6ED2FF392C18}"/>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898307F7-7601-4326-8856-9658E4D29CA5}"/>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52D103AC-2DAB-43F8-8BAD-E85AFCF039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339E2B19-C42D-4461-8952-40605F4AFAD4}" type="slidenum">
              <a:rPr lang="en-US" altLang="en-US" sz="1200"/>
              <a:pPr/>
              <a:t>48</a:t>
            </a:fld>
            <a:endParaRPr lang="en-US" altLang="en-US" sz="1200"/>
          </a:p>
        </p:txBody>
      </p:sp>
      <p:sp>
        <p:nvSpPr>
          <p:cNvPr id="112643" name="Rectangle 2">
            <a:extLst>
              <a:ext uri="{FF2B5EF4-FFF2-40B4-BE49-F238E27FC236}">
                <a16:creationId xmlns:a16="http://schemas.microsoft.com/office/drawing/2014/main" id="{6026EEAB-D557-4432-8CE4-A5A6C78133CC}"/>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CA803FEA-3DAA-45C6-BB11-EAF125385131}"/>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640C253-E044-44BC-A67D-9C10C972CE3C}"/>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B4FDAFD2-CC67-4BA3-9103-73E7A20745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Arial" panose="020B0604020202020204" pitchFamily="34" charset="0"/>
                <a:ea typeface="SimSun" panose="02010600030101010101" pitchFamily="2" charset="-122"/>
              </a:rPr>
              <a:t>This presentation represents a first pass at addressing the potential implications for MARC 21 development arising from 3R. It neither claims to be fully comprehensive in detail nor all encompassing in scope. Its purpose is to generate discussion with regard to what some of the 3R impacts on MARC 21 could be and how any resulting changes might be accomplished.       </a:t>
            </a:r>
          </a:p>
          <a:p>
            <a:endParaRPr lang="en-US" altLang="en-US">
              <a:latin typeface="Arial" panose="020B0604020202020204" pitchFamily="34" charset="0"/>
              <a:ea typeface="ＭＳ Ｐゴシック" panose="020B0600070205080204" pitchFamily="34" charset="-128"/>
            </a:endParaRPr>
          </a:p>
        </p:txBody>
      </p:sp>
      <p:sp>
        <p:nvSpPr>
          <p:cNvPr id="86020" name="Slide Number Placeholder 3">
            <a:extLst>
              <a:ext uri="{FF2B5EF4-FFF2-40B4-BE49-F238E27FC236}">
                <a16:creationId xmlns:a16="http://schemas.microsoft.com/office/drawing/2014/main" id="{CAEF6B28-E601-4CDE-9AB5-9D37E9E7E7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D1126F85-61EC-4E59-BF52-A14A1084ADA3}" type="slidenum">
              <a:rPr lang="en-US" altLang="en-US" sz="1200"/>
              <a:pPr/>
              <a:t>22</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B963B8C5-81C2-4549-BA6D-1E4C67BC2C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9542AC9E-3B5A-4FC9-A88C-1C67C421F9D4}" type="slidenum">
              <a:rPr lang="en-US" altLang="en-US" sz="1200"/>
              <a:pPr/>
              <a:t>49</a:t>
            </a:fld>
            <a:endParaRPr lang="en-US" altLang="en-US" sz="1200"/>
          </a:p>
        </p:txBody>
      </p:sp>
      <p:sp>
        <p:nvSpPr>
          <p:cNvPr id="113667" name="Rectangle 2">
            <a:extLst>
              <a:ext uri="{FF2B5EF4-FFF2-40B4-BE49-F238E27FC236}">
                <a16:creationId xmlns:a16="http://schemas.microsoft.com/office/drawing/2014/main" id="{568CF3FC-48C0-4058-804D-E44A214F7F7D}"/>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A6459353-1CE7-495E-A5C8-D67A6B31E851}"/>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1F98DFF0-65E8-4CCD-B729-9E38A8AEEC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ED3FD7BB-CAB0-4937-9B74-D9A3B25AFF5D}" type="slidenum">
              <a:rPr lang="en-US" altLang="en-US" sz="1200"/>
              <a:pPr/>
              <a:t>50</a:t>
            </a:fld>
            <a:endParaRPr lang="en-US" altLang="en-US" sz="1200"/>
          </a:p>
        </p:txBody>
      </p:sp>
      <p:sp>
        <p:nvSpPr>
          <p:cNvPr id="114691" name="Rectangle 2">
            <a:extLst>
              <a:ext uri="{FF2B5EF4-FFF2-40B4-BE49-F238E27FC236}">
                <a16:creationId xmlns:a16="http://schemas.microsoft.com/office/drawing/2014/main" id="{195D815F-C1E5-4466-963C-7C79363543E5}"/>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79C3FBD1-D30B-4054-AD3F-1E9821164EFD}"/>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0F009865-496C-4FE1-97AE-9A51B813C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C014C48D-31CE-4355-BF74-EA365D9DBA95}" type="slidenum">
              <a:rPr lang="en-US" altLang="en-US" sz="1200"/>
              <a:pPr/>
              <a:t>51</a:t>
            </a:fld>
            <a:endParaRPr lang="en-US" altLang="en-US" sz="1200"/>
          </a:p>
        </p:txBody>
      </p:sp>
      <p:sp>
        <p:nvSpPr>
          <p:cNvPr id="115715" name="Rectangle 2">
            <a:extLst>
              <a:ext uri="{FF2B5EF4-FFF2-40B4-BE49-F238E27FC236}">
                <a16:creationId xmlns:a16="http://schemas.microsoft.com/office/drawing/2014/main" id="{91B5F8D0-6786-486F-A391-0DC67CD9E1EE}"/>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7D9F6352-04BA-431D-9142-5165C6987DD2}"/>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CCCB681F-9A8A-411E-9471-E4EA0574D1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1ACF0F15-1CF3-45A4-9DD7-8E2B6DBA3BCE}" type="slidenum">
              <a:rPr lang="en-US" altLang="en-US" sz="1200"/>
              <a:pPr/>
              <a:t>52</a:t>
            </a:fld>
            <a:endParaRPr lang="en-US" altLang="en-US" sz="1200"/>
          </a:p>
        </p:txBody>
      </p:sp>
      <p:sp>
        <p:nvSpPr>
          <p:cNvPr id="116739" name="Rectangle 2">
            <a:extLst>
              <a:ext uri="{FF2B5EF4-FFF2-40B4-BE49-F238E27FC236}">
                <a16:creationId xmlns:a16="http://schemas.microsoft.com/office/drawing/2014/main" id="{EC021545-FA80-49FD-A9A3-5A782210220B}"/>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A916E602-784C-42B3-BB06-62CDB7600E36}"/>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8F6AB80C-3E8F-4B3E-8FB7-CC0409EF73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EA79631-397B-49E4-8CDE-2A48C50991A6}" type="slidenum">
              <a:rPr lang="en-US" altLang="en-US" sz="1200"/>
              <a:pPr/>
              <a:t>53</a:t>
            </a:fld>
            <a:endParaRPr lang="en-US" altLang="en-US" sz="1200"/>
          </a:p>
        </p:txBody>
      </p:sp>
      <p:sp>
        <p:nvSpPr>
          <p:cNvPr id="117763" name="Rectangle 2">
            <a:extLst>
              <a:ext uri="{FF2B5EF4-FFF2-40B4-BE49-F238E27FC236}">
                <a16:creationId xmlns:a16="http://schemas.microsoft.com/office/drawing/2014/main" id="{8444C86D-3E05-4739-BA42-8E8BCF16F8F5}"/>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46131FCB-28C9-40BA-A993-BA4DF0BDA1EC}"/>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900">
                <a:latin typeface="Arial" panose="020B0604020202020204" pitchFamily="34" charset="0"/>
                <a:ea typeface="SimSun" panose="02010600030101010101" pitchFamily="2" charset="-122"/>
              </a:rPr>
              <a:t>Note that in this example the 241</a:t>
            </a:r>
            <a:r>
              <a:rPr lang="en-GB" altLang="zh-CN" sz="900">
                <a:latin typeface="Arial" panose="020B0604020202020204" pitchFamily="34" charset="0"/>
                <a:ea typeface="SimSun" panose="02010600030101010101" pitchFamily="2" charset="-122"/>
              </a:rPr>
              <a:t> field models a recording method in which transcription guidelines re capitalization have been applied to title information. The 245 field models  a recording method in which title information has been scanned using a light pen; therefore, transcription guidelines re capitalization do not apply. </a:t>
            </a:r>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9E15D1C4-C365-467F-A67C-B4AEF8B524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A0C4883E-D2C6-495B-9B65-221698715808}" type="slidenum">
              <a:rPr lang="en-US" altLang="en-US" sz="1200"/>
              <a:pPr/>
              <a:t>54</a:t>
            </a:fld>
            <a:endParaRPr lang="en-US" altLang="en-US" sz="1200"/>
          </a:p>
        </p:txBody>
      </p:sp>
      <p:sp>
        <p:nvSpPr>
          <p:cNvPr id="118787" name="Rectangle 2">
            <a:extLst>
              <a:ext uri="{FF2B5EF4-FFF2-40B4-BE49-F238E27FC236}">
                <a16:creationId xmlns:a16="http://schemas.microsoft.com/office/drawing/2014/main" id="{3708F623-5BE2-40F3-B21C-12B86824C704}"/>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98063948-1C59-4F98-81DD-954BE0C606EC}"/>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5458472C-F908-4305-A288-9AAEF43D0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12F294E4-2749-4373-AE2D-46338512A60E}" type="slidenum">
              <a:rPr lang="en-US" altLang="en-US" sz="1200"/>
              <a:pPr/>
              <a:t>55</a:t>
            </a:fld>
            <a:endParaRPr lang="en-US" altLang="en-US" sz="1200"/>
          </a:p>
        </p:txBody>
      </p:sp>
      <p:sp>
        <p:nvSpPr>
          <p:cNvPr id="119811" name="Rectangle 2">
            <a:extLst>
              <a:ext uri="{FF2B5EF4-FFF2-40B4-BE49-F238E27FC236}">
                <a16:creationId xmlns:a16="http://schemas.microsoft.com/office/drawing/2014/main" id="{54A85A3C-137F-4578-B896-2C9C0AC4BE54}"/>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F1BFCAC4-67B0-43C5-9ACD-25249565B599}"/>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B51F39A7-F449-4994-84BA-990233D500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AE79BB9-8F33-4126-9B81-77849C47392B}" type="slidenum">
              <a:rPr lang="en-US" altLang="en-US" sz="1200"/>
              <a:pPr/>
              <a:t>56</a:t>
            </a:fld>
            <a:endParaRPr lang="en-US" altLang="en-US" sz="1200"/>
          </a:p>
        </p:txBody>
      </p:sp>
      <p:sp>
        <p:nvSpPr>
          <p:cNvPr id="120835" name="Rectangle 2">
            <a:extLst>
              <a:ext uri="{FF2B5EF4-FFF2-40B4-BE49-F238E27FC236}">
                <a16:creationId xmlns:a16="http://schemas.microsoft.com/office/drawing/2014/main" id="{928BF720-5950-4107-94FC-8977583467BD}"/>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7125F5FD-8F79-42D0-A137-2147812ACDBE}"/>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E9BF50B2-8D7C-44F5-8C0B-44EBEAC201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11ABD6A3-0D5E-40A0-B1B7-4CD49A897D38}" type="slidenum">
              <a:rPr lang="en-US" altLang="en-US" sz="1200"/>
              <a:pPr/>
              <a:t>57</a:t>
            </a:fld>
            <a:endParaRPr lang="en-US" altLang="en-US" sz="1200"/>
          </a:p>
        </p:txBody>
      </p:sp>
      <p:sp>
        <p:nvSpPr>
          <p:cNvPr id="121859" name="Rectangle 2">
            <a:extLst>
              <a:ext uri="{FF2B5EF4-FFF2-40B4-BE49-F238E27FC236}">
                <a16:creationId xmlns:a16="http://schemas.microsoft.com/office/drawing/2014/main" id="{8C7F6EBB-5303-43C9-A6ED-F4B035B2A53D}"/>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0827CBDA-D52D-4DF1-99BA-BB2AD32526F9}"/>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3F88E63C-5789-47F9-B652-9DF1C63F1A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3B6B4279-15AC-4782-8F39-31E5F3F87874}" type="slidenum">
              <a:rPr lang="en-US" altLang="en-US" sz="1200"/>
              <a:pPr/>
              <a:t>58</a:t>
            </a:fld>
            <a:endParaRPr lang="en-US" altLang="en-US" sz="1200"/>
          </a:p>
        </p:txBody>
      </p:sp>
      <p:sp>
        <p:nvSpPr>
          <p:cNvPr id="122883" name="Rectangle 2">
            <a:extLst>
              <a:ext uri="{FF2B5EF4-FFF2-40B4-BE49-F238E27FC236}">
                <a16:creationId xmlns:a16="http://schemas.microsoft.com/office/drawing/2014/main" id="{466F34D2-5B1D-49D3-8E6D-A3B8966633A7}"/>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1816F7FD-8AAF-4D90-9AA8-E36C3690B00A}"/>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900">
                <a:latin typeface="Arial" panose="020B0604020202020204" pitchFamily="34" charset="0"/>
                <a:ea typeface="ＭＳ Ｐゴシック" panose="020B0600070205080204" pitchFamily="34" charset="-128"/>
              </a:rPr>
              <a:t>The Library Reference Model specifies that: “There is no requirement to precisely identify an </a:t>
            </a:r>
            <a:r>
              <a:rPr lang="en-US" altLang="ja-JP" sz="900" i="1">
                <a:latin typeface="Arial" panose="020B0604020202020204" pitchFamily="34" charset="0"/>
                <a:ea typeface="ＭＳ Ｐゴシック" panose="020B0600070205080204" pitchFamily="34" charset="-128"/>
              </a:rPr>
              <a:t>expression </a:t>
            </a:r>
            <a:r>
              <a:rPr lang="en-US" altLang="ja-JP" sz="900">
                <a:latin typeface="Arial" panose="020B0604020202020204" pitchFamily="34" charset="0"/>
                <a:ea typeface="ＭＳ Ｐゴシック" panose="020B0600070205080204" pitchFamily="34" charset="-128"/>
              </a:rPr>
              <a:t>or </a:t>
            </a:r>
            <a:r>
              <a:rPr lang="en-US" altLang="ja-JP" sz="900" i="1">
                <a:latin typeface="Arial" panose="020B0604020202020204" pitchFamily="34" charset="0"/>
                <a:ea typeface="ＭＳ Ｐゴシック" panose="020B0600070205080204" pitchFamily="34" charset="-128"/>
              </a:rPr>
              <a:t>expressions </a:t>
            </a:r>
            <a:r>
              <a:rPr lang="en-US" altLang="ja-JP" sz="900">
                <a:latin typeface="Arial" panose="020B0604020202020204" pitchFamily="34" charset="0"/>
                <a:ea typeface="ＭＳ Ｐゴシック" panose="020B0600070205080204" pitchFamily="34" charset="-128"/>
              </a:rPr>
              <a:t>which serves as source for the values of the </a:t>
            </a:r>
            <a:r>
              <a:rPr lang="en-US" altLang="ja-JP" sz="900" i="1">
                <a:latin typeface="Arial" panose="020B0604020202020204" pitchFamily="34" charset="0"/>
                <a:ea typeface="ＭＳ Ｐゴシック" panose="020B0600070205080204" pitchFamily="34" charset="-128"/>
              </a:rPr>
              <a:t>representative expression attributes</a:t>
            </a:r>
            <a:r>
              <a:rPr lang="en-US" altLang="ja-JP" sz="900">
                <a:latin typeface="Arial" panose="020B0604020202020204" pitchFamily="34" charset="0"/>
                <a:ea typeface="ＭＳ Ｐゴシック" panose="020B0600070205080204" pitchFamily="34" charset="-128"/>
              </a:rPr>
              <a:t>, nor does that </a:t>
            </a:r>
            <a:r>
              <a:rPr lang="en-US" altLang="ja-JP" sz="900" i="1">
                <a:latin typeface="Arial" panose="020B0604020202020204" pitchFamily="34" charset="0"/>
                <a:ea typeface="ＭＳ Ｐゴシック" panose="020B0600070205080204" pitchFamily="34" charset="-128"/>
              </a:rPr>
              <a:t>expression </a:t>
            </a:r>
            <a:r>
              <a:rPr lang="en-US" altLang="ja-JP" sz="900">
                <a:latin typeface="Arial" panose="020B0604020202020204" pitchFamily="34" charset="0"/>
                <a:ea typeface="ＭＳ Ｐゴシック" panose="020B0600070205080204" pitchFamily="34" charset="-128"/>
              </a:rPr>
              <a:t>need to be recorded in the case where it is identified” LRM page. 42, (LRM-E2-A2)</a:t>
            </a:r>
            <a:endParaRPr lang="en-US" altLang="zh-CN" sz="900">
              <a:latin typeface="Arial" panose="020B0604020202020204" pitchFamily="34" charset="0"/>
              <a:ea typeface="SimSun" panose="02010600030101010101" pitchFamily="2" charset="-122"/>
            </a:endParaRPr>
          </a:p>
          <a:p>
            <a:endParaRPr lang="en-US" altLang="zh-CN" sz="900">
              <a:latin typeface="Arial" panose="020B0604020202020204" pitchFamily="34" charset="0"/>
              <a:ea typeface="SimSun" panose="02010600030101010101" pitchFamily="2" charset="-122"/>
            </a:endParaRPr>
          </a:p>
          <a:p>
            <a:r>
              <a:rPr lang="en-US" altLang="zh-CN" sz="900">
                <a:latin typeface="Arial" panose="020B0604020202020204" pitchFamily="34" charset="0"/>
                <a:ea typeface="SimSun" panose="02010600030101010101" pitchFamily="2" charset="-122"/>
              </a:rPr>
              <a:t>https://www.ifla.org/files/assets/cataloguing/frbr-lrm/ifla-lrm-august-2017_rev201712.pdf</a:t>
            </a:r>
          </a:p>
          <a:p>
            <a:endParaRPr lang="en-US" altLang="zh-CN" sz="900">
              <a:latin typeface="Arial" panose="020B0604020202020204" pitchFamily="34" charset="0"/>
              <a:ea typeface="SimSun" panose="02010600030101010101" pitchFamily="2" charset="-122"/>
            </a:endParaRP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6B5CDF3-9765-4BB4-B482-F457424FE8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527F25EE-CBF3-4930-A2CA-B45284DB210A}" type="slidenum">
              <a:rPr lang="en-US" altLang="en-US" sz="1200"/>
              <a:pPr/>
              <a:t>23</a:t>
            </a:fld>
            <a:endParaRPr lang="en-US" altLang="en-US" sz="1200"/>
          </a:p>
        </p:txBody>
      </p:sp>
      <p:sp>
        <p:nvSpPr>
          <p:cNvPr id="87043" name="Rectangle 2">
            <a:extLst>
              <a:ext uri="{FF2B5EF4-FFF2-40B4-BE49-F238E27FC236}">
                <a16:creationId xmlns:a16="http://schemas.microsoft.com/office/drawing/2014/main" id="{E35F7230-873E-44A4-8878-9340C73100F4}"/>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990DD587-D570-4CA7-BBCA-6BC50B33EAE9}"/>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655DDA64-AEE1-410A-AB9E-34EBD855A2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6C029D61-CFF0-4882-B087-9F3DEA6D602E}" type="slidenum">
              <a:rPr lang="en-US" altLang="en-US" sz="1200"/>
              <a:pPr/>
              <a:t>59</a:t>
            </a:fld>
            <a:endParaRPr lang="en-US" altLang="en-US" sz="1200"/>
          </a:p>
        </p:txBody>
      </p:sp>
      <p:sp>
        <p:nvSpPr>
          <p:cNvPr id="123907" name="Rectangle 2">
            <a:extLst>
              <a:ext uri="{FF2B5EF4-FFF2-40B4-BE49-F238E27FC236}">
                <a16:creationId xmlns:a16="http://schemas.microsoft.com/office/drawing/2014/main" id="{E128C5EF-4C8F-4DAF-BA03-473E5A06A67C}"/>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F239E91-927E-4D0C-90F7-E6684FB6B96F}"/>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7BF1D8B2-4604-4296-8375-DC73A0EA04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67B2C75-FD14-46A2-B9C3-3432C7CF4D0E}" type="slidenum">
              <a:rPr lang="en-US" altLang="en-US" sz="1200"/>
              <a:pPr/>
              <a:t>60</a:t>
            </a:fld>
            <a:endParaRPr lang="en-US" altLang="en-US" sz="1200"/>
          </a:p>
        </p:txBody>
      </p:sp>
      <p:sp>
        <p:nvSpPr>
          <p:cNvPr id="124931" name="Rectangle 2">
            <a:extLst>
              <a:ext uri="{FF2B5EF4-FFF2-40B4-BE49-F238E27FC236}">
                <a16:creationId xmlns:a16="http://schemas.microsoft.com/office/drawing/2014/main" id="{4C3A7D34-C489-4B01-975D-5E8C3B095FCA}"/>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6B68466B-DAE2-4ED5-BB8B-B5A6F38EDC3D}"/>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900">
                <a:latin typeface="Arial" panose="020B0604020202020204" pitchFamily="34" charset="0"/>
                <a:ea typeface="SimSun" panose="02010600030101010101" pitchFamily="2" charset="-122"/>
              </a:rPr>
              <a:t>Note that here the language of representative expression is recorded as an element in field 377.</a:t>
            </a:r>
          </a:p>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2CAC0595-0E2B-4A22-8591-BAE666C569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6F815C60-FB37-4746-8C7B-1820EA5F6B91}" type="slidenum">
              <a:rPr lang="en-US" altLang="en-US" sz="1200"/>
              <a:pPr/>
              <a:t>61</a:t>
            </a:fld>
            <a:endParaRPr lang="en-US" altLang="en-US" sz="1200"/>
          </a:p>
        </p:txBody>
      </p:sp>
      <p:sp>
        <p:nvSpPr>
          <p:cNvPr id="125955" name="Rectangle 2">
            <a:extLst>
              <a:ext uri="{FF2B5EF4-FFF2-40B4-BE49-F238E27FC236}">
                <a16:creationId xmlns:a16="http://schemas.microsoft.com/office/drawing/2014/main" id="{126AF4AF-978D-43F8-9F00-088DBA5B623A}"/>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B8899773-283B-4855-9EAD-CE1E600CAB92}"/>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900">
                <a:latin typeface="Arial" panose="020B0604020202020204" pitchFamily="34" charset="0"/>
                <a:ea typeface="SimSun" panose="02010600030101010101" pitchFamily="2" charset="-122"/>
              </a:rPr>
              <a:t>Note that here the key of representative expression is recorded as an element in field 384 and also as part of the AAP in 100 $r.</a:t>
            </a:r>
          </a:p>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52E7FAE8-C4CB-460B-AFD3-22B732DAEF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1B59FEF-7D23-4128-8042-059E326045D6}" type="slidenum">
              <a:rPr lang="en-US" altLang="en-US" sz="1200"/>
              <a:pPr/>
              <a:t>62</a:t>
            </a:fld>
            <a:endParaRPr lang="en-US" altLang="en-US" sz="1200"/>
          </a:p>
        </p:txBody>
      </p:sp>
      <p:sp>
        <p:nvSpPr>
          <p:cNvPr id="126979" name="Rectangle 2">
            <a:extLst>
              <a:ext uri="{FF2B5EF4-FFF2-40B4-BE49-F238E27FC236}">
                <a16:creationId xmlns:a16="http://schemas.microsoft.com/office/drawing/2014/main" id="{2F450311-B48D-40A2-9228-45DD46769B7D}"/>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C23EA532-4C8A-479B-B366-E96066CCF73E}"/>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t" hangingPunct="1">
              <a:spcBef>
                <a:spcPct val="0"/>
              </a:spcBef>
            </a:pPr>
            <a:r>
              <a:rPr lang="en-US" altLang="zh-CN" sz="900">
                <a:latin typeface="Arial" panose="020B0604020202020204" pitchFamily="34" charset="0"/>
                <a:ea typeface="SimSun" panose="02010600030101010101" pitchFamily="2" charset="-122"/>
              </a:rPr>
              <a:t>Note that here the language of representative expression is recorded as an element in field 377 and a relationship to representative expression is recorded in the work record. </a:t>
            </a:r>
          </a:p>
          <a:p>
            <a:pPr eaLnBrk="1" fontAlgn="t" hangingPunct="1">
              <a:spcBef>
                <a:spcPct val="0"/>
              </a:spcBef>
            </a:pPr>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CDA05721-DB29-4080-9558-4C2CE462B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365F869-2870-4CD9-895B-10A7CC8F663C}" type="slidenum">
              <a:rPr lang="en-US" altLang="en-US" sz="1200"/>
              <a:pPr/>
              <a:t>63</a:t>
            </a:fld>
            <a:endParaRPr lang="en-US" altLang="en-US" sz="1200"/>
          </a:p>
        </p:txBody>
      </p:sp>
      <p:sp>
        <p:nvSpPr>
          <p:cNvPr id="128003" name="Rectangle 2">
            <a:extLst>
              <a:ext uri="{FF2B5EF4-FFF2-40B4-BE49-F238E27FC236}">
                <a16:creationId xmlns:a16="http://schemas.microsoft.com/office/drawing/2014/main" id="{448A19BC-FADF-49F1-B4DB-76424CEC8E2B}"/>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6B299F4C-BC19-47D5-80CB-98A407E6BA8C}"/>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547F15CA-9B82-4616-BBFD-4A1A3CE7D7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40494785-0F2C-48DB-B174-DC94224C3D66}" type="slidenum">
              <a:rPr lang="en-US" altLang="en-US" sz="1200"/>
              <a:pPr/>
              <a:t>64</a:t>
            </a:fld>
            <a:endParaRPr lang="en-US" altLang="en-US" sz="1200"/>
          </a:p>
        </p:txBody>
      </p:sp>
      <p:sp>
        <p:nvSpPr>
          <p:cNvPr id="129027" name="Rectangle 2">
            <a:extLst>
              <a:ext uri="{FF2B5EF4-FFF2-40B4-BE49-F238E27FC236}">
                <a16:creationId xmlns:a16="http://schemas.microsoft.com/office/drawing/2014/main" id="{23F218AB-3BC3-4EC5-96E3-D9467DD4EF7E}"/>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C94581DF-9B57-418A-BD99-DF037ECBBBD2}"/>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B31811BD-AA21-4D37-885F-216269FF77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4ABA2287-1AC7-4067-833B-90E66C0E7FAA}" type="slidenum">
              <a:rPr lang="en-US" altLang="en-US" sz="1200"/>
              <a:pPr/>
              <a:t>65</a:t>
            </a:fld>
            <a:endParaRPr lang="en-US" altLang="en-US" sz="1200"/>
          </a:p>
        </p:txBody>
      </p:sp>
      <p:sp>
        <p:nvSpPr>
          <p:cNvPr id="130051" name="Rectangle 2">
            <a:extLst>
              <a:ext uri="{FF2B5EF4-FFF2-40B4-BE49-F238E27FC236}">
                <a16:creationId xmlns:a16="http://schemas.microsoft.com/office/drawing/2014/main" id="{AACCC579-9146-43F7-AF9A-E72EAC1A1AB1}"/>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EB4C9F59-9813-4D03-83C5-F8A408FA9F4C}"/>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6A24EB1A-19F6-4463-B7BC-72886DBFAB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7B52202-BBA8-49EE-9F2B-92AD6F7EBBEB}" type="slidenum">
              <a:rPr lang="en-US" altLang="en-US" sz="1200"/>
              <a:pPr/>
              <a:t>66</a:t>
            </a:fld>
            <a:endParaRPr lang="en-US" altLang="en-US" sz="1200"/>
          </a:p>
        </p:txBody>
      </p:sp>
      <p:sp>
        <p:nvSpPr>
          <p:cNvPr id="131075" name="Rectangle 2">
            <a:extLst>
              <a:ext uri="{FF2B5EF4-FFF2-40B4-BE49-F238E27FC236}">
                <a16:creationId xmlns:a16="http://schemas.microsoft.com/office/drawing/2014/main" id="{C24F7E3A-9316-4388-B526-91C91418163B}"/>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410B595B-254E-4B86-90EA-898BCA4B0926}"/>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32D1F0FB-0C00-40F0-BE09-30835A5773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BD107C7-0436-49A0-B240-E9BAEF801D4A}" type="slidenum">
              <a:rPr lang="en-US" altLang="en-US" sz="1200"/>
              <a:pPr/>
              <a:t>67</a:t>
            </a:fld>
            <a:endParaRPr lang="en-US" altLang="en-US" sz="1200"/>
          </a:p>
        </p:txBody>
      </p:sp>
      <p:sp>
        <p:nvSpPr>
          <p:cNvPr id="132099" name="Rectangle 2">
            <a:extLst>
              <a:ext uri="{FF2B5EF4-FFF2-40B4-BE49-F238E27FC236}">
                <a16:creationId xmlns:a16="http://schemas.microsoft.com/office/drawing/2014/main" id="{F0FF18E3-5B6D-458B-9017-59C2E85ACD29}"/>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1AE5D6BA-A5CA-4BED-BCAC-09947808B119}"/>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5A3A2FB6-B277-4F24-A11A-B85091A5B8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4EC619B1-FD31-40CA-BA1B-524F01A00D6E}" type="slidenum">
              <a:rPr lang="en-US" altLang="en-US" sz="1200"/>
              <a:pPr/>
              <a:t>68</a:t>
            </a:fld>
            <a:endParaRPr lang="en-US" altLang="en-US" sz="1200"/>
          </a:p>
        </p:txBody>
      </p:sp>
      <p:sp>
        <p:nvSpPr>
          <p:cNvPr id="133123" name="Rectangle 2">
            <a:extLst>
              <a:ext uri="{FF2B5EF4-FFF2-40B4-BE49-F238E27FC236}">
                <a16:creationId xmlns:a16="http://schemas.microsoft.com/office/drawing/2014/main" id="{1C32DFCB-4C1E-4A27-9944-AF2175E34447}"/>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33257E7-214D-49D7-94D7-6F81C162299B}"/>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3571E03C-35FF-4C68-8991-00FF1C94E1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F1765FC5-3246-457A-8818-FE3085388628}" type="slidenum">
              <a:rPr lang="en-US" altLang="en-US" sz="1200"/>
              <a:pPr/>
              <a:t>24</a:t>
            </a:fld>
            <a:endParaRPr lang="en-US" altLang="en-US" sz="1200"/>
          </a:p>
        </p:txBody>
      </p:sp>
      <p:sp>
        <p:nvSpPr>
          <p:cNvPr id="88067" name="Rectangle 2">
            <a:extLst>
              <a:ext uri="{FF2B5EF4-FFF2-40B4-BE49-F238E27FC236}">
                <a16:creationId xmlns:a16="http://schemas.microsoft.com/office/drawing/2014/main" id="{B0F809B9-B627-4633-A067-5FFA2412AE5F}"/>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1074F5A4-EEA0-4089-8395-5ED286C93444}"/>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5715FDA5-B5B0-4648-B44D-C1CCAA093F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4FF2240A-98A0-4368-A1B6-1363F5B912FC}" type="slidenum">
              <a:rPr lang="en-US" altLang="en-US" sz="1200"/>
              <a:pPr/>
              <a:t>69</a:t>
            </a:fld>
            <a:endParaRPr lang="en-US" altLang="en-US" sz="1200"/>
          </a:p>
        </p:txBody>
      </p:sp>
      <p:sp>
        <p:nvSpPr>
          <p:cNvPr id="134147" name="Rectangle 2">
            <a:extLst>
              <a:ext uri="{FF2B5EF4-FFF2-40B4-BE49-F238E27FC236}">
                <a16:creationId xmlns:a16="http://schemas.microsoft.com/office/drawing/2014/main" id="{01619E47-1A6A-40AE-817F-D9B1ED1B5F33}"/>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072926BF-F9FE-4C09-B9EF-20581686EE19}"/>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9CC48ADE-47F3-4E60-A07F-CB9041EE0D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310CCD-0C52-435C-A7BC-755126C2906B}" type="slidenum">
              <a:rPr lang="en-US" altLang="en-US" sz="1200"/>
              <a:pPr/>
              <a:t>70</a:t>
            </a:fld>
            <a:endParaRPr lang="en-US" altLang="en-US" sz="1200"/>
          </a:p>
        </p:txBody>
      </p:sp>
      <p:sp>
        <p:nvSpPr>
          <p:cNvPr id="135171" name="Rectangle 2">
            <a:extLst>
              <a:ext uri="{FF2B5EF4-FFF2-40B4-BE49-F238E27FC236}">
                <a16:creationId xmlns:a16="http://schemas.microsoft.com/office/drawing/2014/main" id="{F82E471F-F63A-409F-8790-8BFDA390F1D1}"/>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2FF55B21-1CB3-4B65-A183-CE98AA3F17AF}"/>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900">
                <a:latin typeface="Arial" panose="020B0604020202020204" pitchFamily="34" charset="0"/>
                <a:ea typeface="SimSun" panose="02010600030101010101" pitchFamily="2" charset="-122"/>
              </a:rPr>
              <a:t>Note that $6 will only apply following the implementation of MARC 21 Update 27 (scheduled for Winter 2018/19); </a:t>
            </a:r>
          </a:p>
          <a:p>
            <a:r>
              <a:rPr lang="en-US" altLang="zh-CN" sz="900">
                <a:latin typeface="Arial" panose="020B0604020202020204" pitchFamily="34" charset="0"/>
                <a:ea typeface="SimSun" panose="02010600030101010101" pitchFamily="2" charset="-122"/>
              </a:rPr>
              <a:t>see also MARC Proposal 2018-05 :  https://www.loc.gov/marc/mac/2018/2018-05.html.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A44B5415-2BD5-45F9-AD15-286BC38A78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7BB8E21-5F9F-47E2-A91D-DD5A1AD519ED}" type="slidenum">
              <a:rPr lang="en-US" altLang="en-US" sz="1200"/>
              <a:pPr/>
              <a:t>71</a:t>
            </a:fld>
            <a:endParaRPr lang="en-US" altLang="en-US" sz="1200"/>
          </a:p>
        </p:txBody>
      </p:sp>
      <p:sp>
        <p:nvSpPr>
          <p:cNvPr id="136195" name="Rectangle 2">
            <a:extLst>
              <a:ext uri="{FF2B5EF4-FFF2-40B4-BE49-F238E27FC236}">
                <a16:creationId xmlns:a16="http://schemas.microsoft.com/office/drawing/2014/main" id="{FDBCCFCB-B5D9-44DC-8B65-5BDF8CC393EC}"/>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D9ED78D8-547A-40FB-8AA5-EFFD6D9C0209}"/>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DFD46A01-D3B1-4A72-8CC3-053C482CFD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C66A5C2C-C93F-44D4-B811-25EAF929A970}" type="slidenum">
              <a:rPr lang="en-US" altLang="en-US" sz="1200"/>
              <a:pPr/>
              <a:t>72</a:t>
            </a:fld>
            <a:endParaRPr lang="en-US" altLang="en-US" sz="1200"/>
          </a:p>
        </p:txBody>
      </p:sp>
      <p:sp>
        <p:nvSpPr>
          <p:cNvPr id="137219" name="Rectangle 2">
            <a:extLst>
              <a:ext uri="{FF2B5EF4-FFF2-40B4-BE49-F238E27FC236}">
                <a16:creationId xmlns:a16="http://schemas.microsoft.com/office/drawing/2014/main" id="{702E9E04-580A-41D7-B2CF-B87A93B286AE}"/>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06F037C1-D85A-4BDB-9FB0-9E07A3B91B6A}"/>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08BA94CE-6649-4B61-8A76-F179D72063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EBD324B5-B52C-4705-B111-37AED34F5582}" type="slidenum">
              <a:rPr lang="en-US" altLang="en-US" sz="1200"/>
              <a:pPr/>
              <a:t>73</a:t>
            </a:fld>
            <a:endParaRPr lang="en-US" altLang="en-US" sz="1200"/>
          </a:p>
        </p:txBody>
      </p:sp>
      <p:sp>
        <p:nvSpPr>
          <p:cNvPr id="138243" name="Rectangle 2">
            <a:extLst>
              <a:ext uri="{FF2B5EF4-FFF2-40B4-BE49-F238E27FC236}">
                <a16:creationId xmlns:a16="http://schemas.microsoft.com/office/drawing/2014/main" id="{641D7C1F-6607-44DA-B7E0-76DE386C7806}"/>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A5F08E83-19FE-4E6B-81A5-923C6EC7069E}"/>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900">
                <a:latin typeface="Arial" panose="020B0604020202020204" pitchFamily="34" charset="0"/>
                <a:ea typeface="ＭＳ Ｐゴシック" panose="020B0600070205080204" pitchFamily="34" charset="-128"/>
              </a:rPr>
              <a:t>RSC has identified a number of common requirements for recording data provenance.</a:t>
            </a:r>
          </a:p>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7F056B5B-9C4C-42D3-A8FE-878889B926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C0C71B53-7121-4993-A03F-00F602341A0A}" type="slidenum">
              <a:rPr lang="en-US" altLang="en-US" sz="1200"/>
              <a:pPr/>
              <a:t>74</a:t>
            </a:fld>
            <a:endParaRPr lang="en-US" altLang="en-US" sz="1200"/>
          </a:p>
        </p:txBody>
      </p:sp>
      <p:sp>
        <p:nvSpPr>
          <p:cNvPr id="139267" name="Rectangle 2">
            <a:extLst>
              <a:ext uri="{FF2B5EF4-FFF2-40B4-BE49-F238E27FC236}">
                <a16:creationId xmlns:a16="http://schemas.microsoft.com/office/drawing/2014/main" id="{6CE799D0-854B-4B78-92F4-8D64C559DBA1}"/>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58461507-6710-4339-A6A7-D7EB9C4000E5}"/>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0F767A4-C1B3-4556-AB27-2CAC7E5253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E2E99193-EC0A-4753-A1C1-C03C9C13994A}" type="slidenum">
              <a:rPr lang="en-US" altLang="en-US" sz="1200"/>
              <a:pPr/>
              <a:t>75</a:t>
            </a:fld>
            <a:endParaRPr lang="en-US" altLang="en-US" sz="1200"/>
          </a:p>
        </p:txBody>
      </p:sp>
      <p:sp>
        <p:nvSpPr>
          <p:cNvPr id="140291" name="Rectangle 2">
            <a:extLst>
              <a:ext uri="{FF2B5EF4-FFF2-40B4-BE49-F238E27FC236}">
                <a16:creationId xmlns:a16="http://schemas.microsoft.com/office/drawing/2014/main" id="{988450A9-9227-447F-9E2A-DC0F6761ADF1}"/>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F227E378-2C60-4FED-BB9F-D7FB9F5EF335}"/>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2853CDD6-AD02-4A24-95A9-4573EEA196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1B37436F-9DB2-4A91-BF55-28487BBED4DE}" type="slidenum">
              <a:rPr lang="en-US" altLang="en-US" sz="1200"/>
              <a:pPr/>
              <a:t>76</a:t>
            </a:fld>
            <a:endParaRPr lang="en-US" altLang="en-US" sz="1200"/>
          </a:p>
        </p:txBody>
      </p:sp>
      <p:sp>
        <p:nvSpPr>
          <p:cNvPr id="141315" name="Rectangle 2">
            <a:extLst>
              <a:ext uri="{FF2B5EF4-FFF2-40B4-BE49-F238E27FC236}">
                <a16:creationId xmlns:a16="http://schemas.microsoft.com/office/drawing/2014/main" id="{AC53B5BA-FAE6-4547-A890-8F53BC1269EA}"/>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95E9B2A1-8720-4C99-9080-32E1ED42DAEE}"/>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39073398-63DD-4852-B0A4-EDFB59B582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4BD6FDCD-3D7A-419B-94F7-FCB5B1002EB9}" type="slidenum">
              <a:rPr lang="en-US" altLang="en-US" sz="1200"/>
              <a:pPr/>
              <a:t>77</a:t>
            </a:fld>
            <a:endParaRPr lang="en-US" altLang="en-US" sz="1200"/>
          </a:p>
        </p:txBody>
      </p:sp>
      <p:sp>
        <p:nvSpPr>
          <p:cNvPr id="142339" name="Rectangle 2">
            <a:extLst>
              <a:ext uri="{FF2B5EF4-FFF2-40B4-BE49-F238E27FC236}">
                <a16:creationId xmlns:a16="http://schemas.microsoft.com/office/drawing/2014/main" id="{B6435DEC-6D01-4657-9D2D-5603D8C58742}"/>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5F8E6A1B-56A6-4977-A539-F3D502FD4DE2}"/>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a:latin typeface="Arial" panose="020B0604020202020204" pitchFamily="34" charset="0"/>
              <a:ea typeface="SimSun" panose="02010600030101010101" pitchFamily="2" charset="-122"/>
            </a:endParaRPr>
          </a:p>
          <a:p>
            <a:endParaRPr lang="en-US" altLang="zh-CN" sz="900">
              <a:latin typeface="Arial" panose="020B0604020202020204" pitchFamily="34" charset="0"/>
              <a:ea typeface="SimSun" panose="02010600030101010101" pitchFamily="2"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EACDDCC9-B823-4315-BBEB-F7D0283E01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DF095ABA-399E-4B45-8684-494F818F07AF}" type="slidenum">
              <a:rPr lang="en-US" altLang="en-US" sz="1200"/>
              <a:pPr/>
              <a:t>78</a:t>
            </a:fld>
            <a:endParaRPr lang="en-US" altLang="en-US" sz="1200"/>
          </a:p>
        </p:txBody>
      </p:sp>
      <p:sp>
        <p:nvSpPr>
          <p:cNvPr id="143363" name="Rectangle 2">
            <a:extLst>
              <a:ext uri="{FF2B5EF4-FFF2-40B4-BE49-F238E27FC236}">
                <a16:creationId xmlns:a16="http://schemas.microsoft.com/office/drawing/2014/main" id="{FC785CCA-A5B8-42CC-9EB8-E30CC86B2689}"/>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28CF5F73-2D43-4EB0-9B19-061CE4AD60E1}"/>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7491CD2F-EEE2-4400-A75E-8F4E16578CCA}"/>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0F573A0C-B896-411E-BD1A-9136F743A8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89092" name="Slide Number Placeholder 3">
            <a:extLst>
              <a:ext uri="{FF2B5EF4-FFF2-40B4-BE49-F238E27FC236}">
                <a16:creationId xmlns:a16="http://schemas.microsoft.com/office/drawing/2014/main" id="{4C44911E-E466-43E2-B21D-43A4EF233E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DD6E4E4-66F5-4A35-8E72-1AA1E4D45A0C}" type="slidenum">
              <a:rPr lang="en-US" altLang="en-US" sz="1200"/>
              <a:pPr/>
              <a:t>25</a:t>
            </a:fld>
            <a:endParaRPr lang="en-US"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A245812E-9E06-4A98-8638-4680699893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8B4305BE-6D5E-4B4A-AFE6-675612B90157}" type="slidenum">
              <a:rPr lang="en-US" altLang="en-US" sz="1200"/>
              <a:pPr/>
              <a:t>79</a:t>
            </a:fld>
            <a:endParaRPr lang="en-US" altLang="en-US" sz="1200"/>
          </a:p>
        </p:txBody>
      </p:sp>
      <p:sp>
        <p:nvSpPr>
          <p:cNvPr id="144387" name="Rectangle 2">
            <a:extLst>
              <a:ext uri="{FF2B5EF4-FFF2-40B4-BE49-F238E27FC236}">
                <a16:creationId xmlns:a16="http://schemas.microsoft.com/office/drawing/2014/main" id="{6E768934-2D04-41E2-B9A1-9880DE8CC9BA}"/>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8E564E00-916E-498C-9120-512C5667CF3D}"/>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C776BCA0-A104-49FB-9C33-97314CA31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4DA68482-E856-4457-AFFF-AF0099D933B0}" type="slidenum">
              <a:rPr lang="en-US" altLang="en-US" sz="1200"/>
              <a:pPr/>
              <a:t>80</a:t>
            </a:fld>
            <a:endParaRPr lang="en-US" altLang="en-US" sz="1200"/>
          </a:p>
        </p:txBody>
      </p:sp>
      <p:sp>
        <p:nvSpPr>
          <p:cNvPr id="145411" name="Rectangle 2">
            <a:extLst>
              <a:ext uri="{FF2B5EF4-FFF2-40B4-BE49-F238E27FC236}">
                <a16:creationId xmlns:a16="http://schemas.microsoft.com/office/drawing/2014/main" id="{0A3B7E32-08F4-4FB3-80FB-1282D547EC69}"/>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4A6D9806-7A08-4DB0-8639-B51C249AC70E}"/>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4233062A-BF82-4E75-99DC-9B6EE9146F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C5D8FBD6-649F-4A2E-90E5-CA278F07DC64}" type="slidenum">
              <a:rPr lang="en-US" altLang="en-US" sz="1200"/>
              <a:pPr/>
              <a:t>81</a:t>
            </a:fld>
            <a:endParaRPr lang="en-US" altLang="en-US" sz="1200"/>
          </a:p>
        </p:txBody>
      </p:sp>
      <p:sp>
        <p:nvSpPr>
          <p:cNvPr id="146435" name="Rectangle 2">
            <a:extLst>
              <a:ext uri="{FF2B5EF4-FFF2-40B4-BE49-F238E27FC236}">
                <a16:creationId xmlns:a16="http://schemas.microsoft.com/office/drawing/2014/main" id="{95A852F4-96B4-473E-B5FD-F1FB17F001D9}"/>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988167F8-104C-4897-9C46-37E844DB6010}"/>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86A7CC09-EBFD-4F22-8CAC-F156674DA7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86DE568-B102-40EB-A2FC-7E81EDF52378}" type="slidenum">
              <a:rPr lang="en-US" altLang="en-US" sz="1200"/>
              <a:pPr/>
              <a:t>82</a:t>
            </a:fld>
            <a:endParaRPr lang="en-US" altLang="en-US" sz="1200"/>
          </a:p>
        </p:txBody>
      </p:sp>
      <p:sp>
        <p:nvSpPr>
          <p:cNvPr id="147459" name="Rectangle 2">
            <a:extLst>
              <a:ext uri="{FF2B5EF4-FFF2-40B4-BE49-F238E27FC236}">
                <a16:creationId xmlns:a16="http://schemas.microsoft.com/office/drawing/2014/main" id="{04790CA6-8D6C-443B-A782-7B2A40EA8C61}"/>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34F510FA-12ED-493F-8379-4547070B328D}"/>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8542FC5E-F84F-4E99-99B7-535FFEBE25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0561585D-69CE-40CB-88C1-7D14A7E6D28F}" type="slidenum">
              <a:rPr lang="en-US" altLang="en-US" sz="1200"/>
              <a:pPr/>
              <a:t>83</a:t>
            </a:fld>
            <a:endParaRPr lang="en-US" altLang="en-US" sz="1200"/>
          </a:p>
        </p:txBody>
      </p:sp>
      <p:sp>
        <p:nvSpPr>
          <p:cNvPr id="148483" name="Rectangle 2">
            <a:extLst>
              <a:ext uri="{FF2B5EF4-FFF2-40B4-BE49-F238E27FC236}">
                <a16:creationId xmlns:a16="http://schemas.microsoft.com/office/drawing/2014/main" id="{CE43420C-907F-4F22-BA18-2BD2AAED12F0}"/>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ADF2AC43-6673-4338-9764-4F849BACB06E}"/>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578A93C4-5CB9-4075-B5D4-5C2A9C84E6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2E7BF1B-0A63-4D75-AB51-F32CCE858B77}" type="slidenum">
              <a:rPr lang="en-US" altLang="en-US" sz="1200"/>
              <a:pPr/>
              <a:t>84</a:t>
            </a:fld>
            <a:endParaRPr lang="en-US" altLang="en-US" sz="1200"/>
          </a:p>
        </p:txBody>
      </p:sp>
      <p:sp>
        <p:nvSpPr>
          <p:cNvPr id="149507" name="Rectangle 2">
            <a:extLst>
              <a:ext uri="{FF2B5EF4-FFF2-40B4-BE49-F238E27FC236}">
                <a16:creationId xmlns:a16="http://schemas.microsoft.com/office/drawing/2014/main" id="{A96AD34D-EEF6-43A1-BEFF-7E1D90118B79}"/>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5E2E4C82-7C38-47DA-B921-F0E9673F4C61}"/>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77D8CC49-BD7E-4FA9-B210-9DAD6D214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3351BB70-7D11-4808-A7BE-FD4078B16B73}" type="slidenum">
              <a:rPr lang="en-US" altLang="en-US" sz="1200"/>
              <a:pPr/>
              <a:t>85</a:t>
            </a:fld>
            <a:endParaRPr lang="en-US" altLang="en-US" sz="1200"/>
          </a:p>
        </p:txBody>
      </p:sp>
      <p:sp>
        <p:nvSpPr>
          <p:cNvPr id="150531" name="Rectangle 2">
            <a:extLst>
              <a:ext uri="{FF2B5EF4-FFF2-40B4-BE49-F238E27FC236}">
                <a16:creationId xmlns:a16="http://schemas.microsoft.com/office/drawing/2014/main" id="{1AEC470C-AA51-46DB-AC0C-B96234941D34}"/>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6FE39A63-7233-41F2-B18E-ADEF474D663E}"/>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3DCE76CB-A3C8-464D-9C06-98753916B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AFB3A323-3D02-4509-92D9-26AECC23F6C2}" type="slidenum">
              <a:rPr lang="en-US" altLang="en-US" sz="1200"/>
              <a:pPr/>
              <a:t>86</a:t>
            </a:fld>
            <a:endParaRPr lang="en-US" altLang="en-US" sz="1200"/>
          </a:p>
        </p:txBody>
      </p:sp>
      <p:sp>
        <p:nvSpPr>
          <p:cNvPr id="151555" name="Rectangle 2">
            <a:extLst>
              <a:ext uri="{FF2B5EF4-FFF2-40B4-BE49-F238E27FC236}">
                <a16:creationId xmlns:a16="http://schemas.microsoft.com/office/drawing/2014/main" id="{04657877-E86B-48F4-A13F-24994C40A9C5}"/>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EB1B8B3B-898E-4128-B0AA-7ECF824CC1E2}"/>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66A81967-3A3A-419D-805F-924C33CA09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055C9753-2D7A-49B6-82F3-60ED52E3A144}" type="slidenum">
              <a:rPr lang="en-US" altLang="en-US" sz="1200"/>
              <a:pPr/>
              <a:t>87</a:t>
            </a:fld>
            <a:endParaRPr lang="en-US" altLang="en-US" sz="1200"/>
          </a:p>
        </p:txBody>
      </p:sp>
      <p:sp>
        <p:nvSpPr>
          <p:cNvPr id="152579" name="Rectangle 2">
            <a:extLst>
              <a:ext uri="{FF2B5EF4-FFF2-40B4-BE49-F238E27FC236}">
                <a16:creationId xmlns:a16="http://schemas.microsoft.com/office/drawing/2014/main" id="{856A5BA6-55D4-411E-814B-0800AF837855}"/>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FFD9F70E-AFF6-41EE-8042-74C5422C6CAA}"/>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354BE51E-EA21-41EF-8FDA-45D2D7E48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1059C715-F537-47F6-ACCD-0C5B3642C5FA}" type="slidenum">
              <a:rPr lang="en-US" altLang="en-US" sz="1200"/>
              <a:pPr/>
              <a:t>88</a:t>
            </a:fld>
            <a:endParaRPr lang="en-US" altLang="en-US" sz="1200"/>
          </a:p>
        </p:txBody>
      </p:sp>
      <p:sp>
        <p:nvSpPr>
          <p:cNvPr id="153603" name="Rectangle 2">
            <a:extLst>
              <a:ext uri="{FF2B5EF4-FFF2-40B4-BE49-F238E27FC236}">
                <a16:creationId xmlns:a16="http://schemas.microsoft.com/office/drawing/2014/main" id="{EAF3B1B4-F802-4241-A5DD-F8B84D6728AD}"/>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11410414-4BFF-49E8-A6F1-70CD63C47553}"/>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925FBDF-0341-48B6-8330-D9A2CC6DAB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4409C1E2-2C89-4B99-92ED-B60F6650208A}" type="slidenum">
              <a:rPr lang="en-US" altLang="en-US" sz="1200"/>
              <a:pPr/>
              <a:t>26</a:t>
            </a:fld>
            <a:endParaRPr lang="en-US" altLang="en-US" sz="1200"/>
          </a:p>
        </p:txBody>
      </p:sp>
      <p:sp>
        <p:nvSpPr>
          <p:cNvPr id="90115" name="Rectangle 2">
            <a:extLst>
              <a:ext uri="{FF2B5EF4-FFF2-40B4-BE49-F238E27FC236}">
                <a16:creationId xmlns:a16="http://schemas.microsoft.com/office/drawing/2014/main" id="{76FF8819-1ECE-4666-A33F-7FCCFFA748A3}"/>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9D4C0FF3-4267-47D7-8700-CD9B1E9B8577}"/>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34FE3C5B-AE1D-4B1F-8385-D1745DAD7D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1619DBC9-A671-4C95-9262-9887F7C96967}" type="slidenum">
              <a:rPr lang="en-US" altLang="en-US" sz="1200"/>
              <a:pPr/>
              <a:t>89</a:t>
            </a:fld>
            <a:endParaRPr lang="en-US" altLang="en-US" sz="1200"/>
          </a:p>
        </p:txBody>
      </p:sp>
      <p:sp>
        <p:nvSpPr>
          <p:cNvPr id="154627" name="Rectangle 2">
            <a:extLst>
              <a:ext uri="{FF2B5EF4-FFF2-40B4-BE49-F238E27FC236}">
                <a16:creationId xmlns:a16="http://schemas.microsoft.com/office/drawing/2014/main" id="{EBC949E0-9F08-4270-90E7-7135A65351DE}"/>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B9F1200D-34A1-4505-BFA9-BFAEC1516FFD}"/>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5A4FC69-8E4B-4ECD-8C4A-58F6D9AD07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59654D15-4A40-4F20-A972-7E7D79311D41}" type="slidenum">
              <a:rPr lang="en-US" altLang="en-US" sz="1200"/>
              <a:pPr/>
              <a:t>27</a:t>
            </a:fld>
            <a:endParaRPr lang="en-US" altLang="en-US" sz="1200"/>
          </a:p>
        </p:txBody>
      </p:sp>
      <p:sp>
        <p:nvSpPr>
          <p:cNvPr id="91139" name="Rectangle 2">
            <a:extLst>
              <a:ext uri="{FF2B5EF4-FFF2-40B4-BE49-F238E27FC236}">
                <a16:creationId xmlns:a16="http://schemas.microsoft.com/office/drawing/2014/main" id="{7335A057-047B-4206-ABB0-D238FE43904F}"/>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FCEAE7B2-6D76-4D84-8A25-77BFC24C09FF}"/>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900">
                <a:latin typeface="Arial" panose="020B0604020202020204" pitchFamily="34" charset="0"/>
                <a:ea typeface="SimSun" panose="02010600030101010101" pitchFamily="2" charset="-122"/>
              </a:rPr>
              <a:t>After 13</a:t>
            </a:r>
            <a:r>
              <a:rPr lang="en-US" altLang="zh-CN" sz="900" baseline="30000">
                <a:latin typeface="Arial" panose="020B0604020202020204" pitchFamily="34" charset="0"/>
                <a:ea typeface="SimSun" panose="02010600030101010101" pitchFamily="2" charset="-122"/>
              </a:rPr>
              <a:t>th</a:t>
            </a:r>
            <a:r>
              <a:rPr lang="en-US" altLang="zh-CN" sz="900">
                <a:latin typeface="Arial" panose="020B0604020202020204" pitchFamily="34" charset="0"/>
                <a:ea typeface="SimSun" panose="02010600030101010101" pitchFamily="2" charset="-122"/>
              </a:rPr>
              <a:t> June, additional releases in support of 3R are likely to occur in September and December 2018 as well as February 2019. Revisions to the RDA standard will include refinements to the element set. Until the element set is stable a comprehensive picture of 3R’s potential impacts on MARC 21 development will not emerge. However, sufficient information is already available to make a start on considering its effects.</a:t>
            </a:r>
          </a:p>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A79816E-F4F4-4B80-92C0-27CB9F90B9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63CAA1E-8BCA-4BE5-BAEE-5F31A521AA7D}" type="slidenum">
              <a:rPr lang="en-US" altLang="en-US" sz="1200"/>
              <a:pPr/>
              <a:t>28</a:t>
            </a:fld>
            <a:endParaRPr lang="en-US" altLang="en-US" sz="1200"/>
          </a:p>
        </p:txBody>
      </p:sp>
      <p:sp>
        <p:nvSpPr>
          <p:cNvPr id="92163" name="Rectangle 2">
            <a:extLst>
              <a:ext uri="{FF2B5EF4-FFF2-40B4-BE49-F238E27FC236}">
                <a16:creationId xmlns:a16="http://schemas.microsoft.com/office/drawing/2014/main" id="{FE373702-9D8B-47D1-B273-9F830B3D9D73}"/>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A65B4D58-775C-4D75-8F9B-89747CE6426F}"/>
              </a:ext>
            </a:extLst>
          </p:cNvPr>
          <p:cNvSpPr>
            <a:spLocks noGrp="1" noChangeArrowheads="1"/>
          </p:cNvSpPr>
          <p:nvPr>
            <p:ph type="body" idx="1"/>
          </p:nvPr>
        </p:nvSpPr>
        <p:spPr>
          <a:xfrm>
            <a:off x="295275" y="4267200"/>
            <a:ext cx="641985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900" u="sng">
              <a:latin typeface="Arial" panose="020B060402020202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E5F42C2-A0E0-4A3E-AF7F-14900753DACD}"/>
              </a:ext>
            </a:extLst>
          </p:cNvPr>
          <p:cNvSpPr>
            <a:spLocks noGrp="1"/>
          </p:cNvSpPr>
          <p:nvPr>
            <p:ph type="dt" sz="half" idx="10"/>
          </p:nvPr>
        </p:nvSpPr>
        <p:spPr/>
        <p:txBody>
          <a:bodyPr/>
          <a:lstStyle/>
          <a:p>
            <a:fld id="{DE2E6ABE-B97B-4A73-B202-6A3F101785E5}" type="datetime4">
              <a:rPr lang="en-US" smtClean="0"/>
              <a:t>July 22, 2018</a:t>
            </a:fld>
            <a:endParaRPr lang="en-US" dirty="0"/>
          </a:p>
        </p:txBody>
      </p:sp>
      <p:sp>
        <p:nvSpPr>
          <p:cNvPr id="4" name="Slide Number Placeholder 3">
            <a:extLst>
              <a:ext uri="{FF2B5EF4-FFF2-40B4-BE49-F238E27FC236}">
                <a16:creationId xmlns:a16="http://schemas.microsoft.com/office/drawing/2014/main" id="{1B19B245-955B-4246-A129-BE33BAC62915}"/>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20">
            <a:extLst>
              <a:ext uri="{FF2B5EF4-FFF2-40B4-BE49-F238E27FC236}">
                <a16:creationId xmlns:a16="http://schemas.microsoft.com/office/drawing/2014/main" id="{430412D5-F62C-4582-822D-523D66A3740B}"/>
              </a:ext>
            </a:extLst>
          </p:cNvPr>
          <p:cNvSpPr/>
          <p:nvPr userDrawn="1"/>
        </p:nvSpPr>
        <p:spPr>
          <a:xfrm>
            <a:off x="0" y="1"/>
            <a:ext cx="13055600" cy="7447051"/>
          </a:xfrm>
          <a:prstGeom prst="rect">
            <a:avLst/>
          </a:prstGeom>
          <a:blipFill>
            <a:blip r:embed="rId2" cstate="print"/>
            <a:stretch>
              <a:fillRect/>
            </a:stretch>
          </a:blipFill>
        </p:spPr>
        <p:txBody>
          <a:bodyPr wrap="square" lIns="0" tIns="0" rIns="0" bIns="0" rtlCol="0"/>
          <a:lstStyle/>
          <a:p>
            <a:endParaRPr sz="1345"/>
          </a:p>
        </p:txBody>
      </p:sp>
      <p:sp>
        <p:nvSpPr>
          <p:cNvPr id="6" name="Holder 3">
            <a:extLst>
              <a:ext uri="{FF2B5EF4-FFF2-40B4-BE49-F238E27FC236}">
                <a16:creationId xmlns:a16="http://schemas.microsoft.com/office/drawing/2014/main" id="{D51EB834-5A36-462F-9766-CF5252829048}"/>
              </a:ext>
            </a:extLst>
          </p:cNvPr>
          <p:cNvSpPr>
            <a:spLocks noGrp="1"/>
          </p:cNvSpPr>
          <p:nvPr>
            <p:ph idx="1" hasCustomPrompt="1"/>
          </p:nvPr>
        </p:nvSpPr>
        <p:spPr>
          <a:xfrm>
            <a:off x="948808" y="4057651"/>
            <a:ext cx="12106792" cy="1908536"/>
          </a:xfrm>
          <a:prstGeom prst="rect">
            <a:avLst/>
          </a:prstGeom>
        </p:spPr>
        <p:txBody>
          <a:bodyPr wrap="square" lIns="0" tIns="0" rIns="0" bIns="0">
            <a:spAutoFit/>
          </a:bodyPr>
          <a:lstStyle>
            <a:lvl1pPr algn="l">
              <a:defRPr sz="12402">
                <a:solidFill>
                  <a:schemeClr val="bg1"/>
                </a:solidFill>
                <a:latin typeface="Calibri Light" panose="020F0302020204030204" pitchFamily="34" charset="0"/>
              </a:defRPr>
            </a:lvl1pPr>
          </a:lstStyle>
          <a:p>
            <a:r>
              <a:rPr lang="en-US" dirty="0"/>
              <a:t>Title</a:t>
            </a:r>
          </a:p>
        </p:txBody>
      </p:sp>
    </p:spTree>
    <p:extLst>
      <p:ext uri="{BB962C8B-B14F-4D97-AF65-F5344CB8AC3E}">
        <p14:creationId xmlns:p14="http://schemas.microsoft.com/office/powerpoint/2010/main" val="213823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E5F42C2-A0E0-4A3E-AF7F-14900753DACD}"/>
              </a:ext>
            </a:extLst>
          </p:cNvPr>
          <p:cNvSpPr>
            <a:spLocks noGrp="1"/>
          </p:cNvSpPr>
          <p:nvPr>
            <p:ph type="dt" sz="half" idx="10"/>
          </p:nvPr>
        </p:nvSpPr>
        <p:spPr/>
        <p:txBody>
          <a:bodyPr/>
          <a:lstStyle/>
          <a:p>
            <a:fld id="{DE2E6ABE-B97B-4A73-B202-6A3F101785E5}" type="datetime4">
              <a:rPr lang="en-US" smtClean="0"/>
              <a:t>July 22, 2018</a:t>
            </a:fld>
            <a:endParaRPr lang="en-US" dirty="0"/>
          </a:p>
        </p:txBody>
      </p:sp>
      <p:sp>
        <p:nvSpPr>
          <p:cNvPr id="4" name="Slide Number Placeholder 3">
            <a:extLst>
              <a:ext uri="{FF2B5EF4-FFF2-40B4-BE49-F238E27FC236}">
                <a16:creationId xmlns:a16="http://schemas.microsoft.com/office/drawing/2014/main" id="{1B19B245-955B-4246-A129-BE33BAC62915}"/>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20">
            <a:extLst>
              <a:ext uri="{FF2B5EF4-FFF2-40B4-BE49-F238E27FC236}">
                <a16:creationId xmlns:a16="http://schemas.microsoft.com/office/drawing/2014/main" id="{430412D5-F62C-4582-822D-523D66A3740B}"/>
              </a:ext>
            </a:extLst>
          </p:cNvPr>
          <p:cNvSpPr/>
          <p:nvPr userDrawn="1"/>
        </p:nvSpPr>
        <p:spPr>
          <a:xfrm>
            <a:off x="0" y="1"/>
            <a:ext cx="13055600" cy="7447051"/>
          </a:xfrm>
          <a:prstGeom prst="rect">
            <a:avLst/>
          </a:prstGeom>
          <a:blipFill>
            <a:blip r:embed="rId2" cstate="print"/>
            <a:stretch>
              <a:fillRect/>
            </a:stretch>
          </a:blipFill>
        </p:spPr>
        <p:txBody>
          <a:bodyPr wrap="square" lIns="0" tIns="0" rIns="0" bIns="0" rtlCol="0"/>
          <a:lstStyle/>
          <a:p>
            <a:endParaRPr sz="1345"/>
          </a:p>
        </p:txBody>
      </p:sp>
      <p:sp>
        <p:nvSpPr>
          <p:cNvPr id="6" name="Holder 3">
            <a:extLst>
              <a:ext uri="{FF2B5EF4-FFF2-40B4-BE49-F238E27FC236}">
                <a16:creationId xmlns:a16="http://schemas.microsoft.com/office/drawing/2014/main" id="{D51EB834-5A36-462F-9766-CF5252829048}"/>
              </a:ext>
            </a:extLst>
          </p:cNvPr>
          <p:cNvSpPr>
            <a:spLocks noGrp="1"/>
          </p:cNvSpPr>
          <p:nvPr>
            <p:ph idx="1" hasCustomPrompt="1"/>
          </p:nvPr>
        </p:nvSpPr>
        <p:spPr>
          <a:xfrm>
            <a:off x="948808" y="4057651"/>
            <a:ext cx="12106792" cy="1908536"/>
          </a:xfrm>
          <a:prstGeom prst="rect">
            <a:avLst/>
          </a:prstGeom>
        </p:spPr>
        <p:txBody>
          <a:bodyPr wrap="square" lIns="0" tIns="0" rIns="0" bIns="0">
            <a:spAutoFit/>
          </a:bodyPr>
          <a:lstStyle>
            <a:lvl1pPr algn="l">
              <a:defRPr sz="12402">
                <a:solidFill>
                  <a:schemeClr val="bg1"/>
                </a:solidFill>
                <a:latin typeface="Calibri Light" panose="020F0302020204030204" pitchFamily="34" charset="0"/>
              </a:defRPr>
            </a:lvl1pPr>
          </a:lstStyle>
          <a:p>
            <a:r>
              <a:rPr lang="en-US" dirty="0"/>
              <a:t>Title</a:t>
            </a:r>
          </a:p>
        </p:txBody>
      </p:sp>
    </p:spTree>
    <p:extLst>
      <p:ext uri="{BB962C8B-B14F-4D97-AF65-F5344CB8AC3E}">
        <p14:creationId xmlns:p14="http://schemas.microsoft.com/office/powerpoint/2010/main" val="141650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0C43566-6046-4E9C-8D17-ED54F38F8A33}"/>
              </a:ext>
            </a:extLst>
          </p:cNvPr>
          <p:cNvSpPr>
            <a:spLocks noGrp="1"/>
          </p:cNvSpPr>
          <p:nvPr>
            <p:ph type="dt" sz="half" idx="10"/>
          </p:nvPr>
        </p:nvSpPr>
        <p:spPr/>
        <p:txBody>
          <a:bodyPr/>
          <a:lstStyle/>
          <a:p>
            <a:fld id="{CA9DFB21-2B77-4727-8DA0-73215DD5C57C}" type="datetime4">
              <a:rPr lang="en-US" smtClean="0"/>
              <a:t>July 22, 2018</a:t>
            </a:fld>
            <a:endParaRPr lang="en-US" dirty="0"/>
          </a:p>
        </p:txBody>
      </p:sp>
      <p:sp>
        <p:nvSpPr>
          <p:cNvPr id="4" name="Slide Number Placeholder 3">
            <a:extLst>
              <a:ext uri="{FF2B5EF4-FFF2-40B4-BE49-F238E27FC236}">
                <a16:creationId xmlns:a16="http://schemas.microsoft.com/office/drawing/2014/main" id="{449AE417-89F3-4937-8D80-F2DD32C664B8}"/>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Title 1">
            <a:extLst>
              <a:ext uri="{FF2B5EF4-FFF2-40B4-BE49-F238E27FC236}">
                <a16:creationId xmlns:a16="http://schemas.microsoft.com/office/drawing/2014/main" id="{043FAD77-7179-4530-8741-F8500359AB01}"/>
              </a:ext>
            </a:extLst>
          </p:cNvPr>
          <p:cNvSpPr>
            <a:spLocks noGrp="1"/>
          </p:cNvSpPr>
          <p:nvPr>
            <p:ph type="title" hasCustomPrompt="1"/>
          </p:nvPr>
        </p:nvSpPr>
        <p:spPr>
          <a:xfrm>
            <a:off x="897811" y="520700"/>
            <a:ext cx="7223988" cy="1893888"/>
          </a:xfrm>
          <a:prstGeom prst="rect">
            <a:avLst/>
          </a:prstGeom>
        </p:spPr>
        <p:txBody>
          <a:bodyPr/>
          <a:lstStyle>
            <a:lvl1pPr>
              <a:defRPr sz="8592">
                <a:solidFill>
                  <a:srgbClr val="203189"/>
                </a:solidFill>
              </a:defRPr>
            </a:lvl1pPr>
          </a:lstStyle>
          <a:p>
            <a:r>
              <a:rPr lang="en-US" dirty="0"/>
              <a:t>Title</a:t>
            </a:r>
          </a:p>
        </p:txBody>
      </p:sp>
      <p:sp>
        <p:nvSpPr>
          <p:cNvPr id="6" name="object 2">
            <a:extLst>
              <a:ext uri="{FF2B5EF4-FFF2-40B4-BE49-F238E27FC236}">
                <a16:creationId xmlns:a16="http://schemas.microsoft.com/office/drawing/2014/main" id="{2D0B4B6A-2A81-4C9F-B649-C12A8B0BD189}"/>
              </a:ext>
            </a:extLst>
          </p:cNvPr>
          <p:cNvSpPr/>
          <p:nvPr userDrawn="1"/>
        </p:nvSpPr>
        <p:spPr>
          <a:xfrm>
            <a:off x="9165487" y="0"/>
            <a:ext cx="3890113" cy="4848542"/>
          </a:xfrm>
          <a:prstGeom prst="rect">
            <a:avLst/>
          </a:prstGeom>
          <a:blipFill>
            <a:blip r:embed="rId2" cstate="print"/>
            <a:stretch>
              <a:fillRect/>
            </a:stretch>
          </a:blipFill>
        </p:spPr>
        <p:txBody>
          <a:bodyPr wrap="square" lIns="0" tIns="0" rIns="0" bIns="0" rtlCol="0"/>
          <a:lstStyle/>
          <a:p>
            <a:endParaRPr sz="1345"/>
          </a:p>
        </p:txBody>
      </p:sp>
      <p:sp>
        <p:nvSpPr>
          <p:cNvPr id="7" name="Text Placeholder 6">
            <a:extLst>
              <a:ext uri="{FF2B5EF4-FFF2-40B4-BE49-F238E27FC236}">
                <a16:creationId xmlns:a16="http://schemas.microsoft.com/office/drawing/2014/main" id="{CAB047D8-AC63-4F78-8530-D1DE054AE735}"/>
              </a:ext>
            </a:extLst>
          </p:cNvPr>
          <p:cNvSpPr>
            <a:spLocks noGrp="1"/>
          </p:cNvSpPr>
          <p:nvPr>
            <p:ph type="body" sz="quarter" idx="12" hasCustomPrompt="1"/>
          </p:nvPr>
        </p:nvSpPr>
        <p:spPr>
          <a:xfrm>
            <a:off x="897810" y="2762250"/>
            <a:ext cx="10070412" cy="4343400"/>
          </a:xfrm>
          <a:prstGeom prst="rect">
            <a:avLst/>
          </a:prstGeom>
        </p:spPr>
        <p:txBody>
          <a:bodyPr/>
          <a:lstStyle>
            <a:lvl1pPr>
              <a:defRPr sz="1793"/>
            </a:lvl1pPr>
          </a:lstStyle>
          <a:p>
            <a:pPr lvl="0"/>
            <a:r>
              <a:rPr lang="en-US" dirty="0"/>
              <a:t>Click to insert text.</a:t>
            </a:r>
          </a:p>
        </p:txBody>
      </p:sp>
    </p:spTree>
    <p:extLst>
      <p:ext uri="{BB962C8B-B14F-4D97-AF65-F5344CB8AC3E}">
        <p14:creationId xmlns:p14="http://schemas.microsoft.com/office/powerpoint/2010/main" val="2253399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1BA9CF6-AB2D-46CF-8D43-4A16861899F5}"/>
              </a:ext>
            </a:extLst>
          </p:cNvPr>
          <p:cNvSpPr>
            <a:spLocks noGrp="1"/>
          </p:cNvSpPr>
          <p:nvPr>
            <p:ph type="dt" sz="half" idx="10"/>
          </p:nvPr>
        </p:nvSpPr>
        <p:spPr/>
        <p:txBody>
          <a:bodyPr/>
          <a:lstStyle/>
          <a:p>
            <a:fld id="{D2008080-C00F-4680-BFFC-33C890FA1B66}" type="datetime4">
              <a:rPr lang="en-US" smtClean="0"/>
              <a:t>July 22, 2018</a:t>
            </a:fld>
            <a:endParaRPr lang="en-US" dirty="0"/>
          </a:p>
        </p:txBody>
      </p:sp>
      <p:sp>
        <p:nvSpPr>
          <p:cNvPr id="4" name="Slide Number Placeholder 3">
            <a:extLst>
              <a:ext uri="{FF2B5EF4-FFF2-40B4-BE49-F238E27FC236}">
                <a16:creationId xmlns:a16="http://schemas.microsoft.com/office/drawing/2014/main" id="{5FC0936E-F890-4240-8C96-18902985B99A}"/>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object 2">
            <a:extLst>
              <a:ext uri="{FF2B5EF4-FFF2-40B4-BE49-F238E27FC236}">
                <a16:creationId xmlns:a16="http://schemas.microsoft.com/office/drawing/2014/main" id="{D34479D8-3FF8-47A6-AFE0-325303D56120}"/>
              </a:ext>
            </a:extLst>
          </p:cNvPr>
          <p:cNvSpPr/>
          <p:nvPr userDrawn="1"/>
        </p:nvSpPr>
        <p:spPr>
          <a:xfrm>
            <a:off x="0" y="0"/>
            <a:ext cx="4714931" cy="5876582"/>
          </a:xfrm>
          <a:prstGeom prst="rect">
            <a:avLst/>
          </a:prstGeom>
          <a:blipFill>
            <a:blip r:embed="rId2" cstate="print"/>
            <a:stretch>
              <a:fillRect/>
            </a:stretch>
          </a:blipFill>
        </p:spPr>
        <p:txBody>
          <a:bodyPr wrap="square" lIns="0" tIns="0" rIns="0" bIns="0" rtlCol="0"/>
          <a:lstStyle/>
          <a:p>
            <a:endParaRPr sz="1345"/>
          </a:p>
        </p:txBody>
      </p:sp>
      <p:sp>
        <p:nvSpPr>
          <p:cNvPr id="6" name="object 3">
            <a:extLst>
              <a:ext uri="{FF2B5EF4-FFF2-40B4-BE49-F238E27FC236}">
                <a16:creationId xmlns:a16="http://schemas.microsoft.com/office/drawing/2014/main" id="{0BCB6BE5-C74F-4DEB-9DB1-035B3B8BF99F}"/>
              </a:ext>
            </a:extLst>
          </p:cNvPr>
          <p:cNvSpPr/>
          <p:nvPr userDrawn="1"/>
        </p:nvSpPr>
        <p:spPr>
          <a:xfrm>
            <a:off x="0" y="793752"/>
            <a:ext cx="5058096" cy="914400"/>
          </a:xfrm>
          <a:custGeom>
            <a:avLst/>
            <a:gdLst/>
            <a:ahLst/>
            <a:cxnLst/>
            <a:rect l="l" t="t" r="r" b="b"/>
            <a:pathLst>
              <a:path w="6770370" h="914400">
                <a:moveTo>
                  <a:pt x="6769963" y="0"/>
                </a:moveTo>
                <a:lnTo>
                  <a:pt x="0" y="0"/>
                </a:lnTo>
                <a:lnTo>
                  <a:pt x="0" y="914400"/>
                </a:lnTo>
                <a:lnTo>
                  <a:pt x="5803036" y="914400"/>
                </a:lnTo>
                <a:lnTo>
                  <a:pt x="6769963" y="0"/>
                </a:lnTo>
                <a:close/>
              </a:path>
            </a:pathLst>
          </a:custGeom>
          <a:solidFill>
            <a:srgbClr val="203189"/>
          </a:solidFill>
        </p:spPr>
        <p:txBody>
          <a:bodyPr wrap="square" lIns="0" tIns="0" rIns="0" bIns="0" rtlCol="0"/>
          <a:lstStyle/>
          <a:p>
            <a:endParaRPr sz="1345" dirty="0"/>
          </a:p>
        </p:txBody>
      </p:sp>
      <p:sp>
        <p:nvSpPr>
          <p:cNvPr id="7" name="TextBox 6">
            <a:extLst>
              <a:ext uri="{FF2B5EF4-FFF2-40B4-BE49-F238E27FC236}">
                <a16:creationId xmlns:a16="http://schemas.microsoft.com/office/drawing/2014/main" id="{5289DB7F-780C-47BB-B26D-B55B3217E60E}"/>
              </a:ext>
            </a:extLst>
          </p:cNvPr>
          <p:cNvSpPr txBox="1"/>
          <p:nvPr userDrawn="1"/>
        </p:nvSpPr>
        <p:spPr>
          <a:xfrm>
            <a:off x="-929832" y="781051"/>
            <a:ext cx="5294349" cy="644151"/>
          </a:xfrm>
          <a:prstGeom prst="rect">
            <a:avLst/>
          </a:prstGeom>
          <a:noFill/>
        </p:spPr>
        <p:txBody>
          <a:bodyPr wrap="square" rtlCol="0">
            <a:spAutoFit/>
          </a:bodyPr>
          <a:lstStyle/>
          <a:p>
            <a:pPr algn="r"/>
            <a:r>
              <a:rPr lang="en-US" sz="3586" dirty="0">
                <a:solidFill>
                  <a:schemeClr val="bg1"/>
                </a:solidFill>
                <a:latin typeface="Calibri Light" panose="020F0302020204030204" pitchFamily="34" charset="0"/>
              </a:rPr>
              <a:t>overview </a:t>
            </a:r>
          </a:p>
        </p:txBody>
      </p:sp>
    </p:spTree>
    <p:extLst>
      <p:ext uri="{BB962C8B-B14F-4D97-AF65-F5344CB8AC3E}">
        <p14:creationId xmlns:p14="http://schemas.microsoft.com/office/powerpoint/2010/main" val="87041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1833AC-CE29-412E-9586-A2CCCF756ADD}"/>
              </a:ext>
            </a:extLst>
          </p:cNvPr>
          <p:cNvSpPr>
            <a:spLocks noGrp="1"/>
          </p:cNvSpPr>
          <p:nvPr>
            <p:ph type="dt" sz="half" idx="10"/>
          </p:nvPr>
        </p:nvSpPr>
        <p:spPr/>
        <p:txBody>
          <a:bodyPr/>
          <a:lstStyle/>
          <a:p>
            <a:fld id="{D0F6B087-20D5-46FC-9AC3-EF55EF059985}" type="datetime4">
              <a:rPr lang="en-US" smtClean="0"/>
              <a:t>July 22, 2018</a:t>
            </a:fld>
            <a:endParaRPr lang="en-US" dirty="0"/>
          </a:p>
        </p:txBody>
      </p:sp>
      <p:sp>
        <p:nvSpPr>
          <p:cNvPr id="4" name="Slide Number Placeholder 3">
            <a:extLst>
              <a:ext uri="{FF2B5EF4-FFF2-40B4-BE49-F238E27FC236}">
                <a16:creationId xmlns:a16="http://schemas.microsoft.com/office/drawing/2014/main" id="{5785548F-1227-419F-8672-16150B2A2784}"/>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object 2">
            <a:extLst>
              <a:ext uri="{FF2B5EF4-FFF2-40B4-BE49-F238E27FC236}">
                <a16:creationId xmlns:a16="http://schemas.microsoft.com/office/drawing/2014/main" id="{1E9B1FBC-B132-49E1-B55E-D2FA9F7C099B}"/>
              </a:ext>
            </a:extLst>
          </p:cNvPr>
          <p:cNvSpPr/>
          <p:nvPr userDrawn="1"/>
        </p:nvSpPr>
        <p:spPr>
          <a:xfrm>
            <a:off x="9165487" y="0"/>
            <a:ext cx="3890113" cy="4848542"/>
          </a:xfrm>
          <a:prstGeom prst="rect">
            <a:avLst/>
          </a:prstGeom>
          <a:blipFill>
            <a:blip r:embed="rId2" cstate="print"/>
            <a:stretch>
              <a:fillRect/>
            </a:stretch>
          </a:blipFill>
        </p:spPr>
        <p:txBody>
          <a:bodyPr wrap="square" lIns="0" tIns="0" rIns="0" bIns="0" rtlCol="0"/>
          <a:lstStyle/>
          <a:p>
            <a:endParaRPr sz="1345"/>
          </a:p>
        </p:txBody>
      </p:sp>
      <p:sp>
        <p:nvSpPr>
          <p:cNvPr id="6" name="object 3">
            <a:extLst>
              <a:ext uri="{FF2B5EF4-FFF2-40B4-BE49-F238E27FC236}">
                <a16:creationId xmlns:a16="http://schemas.microsoft.com/office/drawing/2014/main" id="{1BDD7E71-4917-4E7C-ABFD-6A843BCDCA0D}"/>
              </a:ext>
            </a:extLst>
          </p:cNvPr>
          <p:cNvSpPr/>
          <p:nvPr userDrawn="1"/>
        </p:nvSpPr>
        <p:spPr>
          <a:xfrm>
            <a:off x="8405156" y="793752"/>
            <a:ext cx="4650583" cy="914400"/>
          </a:xfrm>
          <a:custGeom>
            <a:avLst/>
            <a:gdLst/>
            <a:ahLst/>
            <a:cxnLst/>
            <a:rect l="l" t="t" r="r" b="b"/>
            <a:pathLst>
              <a:path w="6224905" h="914400">
                <a:moveTo>
                  <a:pt x="6224727" y="0"/>
                </a:moveTo>
                <a:lnTo>
                  <a:pt x="0" y="0"/>
                </a:lnTo>
                <a:lnTo>
                  <a:pt x="966927" y="914400"/>
                </a:lnTo>
                <a:lnTo>
                  <a:pt x="6224727" y="914400"/>
                </a:lnTo>
                <a:lnTo>
                  <a:pt x="6224727" y="0"/>
                </a:lnTo>
                <a:close/>
              </a:path>
            </a:pathLst>
          </a:custGeom>
          <a:solidFill>
            <a:srgbClr val="203189"/>
          </a:solidFill>
        </p:spPr>
        <p:txBody>
          <a:bodyPr wrap="square" lIns="0" tIns="0" rIns="0" bIns="0" rtlCol="0"/>
          <a:lstStyle/>
          <a:p>
            <a:endParaRPr sz="1345" dirty="0"/>
          </a:p>
        </p:txBody>
      </p:sp>
      <p:sp>
        <p:nvSpPr>
          <p:cNvPr id="7" name="TextBox 6">
            <a:extLst>
              <a:ext uri="{FF2B5EF4-FFF2-40B4-BE49-F238E27FC236}">
                <a16:creationId xmlns:a16="http://schemas.microsoft.com/office/drawing/2014/main" id="{420C29F6-276F-4ED4-8E5F-E4899554D283}"/>
              </a:ext>
            </a:extLst>
          </p:cNvPr>
          <p:cNvSpPr txBox="1"/>
          <p:nvPr userDrawn="1"/>
        </p:nvSpPr>
        <p:spPr>
          <a:xfrm>
            <a:off x="9089582" y="781051"/>
            <a:ext cx="5294349" cy="644151"/>
          </a:xfrm>
          <a:prstGeom prst="rect">
            <a:avLst/>
          </a:prstGeom>
          <a:noFill/>
        </p:spPr>
        <p:txBody>
          <a:bodyPr wrap="square" rtlCol="0">
            <a:spAutoFit/>
          </a:bodyPr>
          <a:lstStyle/>
          <a:p>
            <a:r>
              <a:rPr lang="en-US" sz="3586" dirty="0">
                <a:solidFill>
                  <a:schemeClr val="bg1"/>
                </a:solidFill>
                <a:latin typeface="Calibri Light" panose="020F0302020204030204" pitchFamily="34" charset="0"/>
              </a:rPr>
              <a:t>overview</a:t>
            </a:r>
          </a:p>
        </p:txBody>
      </p:sp>
    </p:spTree>
    <p:extLst>
      <p:ext uri="{BB962C8B-B14F-4D97-AF65-F5344CB8AC3E}">
        <p14:creationId xmlns:p14="http://schemas.microsoft.com/office/powerpoint/2010/main" val="3928929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B7A163D-3886-46C1-8E21-E308A8AB96A1}"/>
              </a:ext>
            </a:extLst>
          </p:cNvPr>
          <p:cNvSpPr>
            <a:spLocks noGrp="1"/>
          </p:cNvSpPr>
          <p:nvPr>
            <p:ph type="dt" sz="half" idx="10"/>
          </p:nvPr>
        </p:nvSpPr>
        <p:spPr/>
        <p:txBody>
          <a:bodyPr/>
          <a:lstStyle/>
          <a:p>
            <a:fld id="{C8C36631-B86C-466A-BEA1-F9227B57F3C2}" type="datetime4">
              <a:rPr lang="en-US" smtClean="0"/>
              <a:t>July 22, 2018</a:t>
            </a:fld>
            <a:endParaRPr lang="en-US" dirty="0"/>
          </a:p>
        </p:txBody>
      </p:sp>
      <p:sp>
        <p:nvSpPr>
          <p:cNvPr id="4" name="Slide Number Placeholder 3">
            <a:extLst>
              <a:ext uri="{FF2B5EF4-FFF2-40B4-BE49-F238E27FC236}">
                <a16:creationId xmlns:a16="http://schemas.microsoft.com/office/drawing/2014/main" id="{95700779-0233-4175-AB80-845BB3D39F2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Holder 3">
            <a:extLst>
              <a:ext uri="{FF2B5EF4-FFF2-40B4-BE49-F238E27FC236}">
                <a16:creationId xmlns:a16="http://schemas.microsoft.com/office/drawing/2014/main" id="{CBA3B939-BD69-4490-A25D-1CF869864331}"/>
              </a:ext>
            </a:extLst>
          </p:cNvPr>
          <p:cNvSpPr>
            <a:spLocks noGrp="1"/>
          </p:cNvSpPr>
          <p:nvPr>
            <p:ph idx="1" hasCustomPrompt="1"/>
          </p:nvPr>
        </p:nvSpPr>
        <p:spPr>
          <a:xfrm>
            <a:off x="4990731" y="4057650"/>
            <a:ext cx="8064869" cy="689869"/>
          </a:xfrm>
          <a:prstGeom prst="rect">
            <a:avLst/>
          </a:prstGeom>
        </p:spPr>
        <p:txBody>
          <a:bodyPr wrap="square" lIns="0" tIns="0" rIns="0" bIns="0">
            <a:spAutoFit/>
          </a:bodyPr>
          <a:lstStyle>
            <a:lvl1pPr algn="ctr">
              <a:defRPr sz="4483">
                <a:solidFill>
                  <a:srgbClr val="203189"/>
                </a:solidFill>
                <a:latin typeface="Calibri Light" panose="020F0302020204030204" pitchFamily="34" charset="0"/>
              </a:defRPr>
            </a:lvl1pPr>
          </a:lstStyle>
          <a:p>
            <a:r>
              <a:rPr lang="en-US" dirty="0"/>
              <a:t>Conclusion</a:t>
            </a:r>
            <a:endParaRPr dirty="0"/>
          </a:p>
        </p:txBody>
      </p:sp>
      <p:sp>
        <p:nvSpPr>
          <p:cNvPr id="6" name="bk object 16">
            <a:extLst>
              <a:ext uri="{FF2B5EF4-FFF2-40B4-BE49-F238E27FC236}">
                <a16:creationId xmlns:a16="http://schemas.microsoft.com/office/drawing/2014/main" id="{FAA1E53A-6FBD-4DBE-8C0D-055893377F68}"/>
              </a:ext>
            </a:extLst>
          </p:cNvPr>
          <p:cNvSpPr/>
          <p:nvPr userDrawn="1"/>
        </p:nvSpPr>
        <p:spPr>
          <a:xfrm>
            <a:off x="0" y="1009650"/>
            <a:ext cx="7688230" cy="7581900"/>
          </a:xfrm>
          <a:prstGeom prst="rect">
            <a:avLst/>
          </a:prstGeom>
          <a:blipFill>
            <a:blip r:embed="rId2" cstate="print"/>
            <a:stretch>
              <a:fillRect/>
            </a:stretch>
          </a:blipFill>
        </p:spPr>
        <p:txBody>
          <a:bodyPr wrap="square" lIns="0" tIns="0" rIns="0" bIns="0" rtlCol="0"/>
          <a:lstStyle/>
          <a:p>
            <a:endParaRPr sz="1345"/>
          </a:p>
        </p:txBody>
      </p:sp>
      <p:sp>
        <p:nvSpPr>
          <p:cNvPr id="7" name="bk object 17">
            <a:extLst>
              <a:ext uri="{FF2B5EF4-FFF2-40B4-BE49-F238E27FC236}">
                <a16:creationId xmlns:a16="http://schemas.microsoft.com/office/drawing/2014/main" id="{C220C9F3-64AA-448A-9B0B-92D658D4D759}"/>
              </a:ext>
            </a:extLst>
          </p:cNvPr>
          <p:cNvSpPr/>
          <p:nvPr userDrawn="1"/>
        </p:nvSpPr>
        <p:spPr>
          <a:xfrm>
            <a:off x="0" y="5556250"/>
            <a:ext cx="1869152" cy="3035300"/>
          </a:xfrm>
          <a:custGeom>
            <a:avLst/>
            <a:gdLst/>
            <a:ahLst/>
            <a:cxnLst/>
            <a:rect l="l" t="t" r="r" b="b"/>
            <a:pathLst>
              <a:path w="2501900" h="3035300">
                <a:moveTo>
                  <a:pt x="0" y="0"/>
                </a:moveTo>
                <a:lnTo>
                  <a:pt x="0" y="3035300"/>
                </a:lnTo>
                <a:lnTo>
                  <a:pt x="2501455" y="3035300"/>
                </a:lnTo>
                <a:lnTo>
                  <a:pt x="0" y="0"/>
                </a:lnTo>
                <a:close/>
              </a:path>
            </a:pathLst>
          </a:custGeom>
          <a:solidFill>
            <a:srgbClr val="203189"/>
          </a:solidFill>
        </p:spPr>
        <p:txBody>
          <a:bodyPr wrap="square" lIns="0" tIns="0" rIns="0" bIns="0" rtlCol="0"/>
          <a:lstStyle/>
          <a:p>
            <a:endParaRPr sz="1345"/>
          </a:p>
        </p:txBody>
      </p:sp>
      <p:sp>
        <p:nvSpPr>
          <p:cNvPr id="8" name="bk object 19">
            <a:extLst>
              <a:ext uri="{FF2B5EF4-FFF2-40B4-BE49-F238E27FC236}">
                <a16:creationId xmlns:a16="http://schemas.microsoft.com/office/drawing/2014/main" id="{593C4038-930A-43D6-BE50-90E2A5DB29B3}"/>
              </a:ext>
            </a:extLst>
          </p:cNvPr>
          <p:cNvSpPr/>
          <p:nvPr userDrawn="1"/>
        </p:nvSpPr>
        <p:spPr>
          <a:xfrm>
            <a:off x="0" y="342900"/>
            <a:ext cx="13055600" cy="914400"/>
          </a:xfrm>
          <a:custGeom>
            <a:avLst/>
            <a:gdLst/>
            <a:ahLst/>
            <a:cxnLst/>
            <a:rect l="l" t="t" r="r" b="b"/>
            <a:pathLst>
              <a:path w="17475200" h="914400">
                <a:moveTo>
                  <a:pt x="0" y="914400"/>
                </a:moveTo>
                <a:lnTo>
                  <a:pt x="17475200" y="914400"/>
                </a:lnTo>
                <a:lnTo>
                  <a:pt x="17475200" y="0"/>
                </a:lnTo>
                <a:lnTo>
                  <a:pt x="0" y="0"/>
                </a:lnTo>
                <a:lnTo>
                  <a:pt x="0" y="914400"/>
                </a:lnTo>
                <a:close/>
              </a:path>
            </a:pathLst>
          </a:custGeom>
          <a:solidFill>
            <a:srgbClr val="203189"/>
          </a:solidFill>
        </p:spPr>
        <p:txBody>
          <a:bodyPr wrap="square" lIns="0" tIns="0" rIns="0" bIns="0" rtlCol="0"/>
          <a:lstStyle/>
          <a:p>
            <a:endParaRPr sz="1345"/>
          </a:p>
        </p:txBody>
      </p:sp>
      <p:sp>
        <p:nvSpPr>
          <p:cNvPr id="9" name="Holder 2">
            <a:extLst>
              <a:ext uri="{FF2B5EF4-FFF2-40B4-BE49-F238E27FC236}">
                <a16:creationId xmlns:a16="http://schemas.microsoft.com/office/drawing/2014/main" id="{E2A89CE0-A685-4873-8C87-2996DED585AC}"/>
              </a:ext>
            </a:extLst>
          </p:cNvPr>
          <p:cNvSpPr>
            <a:spLocks noGrp="1"/>
          </p:cNvSpPr>
          <p:nvPr>
            <p:ph type="title" hasCustomPrompt="1"/>
          </p:nvPr>
        </p:nvSpPr>
        <p:spPr>
          <a:xfrm>
            <a:off x="400705" y="578764"/>
            <a:ext cx="12254189" cy="321948"/>
          </a:xfrm>
          <a:prstGeom prst="rect">
            <a:avLst/>
          </a:prstGeom>
        </p:spPr>
        <p:txBody>
          <a:bodyPr wrap="square" lIns="0" tIns="0" rIns="0" bIns="0">
            <a:spAutoFit/>
          </a:bodyPr>
          <a:lstStyle>
            <a:lvl1pPr>
              <a:defRPr sz="2092" b="1" i="0">
                <a:solidFill>
                  <a:schemeClr val="bg1"/>
                </a:solidFill>
                <a:latin typeface="Calibri"/>
                <a:cs typeface="Calibri"/>
              </a:defRPr>
            </a:lvl1pPr>
          </a:lstStyle>
          <a:p>
            <a:r>
              <a:rPr lang="en-US" dirty="0"/>
              <a:t>Part 2</a:t>
            </a:r>
            <a:endParaRPr dirty="0"/>
          </a:p>
        </p:txBody>
      </p:sp>
    </p:spTree>
    <p:extLst>
      <p:ext uri="{BB962C8B-B14F-4D97-AF65-F5344CB8AC3E}">
        <p14:creationId xmlns:p14="http://schemas.microsoft.com/office/powerpoint/2010/main" val="3436320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CE6F2EA-0AF8-4EF4-BD94-B4017F857E12}"/>
              </a:ext>
            </a:extLst>
          </p:cNvPr>
          <p:cNvSpPr>
            <a:spLocks noGrp="1"/>
          </p:cNvSpPr>
          <p:nvPr>
            <p:ph type="dt" sz="half" idx="10"/>
          </p:nvPr>
        </p:nvSpPr>
        <p:spPr/>
        <p:txBody>
          <a:bodyPr/>
          <a:lstStyle/>
          <a:p>
            <a:fld id="{272804E9-DEAF-46AD-95B2-D63C78700BF2}" type="datetime4">
              <a:rPr lang="en-US" smtClean="0"/>
              <a:t>July 22, 2018</a:t>
            </a:fld>
            <a:endParaRPr lang="en-US" dirty="0"/>
          </a:p>
        </p:txBody>
      </p:sp>
      <p:sp>
        <p:nvSpPr>
          <p:cNvPr id="4" name="Slide Number Placeholder 3">
            <a:extLst>
              <a:ext uri="{FF2B5EF4-FFF2-40B4-BE49-F238E27FC236}">
                <a16:creationId xmlns:a16="http://schemas.microsoft.com/office/drawing/2014/main" id="{5C3EDB0C-E1C2-4B21-AE98-8E76A7AA44C2}"/>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Tree>
    <p:extLst>
      <p:ext uri="{BB962C8B-B14F-4D97-AF65-F5344CB8AC3E}">
        <p14:creationId xmlns:p14="http://schemas.microsoft.com/office/powerpoint/2010/main" val="538873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D40DF-A59E-46E6-A858-FB93D3B74F6C}"/>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4" name="Slide Number Placeholder 3">
            <a:extLst>
              <a:ext uri="{FF2B5EF4-FFF2-40B4-BE49-F238E27FC236}">
                <a16:creationId xmlns:a16="http://schemas.microsoft.com/office/drawing/2014/main" id="{5BEDDCB9-1088-4D84-A120-796874DD177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16">
            <a:extLst>
              <a:ext uri="{FF2B5EF4-FFF2-40B4-BE49-F238E27FC236}">
                <a16:creationId xmlns:a16="http://schemas.microsoft.com/office/drawing/2014/main" id="{1D6E9937-F207-4901-947F-1AC04DC29BD8}"/>
              </a:ext>
            </a:extLst>
          </p:cNvPr>
          <p:cNvSpPr/>
          <p:nvPr userDrawn="1"/>
        </p:nvSpPr>
        <p:spPr>
          <a:xfrm>
            <a:off x="6416969" y="0"/>
            <a:ext cx="6638630" cy="4738420"/>
          </a:xfrm>
          <a:prstGeom prst="rect">
            <a:avLst/>
          </a:prstGeom>
          <a:blipFill>
            <a:blip r:embed="rId2" cstate="print"/>
            <a:stretch>
              <a:fillRect/>
            </a:stretch>
          </a:blipFill>
        </p:spPr>
        <p:txBody>
          <a:bodyPr wrap="square" lIns="0" tIns="0" rIns="0" bIns="0" rtlCol="0"/>
          <a:lstStyle/>
          <a:p>
            <a:endParaRPr sz="1345"/>
          </a:p>
        </p:txBody>
      </p:sp>
    </p:spTree>
    <p:extLst>
      <p:ext uri="{BB962C8B-B14F-4D97-AF65-F5344CB8AC3E}">
        <p14:creationId xmlns:p14="http://schemas.microsoft.com/office/powerpoint/2010/main" val="194444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D40DF-A59E-46E6-A858-FB93D3B74F6C}"/>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4" name="Slide Number Placeholder 3">
            <a:extLst>
              <a:ext uri="{FF2B5EF4-FFF2-40B4-BE49-F238E27FC236}">
                <a16:creationId xmlns:a16="http://schemas.microsoft.com/office/drawing/2014/main" id="{5BEDDCB9-1088-4D84-A120-796874DD177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16">
            <a:extLst>
              <a:ext uri="{FF2B5EF4-FFF2-40B4-BE49-F238E27FC236}">
                <a16:creationId xmlns:a16="http://schemas.microsoft.com/office/drawing/2014/main" id="{1D6E9937-F207-4901-947F-1AC04DC29BD8}"/>
              </a:ext>
            </a:extLst>
          </p:cNvPr>
          <p:cNvSpPr/>
          <p:nvPr userDrawn="1"/>
        </p:nvSpPr>
        <p:spPr>
          <a:xfrm>
            <a:off x="6416969" y="0"/>
            <a:ext cx="6638630" cy="4738420"/>
          </a:xfrm>
          <a:prstGeom prst="rect">
            <a:avLst/>
          </a:prstGeom>
          <a:blipFill>
            <a:blip r:embed="rId2" cstate="print"/>
            <a:stretch>
              <a:fillRect/>
            </a:stretch>
          </a:blipFill>
        </p:spPr>
        <p:txBody>
          <a:bodyPr wrap="square" lIns="0" tIns="0" rIns="0" bIns="0" rtlCol="0"/>
          <a:lstStyle/>
          <a:p>
            <a:endParaRPr sz="1345"/>
          </a:p>
        </p:txBody>
      </p:sp>
      <p:sp>
        <p:nvSpPr>
          <p:cNvPr id="6" name="Title 1">
            <a:extLst>
              <a:ext uri="{FF2B5EF4-FFF2-40B4-BE49-F238E27FC236}">
                <a16:creationId xmlns:a16="http://schemas.microsoft.com/office/drawing/2014/main" id="{01B40AA9-D85B-4470-887F-CE34A8661CE8}"/>
              </a:ext>
            </a:extLst>
          </p:cNvPr>
          <p:cNvSpPr>
            <a:spLocks noGrp="1"/>
          </p:cNvSpPr>
          <p:nvPr>
            <p:ph type="title" hasCustomPrompt="1"/>
          </p:nvPr>
        </p:nvSpPr>
        <p:spPr>
          <a:xfrm>
            <a:off x="897811" y="520700"/>
            <a:ext cx="7223988" cy="1893888"/>
          </a:xfrm>
          <a:prstGeom prst="rect">
            <a:avLst/>
          </a:prstGeom>
        </p:spPr>
        <p:txBody>
          <a:bodyPr/>
          <a:lstStyle>
            <a:lvl1pPr>
              <a:defRPr sz="8592">
                <a:solidFill>
                  <a:srgbClr val="203189"/>
                </a:solidFill>
              </a:defRPr>
            </a:lvl1pPr>
          </a:lstStyle>
          <a:p>
            <a:r>
              <a:rPr lang="en-US" dirty="0"/>
              <a:t>Title</a:t>
            </a:r>
          </a:p>
        </p:txBody>
      </p:sp>
      <p:sp>
        <p:nvSpPr>
          <p:cNvPr id="8" name="Text Placeholder 7">
            <a:extLst>
              <a:ext uri="{FF2B5EF4-FFF2-40B4-BE49-F238E27FC236}">
                <a16:creationId xmlns:a16="http://schemas.microsoft.com/office/drawing/2014/main" id="{C020D11E-C62D-46C5-97AC-FEF02646AECA}"/>
              </a:ext>
            </a:extLst>
          </p:cNvPr>
          <p:cNvSpPr>
            <a:spLocks noGrp="1"/>
          </p:cNvSpPr>
          <p:nvPr>
            <p:ph type="body" sz="quarter" idx="12" hasCustomPrompt="1"/>
          </p:nvPr>
        </p:nvSpPr>
        <p:spPr>
          <a:xfrm>
            <a:off x="917972" y="2914650"/>
            <a:ext cx="9165487" cy="3772168"/>
          </a:xfrm>
          <a:prstGeom prst="rect">
            <a:avLst/>
          </a:prstGeom>
        </p:spPr>
        <p:txBody>
          <a:bodyPr/>
          <a:lstStyle>
            <a:lvl1pPr>
              <a:defRPr sz="1644"/>
            </a:lvl1pPr>
          </a:lstStyle>
          <a:p>
            <a:pPr lvl="0"/>
            <a:r>
              <a:rPr lang="en-US" dirty="0"/>
              <a:t>Click to insert text</a:t>
            </a:r>
          </a:p>
        </p:txBody>
      </p:sp>
    </p:spTree>
    <p:extLst>
      <p:ext uri="{BB962C8B-B14F-4D97-AF65-F5344CB8AC3E}">
        <p14:creationId xmlns:p14="http://schemas.microsoft.com/office/powerpoint/2010/main" val="3091405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0F96D-5BDA-4C1D-BCD7-1A03F1B7E144}" type="datetimeFigureOut">
              <a:rPr lang="en-GB" smtClean="0"/>
              <a:t>22/07/2018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A48D05-AF44-4D94-A505-D97A91433368}" type="slidenum">
              <a:rPr lang="en-GB" smtClean="0"/>
              <a:t>‹#›</a:t>
            </a:fld>
            <a:endParaRPr lang="en-GB"/>
          </a:p>
        </p:txBody>
      </p:sp>
    </p:spTree>
    <p:extLst>
      <p:ext uri="{BB962C8B-B14F-4D97-AF65-F5344CB8AC3E}">
        <p14:creationId xmlns:p14="http://schemas.microsoft.com/office/powerpoint/2010/main" val="3358874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2780" y="2828713"/>
            <a:ext cx="11750040" cy="5875020"/>
          </a:xfrm>
        </p:spPr>
        <p:txBody>
          <a:bodyPr/>
          <a:lstStyle>
            <a:lvl2pPr>
              <a:defRPr/>
            </a:lvl2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4" name="Rectangle 2">
            <a:extLst>
              <a:ext uri="{FF2B5EF4-FFF2-40B4-BE49-F238E27FC236}">
                <a16:creationId xmlns:a16="http://schemas.microsoft.com/office/drawing/2014/main" id="{CEC401E8-4EF5-4ED4-8A29-F42DB9086B40}"/>
              </a:ext>
            </a:extLst>
          </p:cNvPr>
          <p:cNvSpPr>
            <a:spLocks noGrp="1" noChangeArrowheads="1"/>
          </p:cNvSpPr>
          <p:nvPr>
            <p:ph type="ftr" sz="quarter" idx="10"/>
          </p:nvPr>
        </p:nvSpPr>
        <p:spPr>
          <a:xfrm>
            <a:off x="8703733" y="8921327"/>
            <a:ext cx="3699087" cy="652780"/>
          </a:xfrm>
        </p:spPr>
        <p:txBody>
          <a:bodyPr/>
          <a:lstStyle>
            <a:lvl1pPr algn="l">
              <a:defRPr>
                <a:solidFill>
                  <a:srgbClr val="3C3C65"/>
                </a:solidFill>
                <a:cs typeface="Arial" charset="0"/>
              </a:defRPr>
            </a:lvl1pPr>
          </a:lstStyle>
          <a:p>
            <a:pPr>
              <a:defRPr/>
            </a:pPr>
            <a:r>
              <a:rPr lang="en-US"/>
              <a:t>Barbara Tillett             </a:t>
            </a:r>
          </a:p>
        </p:txBody>
      </p:sp>
      <p:sp>
        <p:nvSpPr>
          <p:cNvPr id="5" name="Rectangle 3">
            <a:extLst>
              <a:ext uri="{FF2B5EF4-FFF2-40B4-BE49-F238E27FC236}">
                <a16:creationId xmlns:a16="http://schemas.microsoft.com/office/drawing/2014/main" id="{331BDE5C-8139-4658-B693-9E7CD73D455D}"/>
              </a:ext>
            </a:extLst>
          </p:cNvPr>
          <p:cNvSpPr>
            <a:spLocks noGrp="1" noChangeArrowheads="1"/>
          </p:cNvSpPr>
          <p:nvPr>
            <p:ph type="sldNum" sz="quarter" idx="11"/>
          </p:nvPr>
        </p:nvSpPr>
        <p:spPr/>
        <p:txBody>
          <a:bodyPr/>
          <a:lstStyle>
            <a:lvl1pPr>
              <a:defRPr/>
            </a:lvl1pPr>
          </a:lstStyle>
          <a:p>
            <a:fld id="{895BF015-DF33-4793-9653-97FE1BE66552}" type="slidenum">
              <a:rPr lang="en-US" altLang="en-US"/>
              <a:pPr/>
              <a:t>‹#›</a:t>
            </a:fld>
            <a:r>
              <a:rPr lang="en-US" altLang="en-US"/>
              <a:t>   </a:t>
            </a:r>
          </a:p>
        </p:txBody>
      </p:sp>
      <p:sp>
        <p:nvSpPr>
          <p:cNvPr id="6" name="Date Placeholder 5">
            <a:extLst>
              <a:ext uri="{FF2B5EF4-FFF2-40B4-BE49-F238E27FC236}">
                <a16:creationId xmlns:a16="http://schemas.microsoft.com/office/drawing/2014/main" id="{0B46C65C-6A78-43EF-B9BE-1C4C0761D2EF}"/>
              </a:ext>
            </a:extLst>
          </p:cNvPr>
          <p:cNvSpPr>
            <a:spLocks noGrp="1" noChangeArrowheads="1"/>
          </p:cNvSpPr>
          <p:nvPr>
            <p:ph type="dt" sz="half" idx="12"/>
          </p:nvPr>
        </p:nvSpPr>
        <p:spPr/>
        <p:txBody>
          <a:bodyPr/>
          <a:lstStyle>
            <a:lvl1pPr>
              <a:defRPr>
                <a:solidFill>
                  <a:srgbClr val="3C3C65"/>
                </a:solidFill>
                <a:cs typeface="Arial" charset="0"/>
              </a:defRPr>
            </a:lvl1pPr>
          </a:lstStyle>
          <a:p>
            <a:pPr>
              <a:defRPr/>
            </a:pPr>
            <a:r>
              <a:rPr lang="en-US"/>
              <a:t>June 2018</a:t>
            </a:r>
          </a:p>
        </p:txBody>
      </p:sp>
    </p:spTree>
    <p:extLst>
      <p:ext uri="{BB962C8B-B14F-4D97-AF65-F5344CB8AC3E}">
        <p14:creationId xmlns:p14="http://schemas.microsoft.com/office/powerpoint/2010/main" val="404310369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0C43566-6046-4E9C-8D17-ED54F38F8A33}"/>
              </a:ext>
            </a:extLst>
          </p:cNvPr>
          <p:cNvSpPr>
            <a:spLocks noGrp="1"/>
          </p:cNvSpPr>
          <p:nvPr>
            <p:ph type="dt" sz="half" idx="10"/>
          </p:nvPr>
        </p:nvSpPr>
        <p:spPr/>
        <p:txBody>
          <a:bodyPr/>
          <a:lstStyle/>
          <a:p>
            <a:fld id="{CA9DFB21-2B77-4727-8DA0-73215DD5C57C}" type="datetime4">
              <a:rPr lang="en-US" smtClean="0"/>
              <a:t>July 22, 2018</a:t>
            </a:fld>
            <a:endParaRPr lang="en-US" dirty="0"/>
          </a:p>
        </p:txBody>
      </p:sp>
      <p:sp>
        <p:nvSpPr>
          <p:cNvPr id="4" name="Slide Number Placeholder 3">
            <a:extLst>
              <a:ext uri="{FF2B5EF4-FFF2-40B4-BE49-F238E27FC236}">
                <a16:creationId xmlns:a16="http://schemas.microsoft.com/office/drawing/2014/main" id="{449AE417-89F3-4937-8D80-F2DD32C664B8}"/>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Title 1">
            <a:extLst>
              <a:ext uri="{FF2B5EF4-FFF2-40B4-BE49-F238E27FC236}">
                <a16:creationId xmlns:a16="http://schemas.microsoft.com/office/drawing/2014/main" id="{043FAD77-7179-4530-8741-F8500359AB01}"/>
              </a:ext>
            </a:extLst>
          </p:cNvPr>
          <p:cNvSpPr>
            <a:spLocks noGrp="1"/>
          </p:cNvSpPr>
          <p:nvPr>
            <p:ph type="title" hasCustomPrompt="1"/>
          </p:nvPr>
        </p:nvSpPr>
        <p:spPr>
          <a:xfrm>
            <a:off x="897811" y="520700"/>
            <a:ext cx="7223988" cy="1893888"/>
          </a:xfrm>
          <a:prstGeom prst="rect">
            <a:avLst/>
          </a:prstGeom>
        </p:spPr>
        <p:txBody>
          <a:bodyPr/>
          <a:lstStyle>
            <a:lvl1pPr>
              <a:defRPr sz="8592">
                <a:solidFill>
                  <a:srgbClr val="203189"/>
                </a:solidFill>
              </a:defRPr>
            </a:lvl1pPr>
          </a:lstStyle>
          <a:p>
            <a:r>
              <a:rPr lang="en-US" dirty="0"/>
              <a:t>Title</a:t>
            </a:r>
          </a:p>
        </p:txBody>
      </p:sp>
      <p:sp>
        <p:nvSpPr>
          <p:cNvPr id="6" name="object 2">
            <a:extLst>
              <a:ext uri="{FF2B5EF4-FFF2-40B4-BE49-F238E27FC236}">
                <a16:creationId xmlns:a16="http://schemas.microsoft.com/office/drawing/2014/main" id="{2D0B4B6A-2A81-4C9F-B649-C12A8B0BD189}"/>
              </a:ext>
            </a:extLst>
          </p:cNvPr>
          <p:cNvSpPr/>
          <p:nvPr userDrawn="1"/>
        </p:nvSpPr>
        <p:spPr>
          <a:xfrm>
            <a:off x="9165487" y="0"/>
            <a:ext cx="3890113" cy="4848542"/>
          </a:xfrm>
          <a:prstGeom prst="rect">
            <a:avLst/>
          </a:prstGeom>
          <a:blipFill>
            <a:blip r:embed="rId2" cstate="print"/>
            <a:stretch>
              <a:fillRect/>
            </a:stretch>
          </a:blipFill>
        </p:spPr>
        <p:txBody>
          <a:bodyPr wrap="square" lIns="0" tIns="0" rIns="0" bIns="0" rtlCol="0"/>
          <a:lstStyle/>
          <a:p>
            <a:endParaRPr sz="1345"/>
          </a:p>
        </p:txBody>
      </p:sp>
      <p:sp>
        <p:nvSpPr>
          <p:cNvPr id="7" name="Text Placeholder 6">
            <a:extLst>
              <a:ext uri="{FF2B5EF4-FFF2-40B4-BE49-F238E27FC236}">
                <a16:creationId xmlns:a16="http://schemas.microsoft.com/office/drawing/2014/main" id="{CAB047D8-AC63-4F78-8530-D1DE054AE735}"/>
              </a:ext>
            </a:extLst>
          </p:cNvPr>
          <p:cNvSpPr>
            <a:spLocks noGrp="1"/>
          </p:cNvSpPr>
          <p:nvPr>
            <p:ph type="body" sz="quarter" idx="12" hasCustomPrompt="1"/>
          </p:nvPr>
        </p:nvSpPr>
        <p:spPr>
          <a:xfrm>
            <a:off x="897810" y="2762250"/>
            <a:ext cx="10070412" cy="4343400"/>
          </a:xfrm>
          <a:prstGeom prst="rect">
            <a:avLst/>
          </a:prstGeom>
        </p:spPr>
        <p:txBody>
          <a:bodyPr/>
          <a:lstStyle>
            <a:lvl1pPr>
              <a:defRPr sz="1793"/>
            </a:lvl1pPr>
          </a:lstStyle>
          <a:p>
            <a:pPr lvl="0"/>
            <a:r>
              <a:rPr lang="en-US" dirty="0"/>
              <a:t>Click to insert text.</a:t>
            </a:r>
          </a:p>
        </p:txBody>
      </p:sp>
    </p:spTree>
    <p:extLst>
      <p:ext uri="{BB962C8B-B14F-4D97-AF65-F5344CB8AC3E}">
        <p14:creationId xmlns:p14="http://schemas.microsoft.com/office/powerpoint/2010/main" val="2458006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2780" y="528532"/>
            <a:ext cx="11750040" cy="1118870"/>
          </a:xfrm>
        </p:spPr>
        <p:txBody>
          <a:bodyPr/>
          <a:lstStyle/>
          <a:p>
            <a:r>
              <a:rPr lang="en-US" dirty="0"/>
              <a:t>Click to edit Master title style</a:t>
            </a:r>
          </a:p>
        </p:txBody>
      </p:sp>
      <p:sp>
        <p:nvSpPr>
          <p:cNvPr id="3" name="Content Placeholder 2"/>
          <p:cNvSpPr>
            <a:spLocks noGrp="1"/>
          </p:cNvSpPr>
          <p:nvPr>
            <p:ph idx="1"/>
          </p:nvPr>
        </p:nvSpPr>
        <p:spPr>
          <a:xfrm>
            <a:off x="652780" y="1924050"/>
            <a:ext cx="11750040" cy="6553200"/>
          </a:xfrm>
        </p:spPr>
        <p:txBody>
          <a:bodyPr/>
          <a:lstStyle>
            <a:lvl2pPr>
              <a:defRPr/>
            </a:lvl2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4" name="Rectangle 2">
            <a:extLst>
              <a:ext uri="{FF2B5EF4-FFF2-40B4-BE49-F238E27FC236}">
                <a16:creationId xmlns:a16="http://schemas.microsoft.com/office/drawing/2014/main" id="{CEC401E8-4EF5-4ED4-8A29-F42DB9086B40}"/>
              </a:ext>
            </a:extLst>
          </p:cNvPr>
          <p:cNvSpPr>
            <a:spLocks noGrp="1" noChangeArrowheads="1"/>
          </p:cNvSpPr>
          <p:nvPr>
            <p:ph type="ftr" sz="quarter" idx="10"/>
          </p:nvPr>
        </p:nvSpPr>
        <p:spPr>
          <a:xfrm>
            <a:off x="9575800" y="9218175"/>
            <a:ext cx="1721882" cy="355931"/>
          </a:xfrm>
        </p:spPr>
        <p:txBody>
          <a:bodyPr wrap="none">
            <a:spAutoFit/>
          </a:bodyPr>
          <a:lstStyle>
            <a:lvl1pPr algn="l">
              <a:defRPr>
                <a:solidFill>
                  <a:srgbClr val="3C3C65"/>
                </a:solidFill>
                <a:cs typeface="Arial" charset="0"/>
              </a:defRPr>
            </a:lvl1pPr>
          </a:lstStyle>
          <a:p>
            <a:pPr>
              <a:defRPr/>
            </a:pPr>
            <a:r>
              <a:rPr lang="en-US" dirty="0"/>
              <a:t>Thurstan Young</a:t>
            </a:r>
          </a:p>
        </p:txBody>
      </p:sp>
      <p:sp>
        <p:nvSpPr>
          <p:cNvPr id="5" name="Rectangle 3">
            <a:extLst>
              <a:ext uri="{FF2B5EF4-FFF2-40B4-BE49-F238E27FC236}">
                <a16:creationId xmlns:a16="http://schemas.microsoft.com/office/drawing/2014/main" id="{331BDE5C-8139-4658-B693-9E7CD73D455D}"/>
              </a:ext>
            </a:extLst>
          </p:cNvPr>
          <p:cNvSpPr>
            <a:spLocks noGrp="1" noChangeArrowheads="1"/>
          </p:cNvSpPr>
          <p:nvPr>
            <p:ph type="sldNum" sz="quarter" idx="11"/>
          </p:nvPr>
        </p:nvSpPr>
        <p:spPr>
          <a:xfrm>
            <a:off x="11705193" y="9218176"/>
            <a:ext cx="697627" cy="355931"/>
          </a:xfrm>
        </p:spPr>
        <p:txBody>
          <a:bodyPr wrap="none">
            <a:spAutoFit/>
          </a:bodyPr>
          <a:lstStyle>
            <a:lvl1pPr algn="l">
              <a:defRPr/>
            </a:lvl1pPr>
          </a:lstStyle>
          <a:p>
            <a:fld id="{895BF015-DF33-4793-9653-97FE1BE66552}" type="slidenum">
              <a:rPr lang="en-US" altLang="en-US" smtClean="0"/>
              <a:pPr/>
              <a:t>‹#›</a:t>
            </a:fld>
            <a:r>
              <a:rPr lang="en-US" altLang="en-US"/>
              <a:t>   </a:t>
            </a:r>
          </a:p>
        </p:txBody>
      </p:sp>
      <p:sp>
        <p:nvSpPr>
          <p:cNvPr id="6" name="Date Placeholder 5">
            <a:extLst>
              <a:ext uri="{FF2B5EF4-FFF2-40B4-BE49-F238E27FC236}">
                <a16:creationId xmlns:a16="http://schemas.microsoft.com/office/drawing/2014/main" id="{0B46C65C-6A78-43EF-B9BE-1C4C0761D2EF}"/>
              </a:ext>
            </a:extLst>
          </p:cNvPr>
          <p:cNvSpPr>
            <a:spLocks noGrp="1" noChangeArrowheads="1"/>
          </p:cNvSpPr>
          <p:nvPr>
            <p:ph type="dt" sz="half" idx="12"/>
          </p:nvPr>
        </p:nvSpPr>
        <p:spPr>
          <a:xfrm>
            <a:off x="652781" y="9218176"/>
            <a:ext cx="3046307" cy="355931"/>
          </a:xfrm>
        </p:spPr>
        <p:txBody>
          <a:bodyPr>
            <a:spAutoFit/>
          </a:bodyPr>
          <a:lstStyle>
            <a:lvl1pPr>
              <a:defRPr>
                <a:solidFill>
                  <a:srgbClr val="3C3C65"/>
                </a:solidFill>
                <a:cs typeface="Arial" charset="0"/>
              </a:defRPr>
            </a:lvl1pPr>
          </a:lstStyle>
          <a:p>
            <a:pPr>
              <a:defRPr/>
            </a:pPr>
            <a:r>
              <a:rPr lang="en-US" dirty="0"/>
              <a:t>July 2018</a:t>
            </a:r>
          </a:p>
        </p:txBody>
      </p:sp>
    </p:spTree>
    <p:extLst>
      <p:ext uri="{BB962C8B-B14F-4D97-AF65-F5344CB8AC3E}">
        <p14:creationId xmlns:p14="http://schemas.microsoft.com/office/powerpoint/2010/main" val="386645308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1BA9CF6-AB2D-46CF-8D43-4A16861899F5}"/>
              </a:ext>
            </a:extLst>
          </p:cNvPr>
          <p:cNvSpPr>
            <a:spLocks noGrp="1"/>
          </p:cNvSpPr>
          <p:nvPr>
            <p:ph type="dt" sz="half" idx="10"/>
          </p:nvPr>
        </p:nvSpPr>
        <p:spPr/>
        <p:txBody>
          <a:bodyPr/>
          <a:lstStyle/>
          <a:p>
            <a:fld id="{D2008080-C00F-4680-BFFC-33C890FA1B66}" type="datetime4">
              <a:rPr lang="en-US" smtClean="0"/>
              <a:t>July 22, 2018</a:t>
            </a:fld>
            <a:endParaRPr lang="en-US" dirty="0"/>
          </a:p>
        </p:txBody>
      </p:sp>
      <p:sp>
        <p:nvSpPr>
          <p:cNvPr id="4" name="Slide Number Placeholder 3">
            <a:extLst>
              <a:ext uri="{FF2B5EF4-FFF2-40B4-BE49-F238E27FC236}">
                <a16:creationId xmlns:a16="http://schemas.microsoft.com/office/drawing/2014/main" id="{5FC0936E-F890-4240-8C96-18902985B99A}"/>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object 2">
            <a:extLst>
              <a:ext uri="{FF2B5EF4-FFF2-40B4-BE49-F238E27FC236}">
                <a16:creationId xmlns:a16="http://schemas.microsoft.com/office/drawing/2014/main" id="{D34479D8-3FF8-47A6-AFE0-325303D56120}"/>
              </a:ext>
            </a:extLst>
          </p:cNvPr>
          <p:cNvSpPr/>
          <p:nvPr userDrawn="1"/>
        </p:nvSpPr>
        <p:spPr>
          <a:xfrm>
            <a:off x="0" y="0"/>
            <a:ext cx="4714931" cy="5876582"/>
          </a:xfrm>
          <a:prstGeom prst="rect">
            <a:avLst/>
          </a:prstGeom>
          <a:blipFill>
            <a:blip r:embed="rId2" cstate="print"/>
            <a:stretch>
              <a:fillRect/>
            </a:stretch>
          </a:blipFill>
        </p:spPr>
        <p:txBody>
          <a:bodyPr wrap="square" lIns="0" tIns="0" rIns="0" bIns="0" rtlCol="0"/>
          <a:lstStyle/>
          <a:p>
            <a:endParaRPr sz="1345"/>
          </a:p>
        </p:txBody>
      </p:sp>
      <p:sp>
        <p:nvSpPr>
          <p:cNvPr id="6" name="object 3">
            <a:extLst>
              <a:ext uri="{FF2B5EF4-FFF2-40B4-BE49-F238E27FC236}">
                <a16:creationId xmlns:a16="http://schemas.microsoft.com/office/drawing/2014/main" id="{0BCB6BE5-C74F-4DEB-9DB1-035B3B8BF99F}"/>
              </a:ext>
            </a:extLst>
          </p:cNvPr>
          <p:cNvSpPr/>
          <p:nvPr userDrawn="1"/>
        </p:nvSpPr>
        <p:spPr>
          <a:xfrm>
            <a:off x="0" y="793752"/>
            <a:ext cx="5058096" cy="914400"/>
          </a:xfrm>
          <a:custGeom>
            <a:avLst/>
            <a:gdLst/>
            <a:ahLst/>
            <a:cxnLst/>
            <a:rect l="l" t="t" r="r" b="b"/>
            <a:pathLst>
              <a:path w="6770370" h="914400">
                <a:moveTo>
                  <a:pt x="6769963" y="0"/>
                </a:moveTo>
                <a:lnTo>
                  <a:pt x="0" y="0"/>
                </a:lnTo>
                <a:lnTo>
                  <a:pt x="0" y="914400"/>
                </a:lnTo>
                <a:lnTo>
                  <a:pt x="5803036" y="914400"/>
                </a:lnTo>
                <a:lnTo>
                  <a:pt x="6769963" y="0"/>
                </a:lnTo>
                <a:close/>
              </a:path>
            </a:pathLst>
          </a:custGeom>
          <a:solidFill>
            <a:srgbClr val="203189"/>
          </a:solidFill>
        </p:spPr>
        <p:txBody>
          <a:bodyPr wrap="square" lIns="0" tIns="0" rIns="0" bIns="0" rtlCol="0"/>
          <a:lstStyle/>
          <a:p>
            <a:endParaRPr sz="1345" dirty="0"/>
          </a:p>
        </p:txBody>
      </p:sp>
      <p:sp>
        <p:nvSpPr>
          <p:cNvPr id="7" name="TextBox 6">
            <a:extLst>
              <a:ext uri="{FF2B5EF4-FFF2-40B4-BE49-F238E27FC236}">
                <a16:creationId xmlns:a16="http://schemas.microsoft.com/office/drawing/2014/main" id="{5289DB7F-780C-47BB-B26D-B55B3217E60E}"/>
              </a:ext>
            </a:extLst>
          </p:cNvPr>
          <p:cNvSpPr txBox="1"/>
          <p:nvPr userDrawn="1"/>
        </p:nvSpPr>
        <p:spPr>
          <a:xfrm>
            <a:off x="-929832" y="781051"/>
            <a:ext cx="5294349" cy="644151"/>
          </a:xfrm>
          <a:prstGeom prst="rect">
            <a:avLst/>
          </a:prstGeom>
          <a:noFill/>
        </p:spPr>
        <p:txBody>
          <a:bodyPr wrap="square" rtlCol="0">
            <a:spAutoFit/>
          </a:bodyPr>
          <a:lstStyle/>
          <a:p>
            <a:pPr algn="r"/>
            <a:r>
              <a:rPr lang="en-US" sz="3586" dirty="0">
                <a:solidFill>
                  <a:schemeClr val="bg1"/>
                </a:solidFill>
                <a:latin typeface="Calibri Light" panose="020F0302020204030204" pitchFamily="34" charset="0"/>
              </a:rPr>
              <a:t>overview </a:t>
            </a:r>
          </a:p>
        </p:txBody>
      </p:sp>
    </p:spTree>
    <p:extLst>
      <p:ext uri="{BB962C8B-B14F-4D97-AF65-F5344CB8AC3E}">
        <p14:creationId xmlns:p14="http://schemas.microsoft.com/office/powerpoint/2010/main" val="147800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1833AC-CE29-412E-9586-A2CCCF756ADD}"/>
              </a:ext>
            </a:extLst>
          </p:cNvPr>
          <p:cNvSpPr>
            <a:spLocks noGrp="1"/>
          </p:cNvSpPr>
          <p:nvPr>
            <p:ph type="dt" sz="half" idx="10"/>
          </p:nvPr>
        </p:nvSpPr>
        <p:spPr/>
        <p:txBody>
          <a:bodyPr/>
          <a:lstStyle/>
          <a:p>
            <a:fld id="{D0F6B087-20D5-46FC-9AC3-EF55EF059985}" type="datetime4">
              <a:rPr lang="en-US" smtClean="0"/>
              <a:t>July 22, 2018</a:t>
            </a:fld>
            <a:endParaRPr lang="en-US" dirty="0"/>
          </a:p>
        </p:txBody>
      </p:sp>
      <p:sp>
        <p:nvSpPr>
          <p:cNvPr id="4" name="Slide Number Placeholder 3">
            <a:extLst>
              <a:ext uri="{FF2B5EF4-FFF2-40B4-BE49-F238E27FC236}">
                <a16:creationId xmlns:a16="http://schemas.microsoft.com/office/drawing/2014/main" id="{5785548F-1227-419F-8672-16150B2A2784}"/>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object 2">
            <a:extLst>
              <a:ext uri="{FF2B5EF4-FFF2-40B4-BE49-F238E27FC236}">
                <a16:creationId xmlns:a16="http://schemas.microsoft.com/office/drawing/2014/main" id="{1E9B1FBC-B132-49E1-B55E-D2FA9F7C099B}"/>
              </a:ext>
            </a:extLst>
          </p:cNvPr>
          <p:cNvSpPr/>
          <p:nvPr userDrawn="1"/>
        </p:nvSpPr>
        <p:spPr>
          <a:xfrm>
            <a:off x="9165487" y="0"/>
            <a:ext cx="3890113" cy="4848542"/>
          </a:xfrm>
          <a:prstGeom prst="rect">
            <a:avLst/>
          </a:prstGeom>
          <a:blipFill>
            <a:blip r:embed="rId2" cstate="print"/>
            <a:stretch>
              <a:fillRect/>
            </a:stretch>
          </a:blipFill>
        </p:spPr>
        <p:txBody>
          <a:bodyPr wrap="square" lIns="0" tIns="0" rIns="0" bIns="0" rtlCol="0"/>
          <a:lstStyle/>
          <a:p>
            <a:endParaRPr sz="1345"/>
          </a:p>
        </p:txBody>
      </p:sp>
      <p:sp>
        <p:nvSpPr>
          <p:cNvPr id="6" name="object 3">
            <a:extLst>
              <a:ext uri="{FF2B5EF4-FFF2-40B4-BE49-F238E27FC236}">
                <a16:creationId xmlns:a16="http://schemas.microsoft.com/office/drawing/2014/main" id="{1BDD7E71-4917-4E7C-ABFD-6A843BCDCA0D}"/>
              </a:ext>
            </a:extLst>
          </p:cNvPr>
          <p:cNvSpPr/>
          <p:nvPr userDrawn="1"/>
        </p:nvSpPr>
        <p:spPr>
          <a:xfrm>
            <a:off x="8405156" y="793752"/>
            <a:ext cx="4650583" cy="914400"/>
          </a:xfrm>
          <a:custGeom>
            <a:avLst/>
            <a:gdLst/>
            <a:ahLst/>
            <a:cxnLst/>
            <a:rect l="l" t="t" r="r" b="b"/>
            <a:pathLst>
              <a:path w="6224905" h="914400">
                <a:moveTo>
                  <a:pt x="6224727" y="0"/>
                </a:moveTo>
                <a:lnTo>
                  <a:pt x="0" y="0"/>
                </a:lnTo>
                <a:lnTo>
                  <a:pt x="966927" y="914400"/>
                </a:lnTo>
                <a:lnTo>
                  <a:pt x="6224727" y="914400"/>
                </a:lnTo>
                <a:lnTo>
                  <a:pt x="6224727" y="0"/>
                </a:lnTo>
                <a:close/>
              </a:path>
            </a:pathLst>
          </a:custGeom>
          <a:solidFill>
            <a:srgbClr val="203189"/>
          </a:solidFill>
        </p:spPr>
        <p:txBody>
          <a:bodyPr wrap="square" lIns="0" tIns="0" rIns="0" bIns="0" rtlCol="0"/>
          <a:lstStyle/>
          <a:p>
            <a:endParaRPr sz="1345" dirty="0"/>
          </a:p>
        </p:txBody>
      </p:sp>
      <p:sp>
        <p:nvSpPr>
          <p:cNvPr id="7" name="TextBox 6">
            <a:extLst>
              <a:ext uri="{FF2B5EF4-FFF2-40B4-BE49-F238E27FC236}">
                <a16:creationId xmlns:a16="http://schemas.microsoft.com/office/drawing/2014/main" id="{420C29F6-276F-4ED4-8E5F-E4899554D283}"/>
              </a:ext>
            </a:extLst>
          </p:cNvPr>
          <p:cNvSpPr txBox="1"/>
          <p:nvPr userDrawn="1"/>
        </p:nvSpPr>
        <p:spPr>
          <a:xfrm>
            <a:off x="9089582" y="781051"/>
            <a:ext cx="5294349" cy="644151"/>
          </a:xfrm>
          <a:prstGeom prst="rect">
            <a:avLst/>
          </a:prstGeom>
          <a:noFill/>
        </p:spPr>
        <p:txBody>
          <a:bodyPr wrap="square" rtlCol="0">
            <a:spAutoFit/>
          </a:bodyPr>
          <a:lstStyle/>
          <a:p>
            <a:r>
              <a:rPr lang="en-US" sz="3586" dirty="0">
                <a:solidFill>
                  <a:schemeClr val="bg1"/>
                </a:solidFill>
                <a:latin typeface="Calibri Light" panose="020F0302020204030204" pitchFamily="34" charset="0"/>
              </a:rPr>
              <a:t>overview</a:t>
            </a:r>
          </a:p>
        </p:txBody>
      </p:sp>
    </p:spTree>
    <p:extLst>
      <p:ext uri="{BB962C8B-B14F-4D97-AF65-F5344CB8AC3E}">
        <p14:creationId xmlns:p14="http://schemas.microsoft.com/office/powerpoint/2010/main" val="93932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B7A163D-3886-46C1-8E21-E308A8AB96A1}"/>
              </a:ext>
            </a:extLst>
          </p:cNvPr>
          <p:cNvSpPr>
            <a:spLocks noGrp="1"/>
          </p:cNvSpPr>
          <p:nvPr>
            <p:ph type="dt" sz="half" idx="10"/>
          </p:nvPr>
        </p:nvSpPr>
        <p:spPr/>
        <p:txBody>
          <a:bodyPr/>
          <a:lstStyle/>
          <a:p>
            <a:fld id="{C8C36631-B86C-466A-BEA1-F9227B57F3C2}" type="datetime4">
              <a:rPr lang="en-US" smtClean="0"/>
              <a:t>July 22, 2018</a:t>
            </a:fld>
            <a:endParaRPr lang="en-US" dirty="0"/>
          </a:p>
        </p:txBody>
      </p:sp>
      <p:sp>
        <p:nvSpPr>
          <p:cNvPr id="4" name="Slide Number Placeholder 3">
            <a:extLst>
              <a:ext uri="{FF2B5EF4-FFF2-40B4-BE49-F238E27FC236}">
                <a16:creationId xmlns:a16="http://schemas.microsoft.com/office/drawing/2014/main" id="{95700779-0233-4175-AB80-845BB3D39F2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Holder 3">
            <a:extLst>
              <a:ext uri="{FF2B5EF4-FFF2-40B4-BE49-F238E27FC236}">
                <a16:creationId xmlns:a16="http://schemas.microsoft.com/office/drawing/2014/main" id="{CBA3B939-BD69-4490-A25D-1CF869864331}"/>
              </a:ext>
            </a:extLst>
          </p:cNvPr>
          <p:cNvSpPr>
            <a:spLocks noGrp="1"/>
          </p:cNvSpPr>
          <p:nvPr>
            <p:ph idx="1" hasCustomPrompt="1"/>
          </p:nvPr>
        </p:nvSpPr>
        <p:spPr>
          <a:xfrm>
            <a:off x="4990731" y="4057650"/>
            <a:ext cx="8064869" cy="689869"/>
          </a:xfrm>
          <a:prstGeom prst="rect">
            <a:avLst/>
          </a:prstGeom>
        </p:spPr>
        <p:txBody>
          <a:bodyPr wrap="square" lIns="0" tIns="0" rIns="0" bIns="0">
            <a:spAutoFit/>
          </a:bodyPr>
          <a:lstStyle>
            <a:lvl1pPr algn="ctr">
              <a:defRPr sz="4483">
                <a:solidFill>
                  <a:srgbClr val="203189"/>
                </a:solidFill>
                <a:latin typeface="Calibri Light" panose="020F0302020204030204" pitchFamily="34" charset="0"/>
              </a:defRPr>
            </a:lvl1pPr>
          </a:lstStyle>
          <a:p>
            <a:r>
              <a:rPr lang="en-US" dirty="0"/>
              <a:t>Conclusion</a:t>
            </a:r>
            <a:endParaRPr dirty="0"/>
          </a:p>
        </p:txBody>
      </p:sp>
      <p:sp>
        <p:nvSpPr>
          <p:cNvPr id="6" name="bk object 16">
            <a:extLst>
              <a:ext uri="{FF2B5EF4-FFF2-40B4-BE49-F238E27FC236}">
                <a16:creationId xmlns:a16="http://schemas.microsoft.com/office/drawing/2014/main" id="{FAA1E53A-6FBD-4DBE-8C0D-055893377F68}"/>
              </a:ext>
            </a:extLst>
          </p:cNvPr>
          <p:cNvSpPr/>
          <p:nvPr userDrawn="1"/>
        </p:nvSpPr>
        <p:spPr>
          <a:xfrm>
            <a:off x="0" y="1009650"/>
            <a:ext cx="7688230" cy="7581900"/>
          </a:xfrm>
          <a:prstGeom prst="rect">
            <a:avLst/>
          </a:prstGeom>
          <a:blipFill>
            <a:blip r:embed="rId2" cstate="print"/>
            <a:stretch>
              <a:fillRect/>
            </a:stretch>
          </a:blipFill>
        </p:spPr>
        <p:txBody>
          <a:bodyPr wrap="square" lIns="0" tIns="0" rIns="0" bIns="0" rtlCol="0"/>
          <a:lstStyle/>
          <a:p>
            <a:endParaRPr sz="1345"/>
          </a:p>
        </p:txBody>
      </p:sp>
      <p:sp>
        <p:nvSpPr>
          <p:cNvPr id="7" name="bk object 17">
            <a:extLst>
              <a:ext uri="{FF2B5EF4-FFF2-40B4-BE49-F238E27FC236}">
                <a16:creationId xmlns:a16="http://schemas.microsoft.com/office/drawing/2014/main" id="{C220C9F3-64AA-448A-9B0B-92D658D4D759}"/>
              </a:ext>
            </a:extLst>
          </p:cNvPr>
          <p:cNvSpPr/>
          <p:nvPr userDrawn="1"/>
        </p:nvSpPr>
        <p:spPr>
          <a:xfrm>
            <a:off x="0" y="5556250"/>
            <a:ext cx="1869152" cy="3035300"/>
          </a:xfrm>
          <a:custGeom>
            <a:avLst/>
            <a:gdLst/>
            <a:ahLst/>
            <a:cxnLst/>
            <a:rect l="l" t="t" r="r" b="b"/>
            <a:pathLst>
              <a:path w="2501900" h="3035300">
                <a:moveTo>
                  <a:pt x="0" y="0"/>
                </a:moveTo>
                <a:lnTo>
                  <a:pt x="0" y="3035300"/>
                </a:lnTo>
                <a:lnTo>
                  <a:pt x="2501455" y="3035300"/>
                </a:lnTo>
                <a:lnTo>
                  <a:pt x="0" y="0"/>
                </a:lnTo>
                <a:close/>
              </a:path>
            </a:pathLst>
          </a:custGeom>
          <a:solidFill>
            <a:srgbClr val="203189"/>
          </a:solidFill>
        </p:spPr>
        <p:txBody>
          <a:bodyPr wrap="square" lIns="0" tIns="0" rIns="0" bIns="0" rtlCol="0"/>
          <a:lstStyle/>
          <a:p>
            <a:endParaRPr sz="1345"/>
          </a:p>
        </p:txBody>
      </p:sp>
      <p:sp>
        <p:nvSpPr>
          <p:cNvPr id="8" name="bk object 19">
            <a:extLst>
              <a:ext uri="{FF2B5EF4-FFF2-40B4-BE49-F238E27FC236}">
                <a16:creationId xmlns:a16="http://schemas.microsoft.com/office/drawing/2014/main" id="{593C4038-930A-43D6-BE50-90E2A5DB29B3}"/>
              </a:ext>
            </a:extLst>
          </p:cNvPr>
          <p:cNvSpPr/>
          <p:nvPr userDrawn="1"/>
        </p:nvSpPr>
        <p:spPr>
          <a:xfrm>
            <a:off x="0" y="342900"/>
            <a:ext cx="13055600" cy="914400"/>
          </a:xfrm>
          <a:custGeom>
            <a:avLst/>
            <a:gdLst/>
            <a:ahLst/>
            <a:cxnLst/>
            <a:rect l="l" t="t" r="r" b="b"/>
            <a:pathLst>
              <a:path w="17475200" h="914400">
                <a:moveTo>
                  <a:pt x="0" y="914400"/>
                </a:moveTo>
                <a:lnTo>
                  <a:pt x="17475200" y="914400"/>
                </a:lnTo>
                <a:lnTo>
                  <a:pt x="17475200" y="0"/>
                </a:lnTo>
                <a:lnTo>
                  <a:pt x="0" y="0"/>
                </a:lnTo>
                <a:lnTo>
                  <a:pt x="0" y="914400"/>
                </a:lnTo>
                <a:close/>
              </a:path>
            </a:pathLst>
          </a:custGeom>
          <a:solidFill>
            <a:srgbClr val="203189"/>
          </a:solidFill>
        </p:spPr>
        <p:txBody>
          <a:bodyPr wrap="square" lIns="0" tIns="0" rIns="0" bIns="0" rtlCol="0"/>
          <a:lstStyle/>
          <a:p>
            <a:endParaRPr sz="1345"/>
          </a:p>
        </p:txBody>
      </p:sp>
      <p:sp>
        <p:nvSpPr>
          <p:cNvPr id="9" name="Holder 2">
            <a:extLst>
              <a:ext uri="{FF2B5EF4-FFF2-40B4-BE49-F238E27FC236}">
                <a16:creationId xmlns:a16="http://schemas.microsoft.com/office/drawing/2014/main" id="{E2A89CE0-A685-4873-8C87-2996DED585AC}"/>
              </a:ext>
            </a:extLst>
          </p:cNvPr>
          <p:cNvSpPr>
            <a:spLocks noGrp="1"/>
          </p:cNvSpPr>
          <p:nvPr>
            <p:ph type="title" hasCustomPrompt="1"/>
          </p:nvPr>
        </p:nvSpPr>
        <p:spPr>
          <a:xfrm>
            <a:off x="400705" y="578764"/>
            <a:ext cx="12254189" cy="321948"/>
          </a:xfrm>
          <a:prstGeom prst="rect">
            <a:avLst/>
          </a:prstGeom>
        </p:spPr>
        <p:txBody>
          <a:bodyPr wrap="square" lIns="0" tIns="0" rIns="0" bIns="0">
            <a:spAutoFit/>
          </a:bodyPr>
          <a:lstStyle>
            <a:lvl1pPr>
              <a:defRPr sz="2092" b="1" i="0">
                <a:solidFill>
                  <a:schemeClr val="bg1"/>
                </a:solidFill>
                <a:latin typeface="Calibri"/>
                <a:cs typeface="Calibri"/>
              </a:defRPr>
            </a:lvl1pPr>
          </a:lstStyle>
          <a:p>
            <a:r>
              <a:rPr lang="en-US" dirty="0"/>
              <a:t>Part 2</a:t>
            </a:r>
            <a:endParaRPr dirty="0"/>
          </a:p>
        </p:txBody>
      </p:sp>
    </p:spTree>
    <p:extLst>
      <p:ext uri="{BB962C8B-B14F-4D97-AF65-F5344CB8AC3E}">
        <p14:creationId xmlns:p14="http://schemas.microsoft.com/office/powerpoint/2010/main" val="386664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CE6F2EA-0AF8-4EF4-BD94-B4017F857E12}"/>
              </a:ext>
            </a:extLst>
          </p:cNvPr>
          <p:cNvSpPr>
            <a:spLocks noGrp="1"/>
          </p:cNvSpPr>
          <p:nvPr>
            <p:ph type="dt" sz="half" idx="10"/>
          </p:nvPr>
        </p:nvSpPr>
        <p:spPr/>
        <p:txBody>
          <a:bodyPr/>
          <a:lstStyle/>
          <a:p>
            <a:fld id="{272804E9-DEAF-46AD-95B2-D63C78700BF2}" type="datetime4">
              <a:rPr lang="en-US" smtClean="0"/>
              <a:t>July 22, 2018</a:t>
            </a:fld>
            <a:endParaRPr lang="en-US" dirty="0"/>
          </a:p>
        </p:txBody>
      </p:sp>
      <p:sp>
        <p:nvSpPr>
          <p:cNvPr id="4" name="Slide Number Placeholder 3">
            <a:extLst>
              <a:ext uri="{FF2B5EF4-FFF2-40B4-BE49-F238E27FC236}">
                <a16:creationId xmlns:a16="http://schemas.microsoft.com/office/drawing/2014/main" id="{5C3EDB0C-E1C2-4B21-AE98-8E76A7AA44C2}"/>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Tree>
    <p:extLst>
      <p:ext uri="{BB962C8B-B14F-4D97-AF65-F5344CB8AC3E}">
        <p14:creationId xmlns:p14="http://schemas.microsoft.com/office/powerpoint/2010/main" val="65323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D40DF-A59E-46E6-A858-FB93D3B74F6C}"/>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4" name="Slide Number Placeholder 3">
            <a:extLst>
              <a:ext uri="{FF2B5EF4-FFF2-40B4-BE49-F238E27FC236}">
                <a16:creationId xmlns:a16="http://schemas.microsoft.com/office/drawing/2014/main" id="{5BEDDCB9-1088-4D84-A120-796874DD177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16">
            <a:extLst>
              <a:ext uri="{FF2B5EF4-FFF2-40B4-BE49-F238E27FC236}">
                <a16:creationId xmlns:a16="http://schemas.microsoft.com/office/drawing/2014/main" id="{1D6E9937-F207-4901-947F-1AC04DC29BD8}"/>
              </a:ext>
            </a:extLst>
          </p:cNvPr>
          <p:cNvSpPr/>
          <p:nvPr userDrawn="1"/>
        </p:nvSpPr>
        <p:spPr>
          <a:xfrm>
            <a:off x="6416969" y="0"/>
            <a:ext cx="6638630" cy="4738420"/>
          </a:xfrm>
          <a:prstGeom prst="rect">
            <a:avLst/>
          </a:prstGeom>
          <a:blipFill>
            <a:blip r:embed="rId2" cstate="print"/>
            <a:stretch>
              <a:fillRect/>
            </a:stretch>
          </a:blipFill>
        </p:spPr>
        <p:txBody>
          <a:bodyPr wrap="square" lIns="0" tIns="0" rIns="0" bIns="0" rtlCol="0"/>
          <a:lstStyle/>
          <a:p>
            <a:endParaRPr sz="1345"/>
          </a:p>
        </p:txBody>
      </p:sp>
    </p:spTree>
    <p:extLst>
      <p:ext uri="{BB962C8B-B14F-4D97-AF65-F5344CB8AC3E}">
        <p14:creationId xmlns:p14="http://schemas.microsoft.com/office/powerpoint/2010/main" val="219676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D40DF-A59E-46E6-A858-FB93D3B74F6C}"/>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4" name="Slide Number Placeholder 3">
            <a:extLst>
              <a:ext uri="{FF2B5EF4-FFF2-40B4-BE49-F238E27FC236}">
                <a16:creationId xmlns:a16="http://schemas.microsoft.com/office/drawing/2014/main" id="{5BEDDCB9-1088-4D84-A120-796874DD177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16">
            <a:extLst>
              <a:ext uri="{FF2B5EF4-FFF2-40B4-BE49-F238E27FC236}">
                <a16:creationId xmlns:a16="http://schemas.microsoft.com/office/drawing/2014/main" id="{1D6E9937-F207-4901-947F-1AC04DC29BD8}"/>
              </a:ext>
            </a:extLst>
          </p:cNvPr>
          <p:cNvSpPr/>
          <p:nvPr userDrawn="1"/>
        </p:nvSpPr>
        <p:spPr>
          <a:xfrm>
            <a:off x="6416969" y="0"/>
            <a:ext cx="6638630" cy="4738420"/>
          </a:xfrm>
          <a:prstGeom prst="rect">
            <a:avLst/>
          </a:prstGeom>
          <a:blipFill>
            <a:blip r:embed="rId2" cstate="print"/>
            <a:stretch>
              <a:fillRect/>
            </a:stretch>
          </a:blipFill>
        </p:spPr>
        <p:txBody>
          <a:bodyPr wrap="square" lIns="0" tIns="0" rIns="0" bIns="0" rtlCol="0"/>
          <a:lstStyle/>
          <a:p>
            <a:endParaRPr sz="1345"/>
          </a:p>
        </p:txBody>
      </p:sp>
      <p:sp>
        <p:nvSpPr>
          <p:cNvPr id="6" name="Title 1">
            <a:extLst>
              <a:ext uri="{FF2B5EF4-FFF2-40B4-BE49-F238E27FC236}">
                <a16:creationId xmlns:a16="http://schemas.microsoft.com/office/drawing/2014/main" id="{01B40AA9-D85B-4470-887F-CE34A8661CE8}"/>
              </a:ext>
            </a:extLst>
          </p:cNvPr>
          <p:cNvSpPr>
            <a:spLocks noGrp="1"/>
          </p:cNvSpPr>
          <p:nvPr>
            <p:ph type="title" hasCustomPrompt="1"/>
          </p:nvPr>
        </p:nvSpPr>
        <p:spPr>
          <a:xfrm>
            <a:off x="897811" y="520700"/>
            <a:ext cx="7223988" cy="1893888"/>
          </a:xfrm>
          <a:prstGeom prst="rect">
            <a:avLst/>
          </a:prstGeom>
        </p:spPr>
        <p:txBody>
          <a:bodyPr/>
          <a:lstStyle>
            <a:lvl1pPr>
              <a:defRPr sz="8592">
                <a:solidFill>
                  <a:srgbClr val="203189"/>
                </a:solidFill>
              </a:defRPr>
            </a:lvl1pPr>
          </a:lstStyle>
          <a:p>
            <a:r>
              <a:rPr lang="en-US" dirty="0"/>
              <a:t>Title</a:t>
            </a:r>
          </a:p>
        </p:txBody>
      </p:sp>
      <p:sp>
        <p:nvSpPr>
          <p:cNvPr id="8" name="Text Placeholder 7">
            <a:extLst>
              <a:ext uri="{FF2B5EF4-FFF2-40B4-BE49-F238E27FC236}">
                <a16:creationId xmlns:a16="http://schemas.microsoft.com/office/drawing/2014/main" id="{C020D11E-C62D-46C5-97AC-FEF02646AECA}"/>
              </a:ext>
            </a:extLst>
          </p:cNvPr>
          <p:cNvSpPr>
            <a:spLocks noGrp="1"/>
          </p:cNvSpPr>
          <p:nvPr>
            <p:ph type="body" sz="quarter" idx="12" hasCustomPrompt="1"/>
          </p:nvPr>
        </p:nvSpPr>
        <p:spPr>
          <a:xfrm>
            <a:off x="917972" y="2914650"/>
            <a:ext cx="9165487" cy="3772168"/>
          </a:xfrm>
          <a:prstGeom prst="rect">
            <a:avLst/>
          </a:prstGeom>
        </p:spPr>
        <p:txBody>
          <a:bodyPr/>
          <a:lstStyle>
            <a:lvl1pPr>
              <a:defRPr sz="1644"/>
            </a:lvl1pPr>
          </a:lstStyle>
          <a:p>
            <a:pPr lvl="0"/>
            <a:r>
              <a:rPr lang="en-US" dirty="0"/>
              <a:t>Click to insert text</a:t>
            </a:r>
          </a:p>
        </p:txBody>
      </p:sp>
    </p:spTree>
    <p:extLst>
      <p:ext uri="{BB962C8B-B14F-4D97-AF65-F5344CB8AC3E}">
        <p14:creationId xmlns:p14="http://schemas.microsoft.com/office/powerpoint/2010/main" val="149627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0F96D-5BDA-4C1D-BCD7-1A03F1B7E144}" type="datetimeFigureOut">
              <a:rPr lang="en-GB" smtClean="0"/>
              <a:t>22/07/2018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A48D05-AF44-4D94-A505-D97A91433368}" type="slidenum">
              <a:rPr lang="en-GB" smtClean="0"/>
              <a:t>‹#›</a:t>
            </a:fld>
            <a:endParaRPr lang="en-GB"/>
          </a:p>
        </p:txBody>
      </p:sp>
    </p:spTree>
    <p:extLst>
      <p:ext uri="{BB962C8B-B14F-4D97-AF65-F5344CB8AC3E}">
        <p14:creationId xmlns:p14="http://schemas.microsoft.com/office/powerpoint/2010/main" val="8483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ject 6">
            <a:extLst>
              <a:ext uri="{FF2B5EF4-FFF2-40B4-BE49-F238E27FC236}">
                <a16:creationId xmlns:a16="http://schemas.microsoft.com/office/drawing/2014/main" id="{EC5A0E8A-69B7-4BBF-8F6A-3839C6A15B8F}"/>
              </a:ext>
            </a:extLst>
          </p:cNvPr>
          <p:cNvSpPr/>
          <p:nvPr userDrawn="1"/>
        </p:nvSpPr>
        <p:spPr>
          <a:xfrm>
            <a:off x="0" y="8769355"/>
            <a:ext cx="9393201" cy="184150"/>
          </a:xfrm>
          <a:custGeom>
            <a:avLst/>
            <a:gdLst/>
            <a:ahLst/>
            <a:cxnLst/>
            <a:rect l="l" t="t" r="r" b="b"/>
            <a:pathLst>
              <a:path w="12573000" h="184150">
                <a:moveTo>
                  <a:pt x="12573000" y="0"/>
                </a:moveTo>
                <a:lnTo>
                  <a:pt x="0" y="0"/>
                </a:lnTo>
                <a:lnTo>
                  <a:pt x="0" y="184149"/>
                </a:lnTo>
                <a:lnTo>
                  <a:pt x="12393663" y="184149"/>
                </a:lnTo>
                <a:lnTo>
                  <a:pt x="12573000" y="0"/>
                </a:lnTo>
                <a:close/>
              </a:path>
            </a:pathLst>
          </a:custGeom>
          <a:solidFill>
            <a:srgbClr val="203189"/>
          </a:solidFill>
        </p:spPr>
        <p:txBody>
          <a:bodyPr wrap="square" lIns="0" tIns="0" rIns="0" bIns="0" rtlCol="0"/>
          <a:lstStyle/>
          <a:p>
            <a:endParaRPr sz="1345"/>
          </a:p>
        </p:txBody>
      </p:sp>
      <p:sp>
        <p:nvSpPr>
          <p:cNvPr id="15" name="object 7">
            <a:extLst>
              <a:ext uri="{FF2B5EF4-FFF2-40B4-BE49-F238E27FC236}">
                <a16:creationId xmlns:a16="http://schemas.microsoft.com/office/drawing/2014/main" id="{542D003F-B569-416D-A322-6D45F3337DC5}"/>
              </a:ext>
            </a:extLst>
          </p:cNvPr>
          <p:cNvSpPr/>
          <p:nvPr userDrawn="1"/>
        </p:nvSpPr>
        <p:spPr>
          <a:xfrm>
            <a:off x="9421666" y="8769355"/>
            <a:ext cx="3633935" cy="184150"/>
          </a:xfrm>
          <a:custGeom>
            <a:avLst/>
            <a:gdLst/>
            <a:ahLst/>
            <a:cxnLst/>
            <a:rect l="l" t="t" r="r" b="b"/>
            <a:pathLst>
              <a:path w="4864100" h="184150">
                <a:moveTo>
                  <a:pt x="4864100" y="0"/>
                </a:moveTo>
                <a:lnTo>
                  <a:pt x="165100" y="0"/>
                </a:lnTo>
                <a:lnTo>
                  <a:pt x="0" y="184149"/>
                </a:lnTo>
                <a:lnTo>
                  <a:pt x="4864100" y="184149"/>
                </a:lnTo>
                <a:lnTo>
                  <a:pt x="4864100" y="0"/>
                </a:lnTo>
                <a:close/>
              </a:path>
            </a:pathLst>
          </a:custGeom>
          <a:solidFill>
            <a:srgbClr val="1D8BC1"/>
          </a:solidFill>
        </p:spPr>
        <p:txBody>
          <a:bodyPr wrap="square" lIns="0" tIns="0" rIns="0" bIns="0" rtlCol="0"/>
          <a:lstStyle/>
          <a:p>
            <a:endParaRPr sz="1345"/>
          </a:p>
        </p:txBody>
      </p:sp>
      <p:sp>
        <p:nvSpPr>
          <p:cNvPr id="17" name="object 8">
            <a:extLst>
              <a:ext uri="{FF2B5EF4-FFF2-40B4-BE49-F238E27FC236}">
                <a16:creationId xmlns:a16="http://schemas.microsoft.com/office/drawing/2014/main" id="{4D361103-1B35-4DFB-ACCB-D2433F559F4F}"/>
              </a:ext>
            </a:extLst>
          </p:cNvPr>
          <p:cNvSpPr/>
          <p:nvPr userDrawn="1"/>
        </p:nvSpPr>
        <p:spPr>
          <a:xfrm>
            <a:off x="341571" y="8769350"/>
            <a:ext cx="474404" cy="768350"/>
          </a:xfrm>
          <a:custGeom>
            <a:avLst/>
            <a:gdLst/>
            <a:ahLst/>
            <a:cxnLst/>
            <a:rect l="l" t="t" r="r" b="b"/>
            <a:pathLst>
              <a:path w="635000" h="768350">
                <a:moveTo>
                  <a:pt x="0" y="768350"/>
                </a:moveTo>
                <a:lnTo>
                  <a:pt x="635000" y="768350"/>
                </a:lnTo>
                <a:lnTo>
                  <a:pt x="635000" y="0"/>
                </a:lnTo>
                <a:lnTo>
                  <a:pt x="0" y="0"/>
                </a:lnTo>
                <a:lnTo>
                  <a:pt x="0" y="768350"/>
                </a:lnTo>
                <a:close/>
              </a:path>
            </a:pathLst>
          </a:custGeom>
          <a:solidFill>
            <a:srgbClr val="203189"/>
          </a:solidFill>
        </p:spPr>
        <p:txBody>
          <a:bodyPr wrap="square" lIns="0" tIns="0" rIns="0" bIns="0" rtlCol="0"/>
          <a:lstStyle/>
          <a:p>
            <a:endParaRPr sz="1345"/>
          </a:p>
        </p:txBody>
      </p:sp>
      <p:sp>
        <p:nvSpPr>
          <p:cNvPr id="2" name="Date Placeholder 1">
            <a:extLst>
              <a:ext uri="{FF2B5EF4-FFF2-40B4-BE49-F238E27FC236}">
                <a16:creationId xmlns:a16="http://schemas.microsoft.com/office/drawing/2014/main" id="{949C34AD-FD71-460F-9ECD-D1EB5F35AA35}"/>
              </a:ext>
            </a:extLst>
          </p:cNvPr>
          <p:cNvSpPr>
            <a:spLocks noGrp="1"/>
          </p:cNvSpPr>
          <p:nvPr>
            <p:ph type="dt" sz="half" idx="2"/>
          </p:nvPr>
        </p:nvSpPr>
        <p:spPr>
          <a:xfrm>
            <a:off x="9393200" y="9010651"/>
            <a:ext cx="3344904" cy="501645"/>
          </a:xfrm>
          <a:prstGeom prst="rect">
            <a:avLst/>
          </a:prstGeom>
        </p:spPr>
        <p:txBody>
          <a:bodyPr vert="horz" lIns="91440" tIns="45720" rIns="91440" bIns="45720" rtlCol="0" anchor="ctr"/>
          <a:lstStyle>
            <a:lvl1pPr algn="r">
              <a:defRPr sz="1644" baseline="0">
                <a:solidFill>
                  <a:srgbClr val="203189"/>
                </a:solidFill>
                <a:latin typeface="Calibri Light" panose="020F0302020204030204" pitchFamily="34" charset="0"/>
              </a:defRPr>
            </a:lvl1pPr>
          </a:lstStyle>
          <a:p>
            <a:fld id="{DD02AD68-BFEF-40C1-90D1-D37F2BFFA27B}" type="datetime4">
              <a:rPr lang="en-US" smtClean="0"/>
              <a:t>July 22, 2018</a:t>
            </a:fld>
            <a:endParaRPr lang="en-US" dirty="0"/>
          </a:p>
        </p:txBody>
      </p:sp>
      <p:sp>
        <p:nvSpPr>
          <p:cNvPr id="3" name="Slide Number Placeholder 2">
            <a:extLst>
              <a:ext uri="{FF2B5EF4-FFF2-40B4-BE49-F238E27FC236}">
                <a16:creationId xmlns:a16="http://schemas.microsoft.com/office/drawing/2014/main" id="{F3213C5B-0668-4A88-8A60-00E4C593989F}"/>
              </a:ext>
            </a:extLst>
          </p:cNvPr>
          <p:cNvSpPr>
            <a:spLocks noGrp="1"/>
          </p:cNvSpPr>
          <p:nvPr>
            <p:ph type="sldNum" sz="quarter" idx="4"/>
          </p:nvPr>
        </p:nvSpPr>
        <p:spPr>
          <a:xfrm>
            <a:off x="341572" y="8953505"/>
            <a:ext cx="474404" cy="501645"/>
          </a:xfrm>
          <a:prstGeom prst="rect">
            <a:avLst/>
          </a:prstGeom>
        </p:spPr>
        <p:txBody>
          <a:bodyPr vert="horz" lIns="91440" tIns="45720" rIns="91440" bIns="45720" rtlCol="0" anchor="ctr"/>
          <a:lstStyle>
            <a:lvl1pPr algn="r">
              <a:defRPr sz="1494" b="1" i="0" baseline="0">
                <a:solidFill>
                  <a:schemeClr val="bg1"/>
                </a:solidFill>
                <a:latin typeface="Calibri" panose="020F0502020204030204" pitchFamily="34" charset="0"/>
              </a:defRPr>
            </a:lvl1pPr>
          </a:lstStyle>
          <a:p>
            <a:pPr algn="ctr"/>
            <a:fld id="{6B918772-37A3-47DC-BE01-33CAE9FCB74A}" type="slidenum">
              <a:rPr lang="en-US" smtClean="0"/>
              <a:pPr algn="ctr"/>
              <a:t>‹#›</a:t>
            </a:fld>
            <a:endParaRPr lang="en-US" dirty="0"/>
          </a:p>
        </p:txBody>
      </p:sp>
      <p:sp>
        <p:nvSpPr>
          <p:cNvPr id="9" name="Date Placeholder 1">
            <a:extLst>
              <a:ext uri="{FF2B5EF4-FFF2-40B4-BE49-F238E27FC236}">
                <a16:creationId xmlns:a16="http://schemas.microsoft.com/office/drawing/2014/main" id="{E15B787B-E169-4A6D-9BAB-6F919C455F16}"/>
              </a:ext>
            </a:extLst>
          </p:cNvPr>
          <p:cNvSpPr txBox="1">
            <a:spLocks/>
          </p:cNvSpPr>
          <p:nvPr userDrawn="1"/>
        </p:nvSpPr>
        <p:spPr>
          <a:xfrm>
            <a:off x="948808" y="9010651"/>
            <a:ext cx="3344904" cy="501645"/>
          </a:xfrm>
          <a:prstGeom prst="rect">
            <a:avLst/>
          </a:prstGeom>
        </p:spPr>
        <p:txBody>
          <a:bodyPr vert="horz" lIns="68314" tIns="34157" rIns="68314" bIns="34157" rtlCol="0" anchor="ctr"/>
          <a:lstStyle>
            <a:defPPr>
              <a:defRPr lang="en-US"/>
            </a:defPPr>
            <a:lvl1pPr marL="0" algn="r" defTabSz="914400" rtl="0" eaLnBrk="1" latinLnBrk="0" hangingPunct="1">
              <a:defRPr sz="2200" kern="1200" baseline="0">
                <a:solidFill>
                  <a:srgbClr val="203189"/>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44" dirty="0"/>
              <a:t>RDA and data encoding</a:t>
            </a:r>
          </a:p>
        </p:txBody>
      </p:sp>
      <p:sp>
        <p:nvSpPr>
          <p:cNvPr id="11" name="object 5">
            <a:extLst>
              <a:ext uri="{FF2B5EF4-FFF2-40B4-BE49-F238E27FC236}">
                <a16:creationId xmlns:a16="http://schemas.microsoft.com/office/drawing/2014/main" id="{9A570B3C-81C1-42F9-8484-11ABABD9899B}"/>
              </a:ext>
            </a:extLst>
          </p:cNvPr>
          <p:cNvSpPr/>
          <p:nvPr userDrawn="1"/>
        </p:nvSpPr>
        <p:spPr>
          <a:xfrm>
            <a:off x="10272369" y="7784375"/>
            <a:ext cx="2427631" cy="927834"/>
          </a:xfrm>
          <a:prstGeom prst="rect">
            <a:avLst/>
          </a:prstGeom>
          <a:blipFill>
            <a:blip r:embed="rId11" cstate="print"/>
            <a:stretch>
              <a:fillRect/>
            </a:stretch>
          </a:blip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7" r:id="rId6"/>
    <p:sldLayoutId id="2147483678" r:id="rId7"/>
    <p:sldLayoutId id="2147483675" r:id="rId8"/>
    <p:sldLayoutId id="2147483679" r:id="rId9"/>
  </p:sldLayoutIdLst>
  <p:hf hdr="0"/>
  <p:txStyles>
    <p:titleStyle>
      <a:lvl1pPr>
        <a:defRPr>
          <a:latin typeface="+mj-lt"/>
          <a:ea typeface="+mj-ea"/>
          <a:cs typeface="+mj-cs"/>
        </a:defRPr>
      </a:lvl1pPr>
    </p:titleStyle>
    <p:bodyStyle>
      <a:lvl1pPr marL="0">
        <a:defRPr>
          <a:latin typeface="+mn-lt"/>
          <a:ea typeface="+mn-ea"/>
          <a:cs typeface="+mn-cs"/>
        </a:defRPr>
      </a:lvl1pPr>
      <a:lvl2pPr marL="341574">
        <a:defRPr>
          <a:latin typeface="+mn-lt"/>
          <a:ea typeface="+mn-ea"/>
          <a:cs typeface="+mn-cs"/>
        </a:defRPr>
      </a:lvl2pPr>
      <a:lvl3pPr marL="683148">
        <a:defRPr>
          <a:latin typeface="+mn-lt"/>
          <a:ea typeface="+mn-ea"/>
          <a:cs typeface="+mn-cs"/>
        </a:defRPr>
      </a:lvl3pPr>
      <a:lvl4pPr marL="1024722">
        <a:defRPr>
          <a:latin typeface="+mn-lt"/>
          <a:ea typeface="+mn-ea"/>
          <a:cs typeface="+mn-cs"/>
        </a:defRPr>
      </a:lvl4pPr>
      <a:lvl5pPr marL="1366296">
        <a:defRPr>
          <a:latin typeface="+mn-lt"/>
          <a:ea typeface="+mn-ea"/>
          <a:cs typeface="+mn-cs"/>
        </a:defRPr>
      </a:lvl5pPr>
      <a:lvl6pPr marL="1707871">
        <a:defRPr>
          <a:latin typeface="+mn-lt"/>
          <a:ea typeface="+mn-ea"/>
          <a:cs typeface="+mn-cs"/>
        </a:defRPr>
      </a:lvl6pPr>
      <a:lvl7pPr marL="2049445">
        <a:defRPr>
          <a:latin typeface="+mn-lt"/>
          <a:ea typeface="+mn-ea"/>
          <a:cs typeface="+mn-cs"/>
        </a:defRPr>
      </a:lvl7pPr>
      <a:lvl8pPr marL="2391019">
        <a:defRPr>
          <a:latin typeface="+mn-lt"/>
          <a:ea typeface="+mn-ea"/>
          <a:cs typeface="+mn-cs"/>
        </a:defRPr>
      </a:lvl8pPr>
      <a:lvl9pPr marL="2732593">
        <a:defRPr>
          <a:latin typeface="+mn-lt"/>
          <a:ea typeface="+mn-ea"/>
          <a:cs typeface="+mn-cs"/>
        </a:defRPr>
      </a:lvl9pPr>
    </p:bodyStyle>
    <p:otherStyle>
      <a:lvl1pPr marL="0">
        <a:defRPr>
          <a:latin typeface="+mn-lt"/>
          <a:ea typeface="+mn-ea"/>
          <a:cs typeface="+mn-cs"/>
        </a:defRPr>
      </a:lvl1pPr>
      <a:lvl2pPr marL="341574">
        <a:defRPr>
          <a:latin typeface="+mn-lt"/>
          <a:ea typeface="+mn-ea"/>
          <a:cs typeface="+mn-cs"/>
        </a:defRPr>
      </a:lvl2pPr>
      <a:lvl3pPr marL="683148">
        <a:defRPr>
          <a:latin typeface="+mn-lt"/>
          <a:ea typeface="+mn-ea"/>
          <a:cs typeface="+mn-cs"/>
        </a:defRPr>
      </a:lvl3pPr>
      <a:lvl4pPr marL="1024722">
        <a:defRPr>
          <a:latin typeface="+mn-lt"/>
          <a:ea typeface="+mn-ea"/>
          <a:cs typeface="+mn-cs"/>
        </a:defRPr>
      </a:lvl4pPr>
      <a:lvl5pPr marL="1366296">
        <a:defRPr>
          <a:latin typeface="+mn-lt"/>
          <a:ea typeface="+mn-ea"/>
          <a:cs typeface="+mn-cs"/>
        </a:defRPr>
      </a:lvl5pPr>
      <a:lvl6pPr marL="1707871">
        <a:defRPr>
          <a:latin typeface="+mn-lt"/>
          <a:ea typeface="+mn-ea"/>
          <a:cs typeface="+mn-cs"/>
        </a:defRPr>
      </a:lvl6pPr>
      <a:lvl7pPr marL="2049445">
        <a:defRPr>
          <a:latin typeface="+mn-lt"/>
          <a:ea typeface="+mn-ea"/>
          <a:cs typeface="+mn-cs"/>
        </a:defRPr>
      </a:lvl7pPr>
      <a:lvl8pPr marL="2391019">
        <a:defRPr>
          <a:latin typeface="+mn-lt"/>
          <a:ea typeface="+mn-ea"/>
          <a:cs typeface="+mn-cs"/>
        </a:defRPr>
      </a:lvl8pPr>
      <a:lvl9pPr marL="2732593">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object 6">
            <a:extLst>
              <a:ext uri="{FF2B5EF4-FFF2-40B4-BE49-F238E27FC236}">
                <a16:creationId xmlns:a16="http://schemas.microsoft.com/office/drawing/2014/main" id="{EC5A0E8A-69B7-4BBF-8F6A-3839C6A15B8F}"/>
              </a:ext>
            </a:extLst>
          </p:cNvPr>
          <p:cNvSpPr/>
          <p:nvPr userDrawn="1"/>
        </p:nvSpPr>
        <p:spPr>
          <a:xfrm>
            <a:off x="0" y="8769355"/>
            <a:ext cx="9393201" cy="184150"/>
          </a:xfrm>
          <a:custGeom>
            <a:avLst/>
            <a:gdLst/>
            <a:ahLst/>
            <a:cxnLst/>
            <a:rect l="l" t="t" r="r" b="b"/>
            <a:pathLst>
              <a:path w="12573000" h="184150">
                <a:moveTo>
                  <a:pt x="12573000" y="0"/>
                </a:moveTo>
                <a:lnTo>
                  <a:pt x="0" y="0"/>
                </a:lnTo>
                <a:lnTo>
                  <a:pt x="0" y="184149"/>
                </a:lnTo>
                <a:lnTo>
                  <a:pt x="12393663" y="184149"/>
                </a:lnTo>
                <a:lnTo>
                  <a:pt x="12573000" y="0"/>
                </a:lnTo>
                <a:close/>
              </a:path>
            </a:pathLst>
          </a:custGeom>
          <a:solidFill>
            <a:srgbClr val="203189"/>
          </a:solidFill>
        </p:spPr>
        <p:txBody>
          <a:bodyPr wrap="square" lIns="0" tIns="0" rIns="0" bIns="0" rtlCol="0"/>
          <a:lstStyle/>
          <a:p>
            <a:endParaRPr sz="1345"/>
          </a:p>
        </p:txBody>
      </p:sp>
      <p:sp>
        <p:nvSpPr>
          <p:cNvPr id="15" name="object 7">
            <a:extLst>
              <a:ext uri="{FF2B5EF4-FFF2-40B4-BE49-F238E27FC236}">
                <a16:creationId xmlns:a16="http://schemas.microsoft.com/office/drawing/2014/main" id="{542D003F-B569-416D-A322-6D45F3337DC5}"/>
              </a:ext>
            </a:extLst>
          </p:cNvPr>
          <p:cNvSpPr/>
          <p:nvPr userDrawn="1"/>
        </p:nvSpPr>
        <p:spPr>
          <a:xfrm>
            <a:off x="9421666" y="8769355"/>
            <a:ext cx="3633935" cy="184150"/>
          </a:xfrm>
          <a:custGeom>
            <a:avLst/>
            <a:gdLst/>
            <a:ahLst/>
            <a:cxnLst/>
            <a:rect l="l" t="t" r="r" b="b"/>
            <a:pathLst>
              <a:path w="4864100" h="184150">
                <a:moveTo>
                  <a:pt x="4864100" y="0"/>
                </a:moveTo>
                <a:lnTo>
                  <a:pt x="165100" y="0"/>
                </a:lnTo>
                <a:lnTo>
                  <a:pt x="0" y="184149"/>
                </a:lnTo>
                <a:lnTo>
                  <a:pt x="4864100" y="184149"/>
                </a:lnTo>
                <a:lnTo>
                  <a:pt x="4864100" y="0"/>
                </a:lnTo>
                <a:close/>
              </a:path>
            </a:pathLst>
          </a:custGeom>
          <a:solidFill>
            <a:srgbClr val="1D8BC1"/>
          </a:solidFill>
        </p:spPr>
        <p:txBody>
          <a:bodyPr wrap="square" lIns="0" tIns="0" rIns="0" bIns="0" rtlCol="0"/>
          <a:lstStyle/>
          <a:p>
            <a:endParaRPr sz="1345"/>
          </a:p>
        </p:txBody>
      </p:sp>
      <p:sp>
        <p:nvSpPr>
          <p:cNvPr id="17" name="object 8">
            <a:extLst>
              <a:ext uri="{FF2B5EF4-FFF2-40B4-BE49-F238E27FC236}">
                <a16:creationId xmlns:a16="http://schemas.microsoft.com/office/drawing/2014/main" id="{4D361103-1B35-4DFB-ACCB-D2433F559F4F}"/>
              </a:ext>
            </a:extLst>
          </p:cNvPr>
          <p:cNvSpPr/>
          <p:nvPr userDrawn="1"/>
        </p:nvSpPr>
        <p:spPr>
          <a:xfrm>
            <a:off x="341571" y="8769350"/>
            <a:ext cx="474404" cy="768350"/>
          </a:xfrm>
          <a:custGeom>
            <a:avLst/>
            <a:gdLst/>
            <a:ahLst/>
            <a:cxnLst/>
            <a:rect l="l" t="t" r="r" b="b"/>
            <a:pathLst>
              <a:path w="635000" h="768350">
                <a:moveTo>
                  <a:pt x="0" y="768350"/>
                </a:moveTo>
                <a:lnTo>
                  <a:pt x="635000" y="768350"/>
                </a:lnTo>
                <a:lnTo>
                  <a:pt x="635000" y="0"/>
                </a:lnTo>
                <a:lnTo>
                  <a:pt x="0" y="0"/>
                </a:lnTo>
                <a:lnTo>
                  <a:pt x="0" y="768350"/>
                </a:lnTo>
                <a:close/>
              </a:path>
            </a:pathLst>
          </a:custGeom>
          <a:solidFill>
            <a:srgbClr val="203189"/>
          </a:solidFill>
        </p:spPr>
        <p:txBody>
          <a:bodyPr wrap="square" lIns="0" tIns="0" rIns="0" bIns="0" rtlCol="0"/>
          <a:lstStyle/>
          <a:p>
            <a:endParaRPr sz="1345"/>
          </a:p>
        </p:txBody>
      </p:sp>
      <p:sp>
        <p:nvSpPr>
          <p:cNvPr id="2" name="Date Placeholder 1">
            <a:extLst>
              <a:ext uri="{FF2B5EF4-FFF2-40B4-BE49-F238E27FC236}">
                <a16:creationId xmlns:a16="http://schemas.microsoft.com/office/drawing/2014/main" id="{949C34AD-FD71-460F-9ECD-D1EB5F35AA35}"/>
              </a:ext>
            </a:extLst>
          </p:cNvPr>
          <p:cNvSpPr>
            <a:spLocks noGrp="1"/>
          </p:cNvSpPr>
          <p:nvPr>
            <p:ph type="dt" sz="half" idx="2"/>
          </p:nvPr>
        </p:nvSpPr>
        <p:spPr>
          <a:xfrm>
            <a:off x="9393200" y="9010651"/>
            <a:ext cx="3344904" cy="501645"/>
          </a:xfrm>
          <a:prstGeom prst="rect">
            <a:avLst/>
          </a:prstGeom>
        </p:spPr>
        <p:txBody>
          <a:bodyPr vert="horz" lIns="91440" tIns="45720" rIns="91440" bIns="45720" rtlCol="0" anchor="ctr"/>
          <a:lstStyle>
            <a:lvl1pPr algn="r">
              <a:defRPr sz="1644" baseline="0">
                <a:solidFill>
                  <a:srgbClr val="203189"/>
                </a:solidFill>
                <a:latin typeface="Calibri Light" panose="020F0302020204030204" pitchFamily="34" charset="0"/>
              </a:defRPr>
            </a:lvl1pPr>
          </a:lstStyle>
          <a:p>
            <a:fld id="{DD02AD68-BFEF-40C1-90D1-D37F2BFFA27B}" type="datetime4">
              <a:rPr lang="en-US" smtClean="0"/>
              <a:t>July 22, 2018</a:t>
            </a:fld>
            <a:endParaRPr lang="en-US" dirty="0"/>
          </a:p>
        </p:txBody>
      </p:sp>
      <p:sp>
        <p:nvSpPr>
          <p:cNvPr id="3" name="Slide Number Placeholder 2">
            <a:extLst>
              <a:ext uri="{FF2B5EF4-FFF2-40B4-BE49-F238E27FC236}">
                <a16:creationId xmlns:a16="http://schemas.microsoft.com/office/drawing/2014/main" id="{F3213C5B-0668-4A88-8A60-00E4C593989F}"/>
              </a:ext>
            </a:extLst>
          </p:cNvPr>
          <p:cNvSpPr>
            <a:spLocks noGrp="1"/>
          </p:cNvSpPr>
          <p:nvPr>
            <p:ph type="sldNum" sz="quarter" idx="4"/>
          </p:nvPr>
        </p:nvSpPr>
        <p:spPr>
          <a:xfrm>
            <a:off x="341572" y="8953505"/>
            <a:ext cx="474404" cy="501645"/>
          </a:xfrm>
          <a:prstGeom prst="rect">
            <a:avLst/>
          </a:prstGeom>
        </p:spPr>
        <p:txBody>
          <a:bodyPr vert="horz" lIns="91440" tIns="45720" rIns="91440" bIns="45720" rtlCol="0" anchor="ctr"/>
          <a:lstStyle>
            <a:lvl1pPr algn="r">
              <a:defRPr sz="1494" b="1" i="0" baseline="0">
                <a:solidFill>
                  <a:schemeClr val="bg1"/>
                </a:solidFill>
                <a:latin typeface="Calibri" panose="020F0502020204030204" pitchFamily="34" charset="0"/>
              </a:defRPr>
            </a:lvl1pPr>
          </a:lstStyle>
          <a:p>
            <a:pPr algn="ctr"/>
            <a:fld id="{6B918772-37A3-47DC-BE01-33CAE9FCB74A}" type="slidenum">
              <a:rPr lang="en-US" smtClean="0"/>
              <a:pPr algn="ctr"/>
              <a:t>‹#›</a:t>
            </a:fld>
            <a:endParaRPr lang="en-US" dirty="0"/>
          </a:p>
        </p:txBody>
      </p:sp>
      <p:sp>
        <p:nvSpPr>
          <p:cNvPr id="9" name="Date Placeholder 1">
            <a:extLst>
              <a:ext uri="{FF2B5EF4-FFF2-40B4-BE49-F238E27FC236}">
                <a16:creationId xmlns:a16="http://schemas.microsoft.com/office/drawing/2014/main" id="{E15B787B-E169-4A6D-9BAB-6F919C455F16}"/>
              </a:ext>
            </a:extLst>
          </p:cNvPr>
          <p:cNvSpPr txBox="1">
            <a:spLocks/>
          </p:cNvSpPr>
          <p:nvPr userDrawn="1"/>
        </p:nvSpPr>
        <p:spPr>
          <a:xfrm>
            <a:off x="948808" y="9010651"/>
            <a:ext cx="3344904" cy="501645"/>
          </a:xfrm>
          <a:prstGeom prst="rect">
            <a:avLst/>
          </a:prstGeom>
        </p:spPr>
        <p:txBody>
          <a:bodyPr vert="horz" lIns="68314" tIns="34157" rIns="68314" bIns="34157" rtlCol="0" anchor="ctr"/>
          <a:lstStyle>
            <a:defPPr>
              <a:defRPr lang="en-US"/>
            </a:defPPr>
            <a:lvl1pPr marL="0" algn="r" defTabSz="914400" rtl="0" eaLnBrk="1" latinLnBrk="0" hangingPunct="1">
              <a:defRPr sz="2200" kern="1200" baseline="0">
                <a:solidFill>
                  <a:srgbClr val="203189"/>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44" dirty="0"/>
              <a:t>MARC 21 in RDA</a:t>
            </a:r>
          </a:p>
        </p:txBody>
      </p:sp>
      <p:sp>
        <p:nvSpPr>
          <p:cNvPr id="11" name="object 5">
            <a:extLst>
              <a:ext uri="{FF2B5EF4-FFF2-40B4-BE49-F238E27FC236}">
                <a16:creationId xmlns:a16="http://schemas.microsoft.com/office/drawing/2014/main" id="{9A570B3C-81C1-42F9-8484-11ABABD9899B}"/>
              </a:ext>
            </a:extLst>
          </p:cNvPr>
          <p:cNvSpPr/>
          <p:nvPr userDrawn="1"/>
        </p:nvSpPr>
        <p:spPr>
          <a:xfrm>
            <a:off x="10272369" y="7784375"/>
            <a:ext cx="2427631" cy="927834"/>
          </a:xfrm>
          <a:prstGeom prst="rect">
            <a:avLst/>
          </a:prstGeom>
          <a:blipFill>
            <a:blip r:embed="rId1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465134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17" r:id="rId10"/>
  </p:sldLayoutIdLst>
  <p:hf hdr="0"/>
  <p:txStyles>
    <p:titleStyle>
      <a:lvl1pPr>
        <a:defRPr>
          <a:latin typeface="+mj-lt"/>
          <a:ea typeface="+mj-ea"/>
          <a:cs typeface="+mj-cs"/>
        </a:defRPr>
      </a:lvl1pPr>
    </p:titleStyle>
    <p:bodyStyle>
      <a:lvl1pPr marL="0">
        <a:defRPr>
          <a:latin typeface="+mn-lt"/>
          <a:ea typeface="+mn-ea"/>
          <a:cs typeface="+mn-cs"/>
        </a:defRPr>
      </a:lvl1pPr>
      <a:lvl2pPr marL="341574">
        <a:defRPr>
          <a:latin typeface="+mn-lt"/>
          <a:ea typeface="+mn-ea"/>
          <a:cs typeface="+mn-cs"/>
        </a:defRPr>
      </a:lvl2pPr>
      <a:lvl3pPr marL="683148">
        <a:defRPr>
          <a:latin typeface="+mn-lt"/>
          <a:ea typeface="+mn-ea"/>
          <a:cs typeface="+mn-cs"/>
        </a:defRPr>
      </a:lvl3pPr>
      <a:lvl4pPr marL="1024722">
        <a:defRPr>
          <a:latin typeface="+mn-lt"/>
          <a:ea typeface="+mn-ea"/>
          <a:cs typeface="+mn-cs"/>
        </a:defRPr>
      </a:lvl4pPr>
      <a:lvl5pPr marL="1366296">
        <a:defRPr>
          <a:latin typeface="+mn-lt"/>
          <a:ea typeface="+mn-ea"/>
          <a:cs typeface="+mn-cs"/>
        </a:defRPr>
      </a:lvl5pPr>
      <a:lvl6pPr marL="1707871">
        <a:defRPr>
          <a:latin typeface="+mn-lt"/>
          <a:ea typeface="+mn-ea"/>
          <a:cs typeface="+mn-cs"/>
        </a:defRPr>
      </a:lvl6pPr>
      <a:lvl7pPr marL="2049445">
        <a:defRPr>
          <a:latin typeface="+mn-lt"/>
          <a:ea typeface="+mn-ea"/>
          <a:cs typeface="+mn-cs"/>
        </a:defRPr>
      </a:lvl7pPr>
      <a:lvl8pPr marL="2391019">
        <a:defRPr>
          <a:latin typeface="+mn-lt"/>
          <a:ea typeface="+mn-ea"/>
          <a:cs typeface="+mn-cs"/>
        </a:defRPr>
      </a:lvl8pPr>
      <a:lvl9pPr marL="2732593">
        <a:defRPr>
          <a:latin typeface="+mn-lt"/>
          <a:ea typeface="+mn-ea"/>
          <a:cs typeface="+mn-cs"/>
        </a:defRPr>
      </a:lvl9pPr>
    </p:bodyStyle>
    <p:otherStyle>
      <a:lvl1pPr marL="0">
        <a:defRPr>
          <a:latin typeface="+mn-lt"/>
          <a:ea typeface="+mn-ea"/>
          <a:cs typeface="+mn-cs"/>
        </a:defRPr>
      </a:lvl1pPr>
      <a:lvl2pPr marL="341574">
        <a:defRPr>
          <a:latin typeface="+mn-lt"/>
          <a:ea typeface="+mn-ea"/>
          <a:cs typeface="+mn-cs"/>
        </a:defRPr>
      </a:lvl2pPr>
      <a:lvl3pPr marL="683148">
        <a:defRPr>
          <a:latin typeface="+mn-lt"/>
          <a:ea typeface="+mn-ea"/>
          <a:cs typeface="+mn-cs"/>
        </a:defRPr>
      </a:lvl3pPr>
      <a:lvl4pPr marL="1024722">
        <a:defRPr>
          <a:latin typeface="+mn-lt"/>
          <a:ea typeface="+mn-ea"/>
          <a:cs typeface="+mn-cs"/>
        </a:defRPr>
      </a:lvl4pPr>
      <a:lvl5pPr marL="1366296">
        <a:defRPr>
          <a:latin typeface="+mn-lt"/>
          <a:ea typeface="+mn-ea"/>
          <a:cs typeface="+mn-cs"/>
        </a:defRPr>
      </a:lvl5pPr>
      <a:lvl6pPr marL="1707871">
        <a:defRPr>
          <a:latin typeface="+mn-lt"/>
          <a:ea typeface="+mn-ea"/>
          <a:cs typeface="+mn-cs"/>
        </a:defRPr>
      </a:lvl6pPr>
      <a:lvl7pPr marL="2049445">
        <a:defRPr>
          <a:latin typeface="+mn-lt"/>
          <a:ea typeface="+mn-ea"/>
          <a:cs typeface="+mn-cs"/>
        </a:defRPr>
      </a:lvl7pPr>
      <a:lvl8pPr marL="2391019">
        <a:defRPr>
          <a:latin typeface="+mn-lt"/>
          <a:ea typeface="+mn-ea"/>
          <a:cs typeface="+mn-cs"/>
        </a:defRPr>
      </a:lvl8pPr>
      <a:lvl9pPr marL="2732593">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B10DACD-F1C6-421F-8830-29B3C5DF7613}"/>
              </a:ext>
            </a:extLst>
          </p:cNvPr>
          <p:cNvSpPr>
            <a:spLocks noGrp="1" noChangeArrowheads="1"/>
          </p:cNvSpPr>
          <p:nvPr>
            <p:ph type="ftr" sz="quarter" idx="3"/>
          </p:nvPr>
        </p:nvSpPr>
        <p:spPr bwMode="auto">
          <a:xfrm>
            <a:off x="4460664" y="8921327"/>
            <a:ext cx="4134273" cy="6527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713">
                <a:latin typeface="Arial" charset="0"/>
                <a:ea typeface="+mn-ea"/>
                <a:cs typeface="+mn-cs"/>
              </a:defRPr>
            </a:lvl1pPr>
          </a:lstStyle>
          <a:p>
            <a:pPr>
              <a:defRPr/>
            </a:pPr>
            <a:r>
              <a:rPr lang="en-US"/>
              <a:t>RDA for Administrators (Christopher Cronin)</a:t>
            </a:r>
          </a:p>
        </p:txBody>
      </p:sp>
      <p:sp>
        <p:nvSpPr>
          <p:cNvPr id="71683" name="Rectangle 3">
            <a:extLst>
              <a:ext uri="{FF2B5EF4-FFF2-40B4-BE49-F238E27FC236}">
                <a16:creationId xmlns:a16="http://schemas.microsoft.com/office/drawing/2014/main" id="{21E178B3-EF13-4DF5-9898-7F682E811E8E}"/>
              </a:ext>
            </a:extLst>
          </p:cNvPr>
          <p:cNvSpPr>
            <a:spLocks noGrp="1" noChangeArrowheads="1"/>
          </p:cNvSpPr>
          <p:nvPr>
            <p:ph type="sldNum" sz="quarter" idx="4"/>
          </p:nvPr>
        </p:nvSpPr>
        <p:spPr bwMode="auto">
          <a:xfrm>
            <a:off x="9356513" y="8921327"/>
            <a:ext cx="3046307" cy="6527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713">
                <a:latin typeface="Arial Black" panose="020B0A04020102020204" pitchFamily="34" charset="0"/>
              </a:defRPr>
            </a:lvl1pPr>
          </a:lstStyle>
          <a:p>
            <a:fld id="{6416117A-A7CB-4251-9347-D3AE9B83A4CF}" type="slidenum">
              <a:rPr lang="en-US" altLang="en-US"/>
              <a:pPr/>
              <a:t>‹#›</a:t>
            </a:fld>
            <a:endParaRPr lang="en-US" altLang="en-US"/>
          </a:p>
        </p:txBody>
      </p:sp>
      <p:grpSp>
        <p:nvGrpSpPr>
          <p:cNvPr id="1028" name="Group 4">
            <a:extLst>
              <a:ext uri="{FF2B5EF4-FFF2-40B4-BE49-F238E27FC236}">
                <a16:creationId xmlns:a16="http://schemas.microsoft.com/office/drawing/2014/main" id="{5C577949-D18A-471D-B038-75D749D2ECCB}"/>
              </a:ext>
            </a:extLst>
          </p:cNvPr>
          <p:cNvGrpSpPr>
            <a:grpSpLocks/>
          </p:cNvGrpSpPr>
          <p:nvPr/>
        </p:nvGrpSpPr>
        <p:grpSpPr bwMode="auto">
          <a:xfrm>
            <a:off x="0" y="0"/>
            <a:ext cx="13055600" cy="779709"/>
            <a:chOff x="0" y="0"/>
            <a:chExt cx="5760" cy="344"/>
          </a:xfrm>
        </p:grpSpPr>
        <p:sp>
          <p:nvSpPr>
            <p:cNvPr id="1032" name="Rectangle 5">
              <a:extLst>
                <a:ext uri="{FF2B5EF4-FFF2-40B4-BE49-F238E27FC236}">
                  <a16:creationId xmlns:a16="http://schemas.microsoft.com/office/drawing/2014/main" id="{21412DBC-CB0F-4FC3-A858-735280032581}"/>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3427">
                <a:latin typeface="Times New Roman" panose="02020603050405020304" pitchFamily="18" charset="0"/>
                <a:ea typeface="+mn-ea"/>
              </a:endParaRPr>
            </a:p>
          </p:txBody>
        </p:sp>
        <p:sp>
          <p:nvSpPr>
            <p:cNvPr id="1033" name="Rectangle 6">
              <a:extLst>
                <a:ext uri="{FF2B5EF4-FFF2-40B4-BE49-F238E27FC236}">
                  <a16:creationId xmlns:a16="http://schemas.microsoft.com/office/drawing/2014/main" id="{96533529-CC48-4950-BD91-72F6A6C73D3A}"/>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3427">
                <a:latin typeface="Times New Roman" panose="02020603050405020304" pitchFamily="18" charset="0"/>
                <a:ea typeface="+mn-ea"/>
              </a:endParaRPr>
            </a:p>
          </p:txBody>
        </p:sp>
        <p:sp>
          <p:nvSpPr>
            <p:cNvPr id="1034" name="Rectangle 7">
              <a:extLst>
                <a:ext uri="{FF2B5EF4-FFF2-40B4-BE49-F238E27FC236}">
                  <a16:creationId xmlns:a16="http://schemas.microsoft.com/office/drawing/2014/main" id="{63A84392-6850-4593-A525-7177B20A6F90}"/>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570">
                <a:solidFill>
                  <a:schemeClr val="hlink"/>
                </a:solidFill>
                <a:ea typeface="+mn-ea"/>
              </a:endParaRPr>
            </a:p>
          </p:txBody>
        </p:sp>
        <p:sp>
          <p:nvSpPr>
            <p:cNvPr id="1035" name="Rectangle 8">
              <a:extLst>
                <a:ext uri="{FF2B5EF4-FFF2-40B4-BE49-F238E27FC236}">
                  <a16:creationId xmlns:a16="http://schemas.microsoft.com/office/drawing/2014/main" id="{9ED2C12E-E56A-427C-8146-830CE9571BF4}"/>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570">
                <a:solidFill>
                  <a:schemeClr val="hlink"/>
                </a:solidFill>
                <a:ea typeface="+mn-ea"/>
              </a:endParaRPr>
            </a:p>
          </p:txBody>
        </p:sp>
        <p:sp>
          <p:nvSpPr>
            <p:cNvPr id="1036" name="Rectangle 9">
              <a:extLst>
                <a:ext uri="{FF2B5EF4-FFF2-40B4-BE49-F238E27FC236}">
                  <a16:creationId xmlns:a16="http://schemas.microsoft.com/office/drawing/2014/main" id="{1B621922-F43D-4CC7-9B1B-55BF35F8C1AC}"/>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570">
                <a:solidFill>
                  <a:schemeClr val="accent2"/>
                </a:solidFill>
                <a:ea typeface="+mn-ea"/>
              </a:endParaRPr>
            </a:p>
          </p:txBody>
        </p:sp>
        <p:sp>
          <p:nvSpPr>
            <p:cNvPr id="1037" name="Rectangle 10">
              <a:extLst>
                <a:ext uri="{FF2B5EF4-FFF2-40B4-BE49-F238E27FC236}">
                  <a16:creationId xmlns:a16="http://schemas.microsoft.com/office/drawing/2014/main" id="{7566A877-D80F-483A-A916-B5E19A45C9E4}"/>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570">
                <a:solidFill>
                  <a:schemeClr val="hlink"/>
                </a:solidFill>
                <a:ea typeface="+mn-ea"/>
              </a:endParaRPr>
            </a:p>
          </p:txBody>
        </p:sp>
        <p:sp>
          <p:nvSpPr>
            <p:cNvPr id="1038" name="Rectangle 11">
              <a:extLst>
                <a:ext uri="{FF2B5EF4-FFF2-40B4-BE49-F238E27FC236}">
                  <a16:creationId xmlns:a16="http://schemas.microsoft.com/office/drawing/2014/main" id="{8CD65D02-A5FF-44C1-971F-10C3ED2C4462}"/>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3427">
                <a:latin typeface="Times New Roman" panose="02020603050405020304" pitchFamily="18" charset="0"/>
                <a:ea typeface="+mn-ea"/>
              </a:endParaRPr>
            </a:p>
          </p:txBody>
        </p:sp>
        <p:sp>
          <p:nvSpPr>
            <p:cNvPr id="1039" name="Rectangle 12">
              <a:extLst>
                <a:ext uri="{FF2B5EF4-FFF2-40B4-BE49-F238E27FC236}">
                  <a16:creationId xmlns:a16="http://schemas.microsoft.com/office/drawing/2014/main" id="{CEBBC92E-D6E4-488B-AFA9-8F5FC4B55782}"/>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570">
                <a:solidFill>
                  <a:schemeClr val="accent2"/>
                </a:solidFill>
                <a:ea typeface="+mn-ea"/>
              </a:endParaRPr>
            </a:p>
          </p:txBody>
        </p:sp>
        <p:sp>
          <p:nvSpPr>
            <p:cNvPr id="1040" name="Rectangle 13">
              <a:extLst>
                <a:ext uri="{FF2B5EF4-FFF2-40B4-BE49-F238E27FC236}">
                  <a16:creationId xmlns:a16="http://schemas.microsoft.com/office/drawing/2014/main" id="{7BB6641B-A605-44CA-B4C8-5AA980D36783}"/>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570">
                <a:solidFill>
                  <a:schemeClr val="accent2"/>
                </a:solidFill>
                <a:ea typeface="+mn-ea"/>
              </a:endParaRPr>
            </a:p>
          </p:txBody>
        </p:sp>
      </p:grpSp>
      <p:sp>
        <p:nvSpPr>
          <p:cNvPr id="1029" name="Rectangle 14">
            <a:extLst>
              <a:ext uri="{FF2B5EF4-FFF2-40B4-BE49-F238E27FC236}">
                <a16:creationId xmlns:a16="http://schemas.microsoft.com/office/drawing/2014/main" id="{74731B23-0F70-4164-9EE7-86C845397F82}"/>
              </a:ext>
            </a:extLst>
          </p:cNvPr>
          <p:cNvSpPr>
            <a:spLocks noGrp="1" noChangeArrowheads="1"/>
          </p:cNvSpPr>
          <p:nvPr>
            <p:ph type="title"/>
          </p:nvPr>
        </p:nvSpPr>
        <p:spPr bwMode="auto">
          <a:xfrm>
            <a:off x="652780" y="652780"/>
            <a:ext cx="11750040" cy="195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a:extLst>
              <a:ext uri="{FF2B5EF4-FFF2-40B4-BE49-F238E27FC236}">
                <a16:creationId xmlns:a16="http://schemas.microsoft.com/office/drawing/2014/main" id="{81422D35-AEB7-40EC-B0DC-340DDA1D517C}"/>
              </a:ext>
            </a:extLst>
          </p:cNvPr>
          <p:cNvSpPr>
            <a:spLocks noGrp="1" noChangeArrowheads="1"/>
          </p:cNvSpPr>
          <p:nvPr>
            <p:ph type="body" idx="1"/>
          </p:nvPr>
        </p:nvSpPr>
        <p:spPr bwMode="auto">
          <a:xfrm>
            <a:off x="652780" y="2828713"/>
            <a:ext cx="11750040" cy="587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71696" name="Rectangle 16">
            <a:extLst>
              <a:ext uri="{FF2B5EF4-FFF2-40B4-BE49-F238E27FC236}">
                <a16:creationId xmlns:a16="http://schemas.microsoft.com/office/drawing/2014/main" id="{B151A740-5D7A-4D04-A55D-D693DE8B1AB0}"/>
              </a:ext>
            </a:extLst>
          </p:cNvPr>
          <p:cNvSpPr>
            <a:spLocks noGrp="1" noChangeArrowheads="1"/>
          </p:cNvSpPr>
          <p:nvPr>
            <p:ph type="dt" sz="half" idx="2"/>
          </p:nvPr>
        </p:nvSpPr>
        <p:spPr bwMode="auto">
          <a:xfrm>
            <a:off x="652780" y="8916794"/>
            <a:ext cx="3046307" cy="679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713">
                <a:latin typeface="Arial" charset="0"/>
                <a:ea typeface="+mn-ea"/>
                <a:cs typeface="+mn-cs"/>
              </a:defRPr>
            </a:lvl1pPr>
          </a:lstStyle>
          <a:p>
            <a:pPr>
              <a:defRPr/>
            </a:pPr>
            <a:r>
              <a:rPr lang="en-US"/>
              <a:t>13 October 2010</a:t>
            </a:r>
          </a:p>
        </p:txBody>
      </p:sp>
    </p:spTree>
    <p:extLst>
      <p:ext uri="{BB962C8B-B14F-4D97-AF65-F5344CB8AC3E}">
        <p14:creationId xmlns:p14="http://schemas.microsoft.com/office/powerpoint/2010/main" val="4186911741"/>
      </p:ext>
    </p:extLst>
  </p:cSld>
  <p:clrMap bg1="lt1" tx1="dk1" bg2="lt2" tx2="dk2" accent1="accent1" accent2="accent2" accent3="accent3" accent4="accent4" accent5="accent5" accent6="accent6" hlink="hlink" folHlink="folHlink"/>
  <p:sldLayoutIdLst>
    <p:sldLayoutId id="2147483716" r:id="rId1"/>
  </p:sldLayoutIdLst>
  <p:hf sldNum="0" hdr="0"/>
  <p:txStyles>
    <p:titleStyle>
      <a:lvl1pPr algn="l" rtl="0" eaLnBrk="0" fontAlgn="base" hangingPunct="0">
        <a:spcBef>
          <a:spcPct val="0"/>
        </a:spcBef>
        <a:spcAft>
          <a:spcPct val="0"/>
        </a:spcAft>
        <a:defRPr sz="6282">
          <a:solidFill>
            <a:schemeClr val="tx1"/>
          </a:solidFill>
          <a:latin typeface="+mj-lt"/>
          <a:ea typeface="ＭＳ Ｐゴシック" charset="0"/>
          <a:cs typeface="+mj-cs"/>
        </a:defRPr>
      </a:lvl1pPr>
      <a:lvl2pPr algn="l" rtl="0" eaLnBrk="0" fontAlgn="base" hangingPunct="0">
        <a:spcBef>
          <a:spcPct val="0"/>
        </a:spcBef>
        <a:spcAft>
          <a:spcPct val="0"/>
        </a:spcAft>
        <a:defRPr sz="6282">
          <a:solidFill>
            <a:schemeClr val="tx1"/>
          </a:solidFill>
          <a:latin typeface="Arial" charset="0"/>
          <a:ea typeface="ＭＳ Ｐゴシック" charset="0"/>
        </a:defRPr>
      </a:lvl2pPr>
      <a:lvl3pPr algn="l" rtl="0" eaLnBrk="0" fontAlgn="base" hangingPunct="0">
        <a:spcBef>
          <a:spcPct val="0"/>
        </a:spcBef>
        <a:spcAft>
          <a:spcPct val="0"/>
        </a:spcAft>
        <a:defRPr sz="6282">
          <a:solidFill>
            <a:schemeClr val="tx1"/>
          </a:solidFill>
          <a:latin typeface="Arial" charset="0"/>
          <a:ea typeface="ＭＳ Ｐゴシック" charset="0"/>
        </a:defRPr>
      </a:lvl3pPr>
      <a:lvl4pPr algn="l" rtl="0" eaLnBrk="0" fontAlgn="base" hangingPunct="0">
        <a:spcBef>
          <a:spcPct val="0"/>
        </a:spcBef>
        <a:spcAft>
          <a:spcPct val="0"/>
        </a:spcAft>
        <a:defRPr sz="6282">
          <a:solidFill>
            <a:schemeClr val="tx1"/>
          </a:solidFill>
          <a:latin typeface="Arial" charset="0"/>
          <a:ea typeface="ＭＳ Ｐゴシック" charset="0"/>
        </a:defRPr>
      </a:lvl4pPr>
      <a:lvl5pPr algn="l" rtl="0" eaLnBrk="0" fontAlgn="base" hangingPunct="0">
        <a:spcBef>
          <a:spcPct val="0"/>
        </a:spcBef>
        <a:spcAft>
          <a:spcPct val="0"/>
        </a:spcAft>
        <a:defRPr sz="6282">
          <a:solidFill>
            <a:schemeClr val="tx1"/>
          </a:solidFill>
          <a:latin typeface="Arial" charset="0"/>
          <a:ea typeface="ＭＳ Ｐゴシック" charset="0"/>
        </a:defRPr>
      </a:lvl5pPr>
      <a:lvl6pPr marL="652790" algn="l" rtl="0" fontAlgn="base">
        <a:spcBef>
          <a:spcPct val="0"/>
        </a:spcBef>
        <a:spcAft>
          <a:spcPct val="0"/>
        </a:spcAft>
        <a:defRPr sz="6282">
          <a:solidFill>
            <a:schemeClr val="tx1"/>
          </a:solidFill>
          <a:latin typeface="Arial" charset="0"/>
        </a:defRPr>
      </a:lvl6pPr>
      <a:lvl7pPr marL="1305580" algn="l" rtl="0" fontAlgn="base">
        <a:spcBef>
          <a:spcPct val="0"/>
        </a:spcBef>
        <a:spcAft>
          <a:spcPct val="0"/>
        </a:spcAft>
        <a:defRPr sz="6282">
          <a:solidFill>
            <a:schemeClr val="tx1"/>
          </a:solidFill>
          <a:latin typeface="Arial" charset="0"/>
        </a:defRPr>
      </a:lvl7pPr>
      <a:lvl8pPr marL="1958370" algn="l" rtl="0" fontAlgn="base">
        <a:spcBef>
          <a:spcPct val="0"/>
        </a:spcBef>
        <a:spcAft>
          <a:spcPct val="0"/>
        </a:spcAft>
        <a:defRPr sz="6282">
          <a:solidFill>
            <a:schemeClr val="tx1"/>
          </a:solidFill>
          <a:latin typeface="Arial" charset="0"/>
        </a:defRPr>
      </a:lvl8pPr>
      <a:lvl9pPr marL="2611161" algn="l" rtl="0" fontAlgn="base">
        <a:spcBef>
          <a:spcPct val="0"/>
        </a:spcBef>
        <a:spcAft>
          <a:spcPct val="0"/>
        </a:spcAft>
        <a:defRPr sz="6282">
          <a:solidFill>
            <a:schemeClr val="tx1"/>
          </a:solidFill>
          <a:latin typeface="Arial" charset="0"/>
        </a:defRPr>
      </a:lvl9pPr>
    </p:titleStyle>
    <p:bodyStyle>
      <a:lvl1pPr marL="489593" indent="-489593" algn="l" rtl="0" eaLnBrk="0" fontAlgn="base" hangingPunct="0">
        <a:spcBef>
          <a:spcPct val="20000"/>
        </a:spcBef>
        <a:spcAft>
          <a:spcPct val="0"/>
        </a:spcAft>
        <a:buClr>
          <a:schemeClr val="bg2"/>
        </a:buClr>
        <a:buSzPct val="75000"/>
        <a:buFont typeface="Wingdings" panose="05000000000000000000" pitchFamily="2" charset="2"/>
        <a:buChar char="n"/>
        <a:defRPr sz="4569">
          <a:solidFill>
            <a:schemeClr val="tx1"/>
          </a:solidFill>
          <a:latin typeface="+mn-lt"/>
          <a:ea typeface="ＭＳ Ｐゴシック" charset="0"/>
          <a:cs typeface="+mn-cs"/>
        </a:defRPr>
      </a:lvl1pPr>
      <a:lvl2pPr marL="1060784" indent="-407994" algn="l" rtl="0" eaLnBrk="0" fontAlgn="base" hangingPunct="0">
        <a:spcBef>
          <a:spcPct val="20000"/>
        </a:spcBef>
        <a:spcAft>
          <a:spcPct val="0"/>
        </a:spcAft>
        <a:buClr>
          <a:schemeClr val="accent2"/>
        </a:buClr>
        <a:buSzPct val="80000"/>
        <a:buFont typeface="Wingdings" panose="05000000000000000000" pitchFamily="2" charset="2"/>
        <a:buChar char="¨"/>
        <a:defRPr sz="3998">
          <a:solidFill>
            <a:schemeClr val="tx1"/>
          </a:solidFill>
          <a:latin typeface="+mn-lt"/>
          <a:ea typeface="ＭＳ Ｐゴシック" charset="0"/>
        </a:defRPr>
      </a:lvl2pPr>
      <a:lvl3pPr marL="1631975" indent="-326395" algn="l" rtl="0" eaLnBrk="0" fontAlgn="base" hangingPunct="0">
        <a:spcBef>
          <a:spcPct val="20000"/>
        </a:spcBef>
        <a:spcAft>
          <a:spcPct val="0"/>
        </a:spcAft>
        <a:buClr>
          <a:schemeClr val="bg2"/>
        </a:buClr>
        <a:buSzPct val="65000"/>
        <a:buFont typeface="Wingdings" panose="05000000000000000000" pitchFamily="2" charset="2"/>
        <a:buChar char="n"/>
        <a:defRPr sz="3427">
          <a:solidFill>
            <a:schemeClr val="tx1"/>
          </a:solidFill>
          <a:latin typeface="+mn-lt"/>
          <a:ea typeface="ＭＳ Ｐゴシック" charset="0"/>
        </a:defRPr>
      </a:lvl3pPr>
      <a:lvl4pPr marL="2284766" indent="-326395" algn="l" rtl="0" eaLnBrk="0" fontAlgn="base" hangingPunct="0">
        <a:spcBef>
          <a:spcPct val="20000"/>
        </a:spcBef>
        <a:spcAft>
          <a:spcPct val="0"/>
        </a:spcAft>
        <a:buClr>
          <a:schemeClr val="accent2"/>
        </a:buClr>
        <a:buSzPct val="70000"/>
        <a:buFont typeface="Wingdings" panose="05000000000000000000" pitchFamily="2" charset="2"/>
        <a:buChar char="¨"/>
        <a:defRPr sz="2856">
          <a:solidFill>
            <a:schemeClr val="tx1"/>
          </a:solidFill>
          <a:latin typeface="+mn-lt"/>
          <a:ea typeface="ＭＳ Ｐゴシック" charset="0"/>
        </a:defRPr>
      </a:lvl4pPr>
      <a:lvl5pPr marL="2937556" indent="-326395" algn="l" rtl="0" eaLnBrk="0" fontAlgn="base" hangingPunct="0">
        <a:spcBef>
          <a:spcPct val="20000"/>
        </a:spcBef>
        <a:spcAft>
          <a:spcPct val="0"/>
        </a:spcAft>
        <a:buClr>
          <a:schemeClr val="bg2"/>
        </a:buClr>
        <a:buFont typeface="Wingdings" panose="05000000000000000000" pitchFamily="2" charset="2"/>
        <a:buChar char="§"/>
        <a:defRPr sz="2856">
          <a:solidFill>
            <a:schemeClr val="tx1"/>
          </a:solidFill>
          <a:latin typeface="+mn-lt"/>
          <a:ea typeface="ＭＳ Ｐゴシック" charset="0"/>
        </a:defRPr>
      </a:lvl5pPr>
      <a:lvl6pPr marL="3590346" indent="-326395" algn="l" rtl="0" fontAlgn="base">
        <a:spcBef>
          <a:spcPct val="20000"/>
        </a:spcBef>
        <a:spcAft>
          <a:spcPct val="0"/>
        </a:spcAft>
        <a:buClr>
          <a:schemeClr val="bg2"/>
        </a:buClr>
        <a:buFont typeface="Wingdings" pitchFamily="2" charset="2"/>
        <a:buChar char="§"/>
        <a:defRPr sz="2856">
          <a:solidFill>
            <a:schemeClr val="tx1"/>
          </a:solidFill>
          <a:latin typeface="+mn-lt"/>
        </a:defRPr>
      </a:lvl6pPr>
      <a:lvl7pPr marL="4243136" indent="-326395" algn="l" rtl="0" fontAlgn="base">
        <a:spcBef>
          <a:spcPct val="20000"/>
        </a:spcBef>
        <a:spcAft>
          <a:spcPct val="0"/>
        </a:spcAft>
        <a:buClr>
          <a:schemeClr val="bg2"/>
        </a:buClr>
        <a:buFont typeface="Wingdings" pitchFamily="2" charset="2"/>
        <a:buChar char="§"/>
        <a:defRPr sz="2856">
          <a:solidFill>
            <a:schemeClr val="tx1"/>
          </a:solidFill>
          <a:latin typeface="+mn-lt"/>
        </a:defRPr>
      </a:lvl7pPr>
      <a:lvl8pPr marL="4895926" indent="-326395" algn="l" rtl="0" fontAlgn="base">
        <a:spcBef>
          <a:spcPct val="20000"/>
        </a:spcBef>
        <a:spcAft>
          <a:spcPct val="0"/>
        </a:spcAft>
        <a:buClr>
          <a:schemeClr val="bg2"/>
        </a:buClr>
        <a:buFont typeface="Wingdings" pitchFamily="2" charset="2"/>
        <a:buChar char="§"/>
        <a:defRPr sz="2856">
          <a:solidFill>
            <a:schemeClr val="tx1"/>
          </a:solidFill>
          <a:latin typeface="+mn-lt"/>
        </a:defRPr>
      </a:lvl8pPr>
      <a:lvl9pPr marL="5548716" indent="-326395" algn="l" rtl="0" fontAlgn="base">
        <a:spcBef>
          <a:spcPct val="20000"/>
        </a:spcBef>
        <a:spcAft>
          <a:spcPct val="0"/>
        </a:spcAft>
        <a:buClr>
          <a:schemeClr val="bg2"/>
        </a:buClr>
        <a:buFont typeface="Wingdings" pitchFamily="2" charset="2"/>
        <a:buChar char="§"/>
        <a:defRPr sz="2856">
          <a:solidFill>
            <a:schemeClr val="tx1"/>
          </a:solidFill>
          <a:latin typeface="+mn-lt"/>
        </a:defRPr>
      </a:lvl9pPr>
    </p:bodyStyle>
    <p:otherStyle>
      <a:defPPr>
        <a:defRPr lang="en-US"/>
      </a:defPPr>
      <a:lvl1pPr marL="0" algn="l" defTabSz="1305580" rtl="0" eaLnBrk="1" latinLnBrk="0" hangingPunct="1">
        <a:defRPr sz="2570" kern="1200">
          <a:solidFill>
            <a:schemeClr val="tx1"/>
          </a:solidFill>
          <a:latin typeface="+mn-lt"/>
          <a:ea typeface="+mn-ea"/>
          <a:cs typeface="+mn-cs"/>
        </a:defRPr>
      </a:lvl1pPr>
      <a:lvl2pPr marL="652790" algn="l" defTabSz="1305580" rtl="0" eaLnBrk="1" latinLnBrk="0" hangingPunct="1">
        <a:defRPr sz="2570" kern="1200">
          <a:solidFill>
            <a:schemeClr val="tx1"/>
          </a:solidFill>
          <a:latin typeface="+mn-lt"/>
          <a:ea typeface="+mn-ea"/>
          <a:cs typeface="+mn-cs"/>
        </a:defRPr>
      </a:lvl2pPr>
      <a:lvl3pPr marL="1305580" algn="l" defTabSz="1305580" rtl="0" eaLnBrk="1" latinLnBrk="0" hangingPunct="1">
        <a:defRPr sz="2570" kern="1200">
          <a:solidFill>
            <a:schemeClr val="tx1"/>
          </a:solidFill>
          <a:latin typeface="+mn-lt"/>
          <a:ea typeface="+mn-ea"/>
          <a:cs typeface="+mn-cs"/>
        </a:defRPr>
      </a:lvl3pPr>
      <a:lvl4pPr marL="1958370" algn="l" defTabSz="1305580" rtl="0" eaLnBrk="1" latinLnBrk="0" hangingPunct="1">
        <a:defRPr sz="2570" kern="1200">
          <a:solidFill>
            <a:schemeClr val="tx1"/>
          </a:solidFill>
          <a:latin typeface="+mn-lt"/>
          <a:ea typeface="+mn-ea"/>
          <a:cs typeface="+mn-cs"/>
        </a:defRPr>
      </a:lvl4pPr>
      <a:lvl5pPr marL="2611161" algn="l" defTabSz="1305580" rtl="0" eaLnBrk="1" latinLnBrk="0" hangingPunct="1">
        <a:defRPr sz="2570" kern="1200">
          <a:solidFill>
            <a:schemeClr val="tx1"/>
          </a:solidFill>
          <a:latin typeface="+mn-lt"/>
          <a:ea typeface="+mn-ea"/>
          <a:cs typeface="+mn-cs"/>
        </a:defRPr>
      </a:lvl5pPr>
      <a:lvl6pPr marL="3263951" algn="l" defTabSz="1305580" rtl="0" eaLnBrk="1" latinLnBrk="0" hangingPunct="1">
        <a:defRPr sz="2570" kern="1200">
          <a:solidFill>
            <a:schemeClr val="tx1"/>
          </a:solidFill>
          <a:latin typeface="+mn-lt"/>
          <a:ea typeface="+mn-ea"/>
          <a:cs typeface="+mn-cs"/>
        </a:defRPr>
      </a:lvl6pPr>
      <a:lvl7pPr marL="3916741" algn="l" defTabSz="1305580" rtl="0" eaLnBrk="1" latinLnBrk="0" hangingPunct="1">
        <a:defRPr sz="2570" kern="1200">
          <a:solidFill>
            <a:schemeClr val="tx1"/>
          </a:solidFill>
          <a:latin typeface="+mn-lt"/>
          <a:ea typeface="+mn-ea"/>
          <a:cs typeface="+mn-cs"/>
        </a:defRPr>
      </a:lvl7pPr>
      <a:lvl8pPr marL="4569531" algn="l" defTabSz="1305580" rtl="0" eaLnBrk="1" latinLnBrk="0" hangingPunct="1">
        <a:defRPr sz="2570" kern="1200">
          <a:solidFill>
            <a:schemeClr val="tx1"/>
          </a:solidFill>
          <a:latin typeface="+mn-lt"/>
          <a:ea typeface="+mn-ea"/>
          <a:cs typeface="+mn-cs"/>
        </a:defRPr>
      </a:lvl8pPr>
      <a:lvl9pPr marL="5222321" algn="l" defTabSz="1305580" rtl="0" eaLnBrk="1" latinLnBrk="0" hangingPunct="1">
        <a:defRPr sz="2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3" Type="http://schemas.openxmlformats.org/officeDocument/2006/relationships/hyperlink" Target="http://www.rda-jsc.org/archivedsite/rdamarcwg.html" TargetMode="External"/><Relationship Id="rId2" Type="http://schemas.openxmlformats.org/officeDocument/2006/relationships/notesSlide" Target="../notesSlides/notesSlide69.xml"/><Relationship Id="rId1" Type="http://schemas.openxmlformats.org/officeDocument/2006/relationships/slideLayout" Target="../slideLayouts/slideLayout20.xml"/><Relationship Id="rId4" Type="http://schemas.openxmlformats.org/officeDocument/2006/relationships/hyperlink" Target="https://www.loc.gov/aba/pcc/taskgroup/task-groups.htm"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mailto:thurstan.young@bl.uk" TargetMode="External"/><Relationship Id="rId2" Type="http://schemas.openxmlformats.org/officeDocument/2006/relationships/notesSlide" Target="../notesSlides/notesSlide70.xml"/><Relationship Id="rId1" Type="http://schemas.openxmlformats.org/officeDocument/2006/relationships/slideLayout" Target="../slideLayouts/slideLayout20.xml"/><Relationship Id="rId5" Type="http://schemas.openxmlformats.org/officeDocument/2006/relationships/hyperlink" Target="mailto:gordon@gordondunsire.com" TargetMode="External"/><Relationship Id="rId4" Type="http://schemas.openxmlformats.org/officeDocument/2006/relationships/hyperlink" Target="mailto:jhennelly@rdatoolkit.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DB831-3D3F-414C-BD80-80F881A22730}"/>
              </a:ext>
            </a:extLst>
          </p:cNvPr>
          <p:cNvSpPr>
            <a:spLocks noGrp="1"/>
          </p:cNvSpPr>
          <p:nvPr>
            <p:ph type="dt" sz="half" idx="10"/>
          </p:nvPr>
        </p:nvSpPr>
        <p:spPr/>
        <p:txBody>
          <a:bodyPr/>
          <a:lstStyle/>
          <a:p>
            <a:fld id="{272804E9-DEAF-46AD-95B2-D63C78700BF2}" type="datetime4">
              <a:rPr lang="en-US" smtClean="0"/>
              <a:t>July 22, 2018</a:t>
            </a:fld>
            <a:endParaRPr lang="en-US" dirty="0"/>
          </a:p>
        </p:txBody>
      </p:sp>
      <p:sp>
        <p:nvSpPr>
          <p:cNvPr id="3" name="Slide Number Placeholder 2">
            <a:extLst>
              <a:ext uri="{FF2B5EF4-FFF2-40B4-BE49-F238E27FC236}">
                <a16:creationId xmlns:a16="http://schemas.microsoft.com/office/drawing/2014/main" id="{BB1C251D-DA0F-4B81-AEB6-433E94280727}"/>
              </a:ext>
            </a:extLst>
          </p:cNvPr>
          <p:cNvSpPr>
            <a:spLocks noGrp="1"/>
          </p:cNvSpPr>
          <p:nvPr>
            <p:ph type="sldNum" sz="quarter" idx="11"/>
          </p:nvPr>
        </p:nvSpPr>
        <p:spPr/>
        <p:txBody>
          <a:bodyPr/>
          <a:lstStyle/>
          <a:p>
            <a:pPr algn="ctr"/>
            <a:fld id="{6B918772-37A3-47DC-BE01-33CAE9FCB74A}" type="slidenum">
              <a:rPr lang="en-US" smtClean="0"/>
              <a:pPr algn="ctr"/>
              <a:t>1</a:t>
            </a:fld>
            <a:endParaRPr lang="en-US" dirty="0"/>
          </a:p>
        </p:txBody>
      </p:sp>
      <p:sp>
        <p:nvSpPr>
          <p:cNvPr id="4" name="TextBox 3">
            <a:extLst>
              <a:ext uri="{FF2B5EF4-FFF2-40B4-BE49-F238E27FC236}">
                <a16:creationId xmlns:a16="http://schemas.microsoft.com/office/drawing/2014/main" id="{5265570B-69DE-458E-AADA-19513974CE03}"/>
              </a:ext>
            </a:extLst>
          </p:cNvPr>
          <p:cNvSpPr txBox="1"/>
          <p:nvPr/>
        </p:nvSpPr>
        <p:spPr>
          <a:xfrm>
            <a:off x="2161645" y="1695450"/>
            <a:ext cx="8583568" cy="1446550"/>
          </a:xfrm>
          <a:prstGeom prst="rect">
            <a:avLst/>
          </a:prstGeom>
          <a:noFill/>
        </p:spPr>
        <p:txBody>
          <a:bodyPr wrap="none" rtlCol="0">
            <a:spAutoFit/>
          </a:bodyPr>
          <a:lstStyle/>
          <a:p>
            <a:r>
              <a:rPr lang="en-GB" sz="8800" dirty="0">
                <a:solidFill>
                  <a:schemeClr val="tx2"/>
                </a:solidFill>
              </a:rPr>
              <a:t>RDA and MARC 21</a:t>
            </a:r>
          </a:p>
        </p:txBody>
      </p:sp>
      <p:sp>
        <p:nvSpPr>
          <p:cNvPr id="5" name="TextBox 4">
            <a:extLst>
              <a:ext uri="{FF2B5EF4-FFF2-40B4-BE49-F238E27FC236}">
                <a16:creationId xmlns:a16="http://schemas.microsoft.com/office/drawing/2014/main" id="{15813FB1-E211-4561-901E-456C608675E0}"/>
              </a:ext>
            </a:extLst>
          </p:cNvPr>
          <p:cNvSpPr txBox="1"/>
          <p:nvPr/>
        </p:nvSpPr>
        <p:spPr>
          <a:xfrm>
            <a:off x="1353860" y="4895850"/>
            <a:ext cx="10457891" cy="1938992"/>
          </a:xfrm>
          <a:prstGeom prst="rect">
            <a:avLst/>
          </a:prstGeom>
          <a:noFill/>
        </p:spPr>
        <p:txBody>
          <a:bodyPr wrap="square" rtlCol="0">
            <a:spAutoFit/>
          </a:bodyPr>
          <a:lstStyle/>
          <a:p>
            <a:pPr algn="ctr"/>
            <a:r>
              <a:rPr lang="en-US" sz="4000" dirty="0">
                <a:solidFill>
                  <a:schemeClr val="tx2"/>
                </a:solidFill>
              </a:rPr>
              <a:t>Gordon Dunsire, James Hennelly, Thurstan Young</a:t>
            </a:r>
          </a:p>
          <a:p>
            <a:pPr algn="ctr"/>
            <a:r>
              <a:rPr lang="en-US" sz="4000" dirty="0">
                <a:solidFill>
                  <a:schemeClr val="tx2"/>
                </a:solidFill>
              </a:rPr>
              <a:t>Presented at “RDA and MARC 21”</a:t>
            </a:r>
          </a:p>
          <a:p>
            <a:pPr algn="ctr"/>
            <a:r>
              <a:rPr lang="en-US" sz="4000" dirty="0">
                <a:solidFill>
                  <a:schemeClr val="tx2"/>
                </a:solidFill>
              </a:rPr>
              <a:t>June 25, 2018, New Orleans, USA</a:t>
            </a:r>
            <a:endParaRPr lang="en-GB" sz="4000" dirty="0">
              <a:solidFill>
                <a:schemeClr val="tx2"/>
              </a:solidFill>
            </a:endParaRPr>
          </a:p>
        </p:txBody>
      </p:sp>
      <p:sp>
        <p:nvSpPr>
          <p:cNvPr id="6" name="TextBox 5">
            <a:extLst>
              <a:ext uri="{FF2B5EF4-FFF2-40B4-BE49-F238E27FC236}">
                <a16:creationId xmlns:a16="http://schemas.microsoft.com/office/drawing/2014/main" id="{F301841F-E934-40BB-8FAA-D5BF0CB134D4}"/>
              </a:ext>
            </a:extLst>
          </p:cNvPr>
          <p:cNvSpPr txBox="1"/>
          <p:nvPr/>
        </p:nvSpPr>
        <p:spPr>
          <a:xfrm>
            <a:off x="1353860" y="3388727"/>
            <a:ext cx="10199139" cy="1107996"/>
          </a:xfrm>
          <a:prstGeom prst="rect">
            <a:avLst/>
          </a:prstGeom>
          <a:noFill/>
        </p:spPr>
        <p:txBody>
          <a:bodyPr wrap="none" rtlCol="0">
            <a:spAutoFit/>
          </a:bodyPr>
          <a:lstStyle/>
          <a:p>
            <a:r>
              <a:rPr lang="en-US" sz="6600" dirty="0">
                <a:solidFill>
                  <a:schemeClr val="tx2"/>
                </a:solidFill>
              </a:rPr>
              <a:t>The impact of the 3R Project</a:t>
            </a:r>
          </a:p>
        </p:txBody>
      </p:sp>
    </p:spTree>
    <p:extLst>
      <p:ext uri="{BB962C8B-B14F-4D97-AF65-F5344CB8AC3E}">
        <p14:creationId xmlns:p14="http://schemas.microsoft.com/office/powerpoint/2010/main" val="158508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ED2034-67D2-4736-9620-DDBF26F83520}"/>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64A09E31-E571-4626-876A-AFB502BC5B40}"/>
              </a:ext>
            </a:extLst>
          </p:cNvPr>
          <p:cNvSpPr>
            <a:spLocks noGrp="1"/>
          </p:cNvSpPr>
          <p:nvPr>
            <p:ph type="sldNum" sz="quarter" idx="11"/>
          </p:nvPr>
        </p:nvSpPr>
        <p:spPr/>
        <p:txBody>
          <a:bodyPr/>
          <a:lstStyle/>
          <a:p>
            <a:pPr algn="ctr"/>
            <a:fld id="{6B918772-37A3-47DC-BE01-33CAE9FCB74A}" type="slidenum">
              <a:rPr lang="en-US" smtClean="0"/>
              <a:pPr algn="ctr"/>
              <a:t>10</a:t>
            </a:fld>
            <a:endParaRPr lang="en-US" dirty="0"/>
          </a:p>
        </p:txBody>
      </p:sp>
      <p:sp>
        <p:nvSpPr>
          <p:cNvPr id="4" name="Title 1">
            <a:extLst>
              <a:ext uri="{FF2B5EF4-FFF2-40B4-BE49-F238E27FC236}">
                <a16:creationId xmlns:a16="http://schemas.microsoft.com/office/drawing/2014/main" id="{7C6A73BA-1C6B-4F51-B0B1-E8EFFAD2CFDA}"/>
              </a:ext>
            </a:extLst>
          </p:cNvPr>
          <p:cNvSpPr txBox="1">
            <a:spLocks/>
          </p:cNvSpPr>
          <p:nvPr/>
        </p:nvSpPr>
        <p:spPr>
          <a:xfrm>
            <a:off x="508000" y="476250"/>
            <a:ext cx="8153400" cy="1111441"/>
          </a:xfrm>
          <a:prstGeom prst="rect">
            <a:avLst/>
          </a:prstGeom>
        </p:spPr>
        <p:txBody>
          <a:bodyPr/>
          <a:lstStyle>
            <a:lvl1pPr>
              <a:defRPr>
                <a:latin typeface="+mj-lt"/>
                <a:ea typeface="+mj-ea"/>
                <a:cs typeface="+mj-cs"/>
              </a:defRPr>
            </a:lvl1pPr>
          </a:lstStyle>
          <a:p>
            <a:r>
              <a:rPr lang="en-GB" sz="6000" kern="0" dirty="0">
                <a:solidFill>
                  <a:schemeClr val="tx2"/>
                </a:solidFill>
              </a:rPr>
              <a:t>Unstructured description</a:t>
            </a:r>
          </a:p>
        </p:txBody>
      </p:sp>
      <p:pic>
        <p:nvPicPr>
          <p:cNvPr id="6" name="Picture 5">
            <a:extLst>
              <a:ext uri="{FF2B5EF4-FFF2-40B4-BE49-F238E27FC236}">
                <a16:creationId xmlns:a16="http://schemas.microsoft.com/office/drawing/2014/main" id="{0044EDC1-64C7-4465-A6DE-C6DE56121913}"/>
              </a:ext>
            </a:extLst>
          </p:cNvPr>
          <p:cNvPicPr>
            <a:picLocks noChangeAspect="1"/>
          </p:cNvPicPr>
          <p:nvPr/>
        </p:nvPicPr>
        <p:blipFill>
          <a:blip r:embed="rId2"/>
          <a:stretch>
            <a:fillRect/>
          </a:stretch>
        </p:blipFill>
        <p:spPr>
          <a:xfrm>
            <a:off x="660400" y="1900160"/>
            <a:ext cx="10031225" cy="3248478"/>
          </a:xfrm>
          <a:prstGeom prst="rect">
            <a:avLst/>
          </a:prstGeom>
          <a:ln w="38100">
            <a:solidFill>
              <a:schemeClr val="accent1"/>
            </a:solidFill>
          </a:ln>
        </p:spPr>
      </p:pic>
      <p:pic>
        <p:nvPicPr>
          <p:cNvPr id="11" name="Picture 10">
            <a:extLst>
              <a:ext uri="{FF2B5EF4-FFF2-40B4-BE49-F238E27FC236}">
                <a16:creationId xmlns:a16="http://schemas.microsoft.com/office/drawing/2014/main" id="{46DB2835-D0FA-444A-82A1-874B71EBE7E2}"/>
              </a:ext>
            </a:extLst>
          </p:cNvPr>
          <p:cNvPicPr>
            <a:picLocks noChangeAspect="1"/>
          </p:cNvPicPr>
          <p:nvPr/>
        </p:nvPicPr>
        <p:blipFill>
          <a:blip r:embed="rId3"/>
          <a:stretch>
            <a:fillRect/>
          </a:stretch>
        </p:blipFill>
        <p:spPr>
          <a:xfrm>
            <a:off x="660400" y="5657850"/>
            <a:ext cx="10459910" cy="990738"/>
          </a:xfrm>
          <a:prstGeom prst="rect">
            <a:avLst/>
          </a:prstGeom>
          <a:ln w="38100">
            <a:solidFill>
              <a:schemeClr val="accent1"/>
            </a:solidFill>
          </a:ln>
        </p:spPr>
      </p:pic>
    </p:spTree>
    <p:extLst>
      <p:ext uri="{BB962C8B-B14F-4D97-AF65-F5344CB8AC3E}">
        <p14:creationId xmlns:p14="http://schemas.microsoft.com/office/powerpoint/2010/main" val="336313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ED2034-67D2-4736-9620-DDBF26F83520}"/>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64A09E31-E571-4626-876A-AFB502BC5B40}"/>
              </a:ext>
            </a:extLst>
          </p:cNvPr>
          <p:cNvSpPr>
            <a:spLocks noGrp="1"/>
          </p:cNvSpPr>
          <p:nvPr>
            <p:ph type="sldNum" sz="quarter" idx="11"/>
          </p:nvPr>
        </p:nvSpPr>
        <p:spPr/>
        <p:txBody>
          <a:bodyPr/>
          <a:lstStyle/>
          <a:p>
            <a:pPr algn="ctr"/>
            <a:fld id="{6B918772-37A3-47DC-BE01-33CAE9FCB74A}" type="slidenum">
              <a:rPr lang="en-US" smtClean="0"/>
              <a:pPr algn="ctr"/>
              <a:t>11</a:t>
            </a:fld>
            <a:endParaRPr lang="en-US" dirty="0"/>
          </a:p>
        </p:txBody>
      </p:sp>
      <p:sp>
        <p:nvSpPr>
          <p:cNvPr id="4" name="Title 1">
            <a:extLst>
              <a:ext uri="{FF2B5EF4-FFF2-40B4-BE49-F238E27FC236}">
                <a16:creationId xmlns:a16="http://schemas.microsoft.com/office/drawing/2014/main" id="{7C6A73BA-1C6B-4F51-B0B1-E8EFFAD2CFDA}"/>
              </a:ext>
            </a:extLst>
          </p:cNvPr>
          <p:cNvSpPr txBox="1">
            <a:spLocks/>
          </p:cNvSpPr>
          <p:nvPr/>
        </p:nvSpPr>
        <p:spPr>
          <a:xfrm>
            <a:off x="508000" y="476250"/>
            <a:ext cx="8153400" cy="1111441"/>
          </a:xfrm>
          <a:prstGeom prst="rect">
            <a:avLst/>
          </a:prstGeom>
        </p:spPr>
        <p:txBody>
          <a:bodyPr/>
          <a:lstStyle>
            <a:lvl1pPr>
              <a:defRPr>
                <a:latin typeface="+mj-lt"/>
                <a:ea typeface="+mj-ea"/>
                <a:cs typeface="+mj-cs"/>
              </a:defRPr>
            </a:lvl1pPr>
          </a:lstStyle>
          <a:p>
            <a:r>
              <a:rPr lang="en-GB" sz="6000" kern="0" dirty="0">
                <a:solidFill>
                  <a:schemeClr val="tx2"/>
                </a:solidFill>
              </a:rPr>
              <a:t>Structured description</a:t>
            </a:r>
          </a:p>
        </p:txBody>
      </p:sp>
      <p:pic>
        <p:nvPicPr>
          <p:cNvPr id="5" name="Picture 4">
            <a:extLst>
              <a:ext uri="{FF2B5EF4-FFF2-40B4-BE49-F238E27FC236}">
                <a16:creationId xmlns:a16="http://schemas.microsoft.com/office/drawing/2014/main" id="{17F6CB79-6226-43DB-B308-1FFFF55B33A1}"/>
              </a:ext>
            </a:extLst>
          </p:cNvPr>
          <p:cNvPicPr>
            <a:picLocks noChangeAspect="1"/>
          </p:cNvPicPr>
          <p:nvPr/>
        </p:nvPicPr>
        <p:blipFill>
          <a:blip r:embed="rId2"/>
          <a:stretch>
            <a:fillRect/>
          </a:stretch>
        </p:blipFill>
        <p:spPr>
          <a:xfrm>
            <a:off x="660400" y="1924050"/>
            <a:ext cx="10679015" cy="3829584"/>
          </a:xfrm>
          <a:prstGeom prst="rect">
            <a:avLst/>
          </a:prstGeom>
          <a:ln w="38100">
            <a:solidFill>
              <a:schemeClr val="accent1"/>
            </a:solidFill>
          </a:ln>
        </p:spPr>
      </p:pic>
      <p:pic>
        <p:nvPicPr>
          <p:cNvPr id="6" name="Picture 5">
            <a:extLst>
              <a:ext uri="{FF2B5EF4-FFF2-40B4-BE49-F238E27FC236}">
                <a16:creationId xmlns:a16="http://schemas.microsoft.com/office/drawing/2014/main" id="{A3667532-F800-4050-99B2-2E7E5F7BB1D6}"/>
              </a:ext>
            </a:extLst>
          </p:cNvPr>
          <p:cNvPicPr>
            <a:picLocks noChangeAspect="1"/>
          </p:cNvPicPr>
          <p:nvPr/>
        </p:nvPicPr>
        <p:blipFill>
          <a:blip r:embed="rId3"/>
          <a:stretch>
            <a:fillRect/>
          </a:stretch>
        </p:blipFill>
        <p:spPr>
          <a:xfrm>
            <a:off x="660400" y="6089993"/>
            <a:ext cx="10679015" cy="1143160"/>
          </a:xfrm>
          <a:prstGeom prst="rect">
            <a:avLst/>
          </a:prstGeom>
          <a:ln w="38100">
            <a:solidFill>
              <a:schemeClr val="accent1"/>
            </a:solidFill>
          </a:ln>
        </p:spPr>
      </p:pic>
    </p:spTree>
    <p:extLst>
      <p:ext uri="{BB962C8B-B14F-4D97-AF65-F5344CB8AC3E}">
        <p14:creationId xmlns:p14="http://schemas.microsoft.com/office/powerpoint/2010/main" val="281613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ED2034-67D2-4736-9620-DDBF26F83520}"/>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64A09E31-E571-4626-876A-AFB502BC5B40}"/>
              </a:ext>
            </a:extLst>
          </p:cNvPr>
          <p:cNvSpPr>
            <a:spLocks noGrp="1"/>
          </p:cNvSpPr>
          <p:nvPr>
            <p:ph type="sldNum" sz="quarter" idx="11"/>
          </p:nvPr>
        </p:nvSpPr>
        <p:spPr/>
        <p:txBody>
          <a:bodyPr/>
          <a:lstStyle/>
          <a:p>
            <a:pPr algn="ctr"/>
            <a:fld id="{6B918772-37A3-47DC-BE01-33CAE9FCB74A}" type="slidenum">
              <a:rPr lang="en-US" smtClean="0"/>
              <a:pPr algn="ctr"/>
              <a:t>12</a:t>
            </a:fld>
            <a:endParaRPr lang="en-US" dirty="0"/>
          </a:p>
        </p:txBody>
      </p:sp>
      <p:sp>
        <p:nvSpPr>
          <p:cNvPr id="4" name="Title 1">
            <a:extLst>
              <a:ext uri="{FF2B5EF4-FFF2-40B4-BE49-F238E27FC236}">
                <a16:creationId xmlns:a16="http://schemas.microsoft.com/office/drawing/2014/main" id="{7C6A73BA-1C6B-4F51-B0B1-E8EFFAD2CFDA}"/>
              </a:ext>
            </a:extLst>
          </p:cNvPr>
          <p:cNvSpPr txBox="1">
            <a:spLocks/>
          </p:cNvSpPr>
          <p:nvPr/>
        </p:nvSpPr>
        <p:spPr>
          <a:xfrm>
            <a:off x="508000" y="476250"/>
            <a:ext cx="8153400" cy="1111441"/>
          </a:xfrm>
          <a:prstGeom prst="rect">
            <a:avLst/>
          </a:prstGeom>
        </p:spPr>
        <p:txBody>
          <a:bodyPr/>
          <a:lstStyle>
            <a:lvl1pPr>
              <a:defRPr>
                <a:latin typeface="+mj-lt"/>
                <a:ea typeface="+mj-ea"/>
                <a:cs typeface="+mj-cs"/>
              </a:defRPr>
            </a:lvl1pPr>
          </a:lstStyle>
          <a:p>
            <a:r>
              <a:rPr lang="en-GB" sz="6000" kern="0" dirty="0">
                <a:solidFill>
                  <a:schemeClr val="tx2"/>
                </a:solidFill>
              </a:rPr>
              <a:t>Identifier</a:t>
            </a:r>
          </a:p>
        </p:txBody>
      </p:sp>
      <p:pic>
        <p:nvPicPr>
          <p:cNvPr id="5" name="Picture 4">
            <a:extLst>
              <a:ext uri="{FF2B5EF4-FFF2-40B4-BE49-F238E27FC236}">
                <a16:creationId xmlns:a16="http://schemas.microsoft.com/office/drawing/2014/main" id="{A92A8839-A501-4AA5-85D5-4BB7115AB61D}"/>
              </a:ext>
            </a:extLst>
          </p:cNvPr>
          <p:cNvPicPr>
            <a:picLocks noChangeAspect="1"/>
          </p:cNvPicPr>
          <p:nvPr/>
        </p:nvPicPr>
        <p:blipFill>
          <a:blip r:embed="rId2"/>
          <a:stretch>
            <a:fillRect/>
          </a:stretch>
        </p:blipFill>
        <p:spPr>
          <a:xfrm>
            <a:off x="578774" y="1847850"/>
            <a:ext cx="8545118" cy="2448267"/>
          </a:xfrm>
          <a:prstGeom prst="rect">
            <a:avLst/>
          </a:prstGeom>
          <a:ln w="38100">
            <a:solidFill>
              <a:schemeClr val="accent1"/>
            </a:solidFill>
          </a:ln>
        </p:spPr>
      </p:pic>
    </p:spTree>
    <p:extLst>
      <p:ext uri="{BB962C8B-B14F-4D97-AF65-F5344CB8AC3E}">
        <p14:creationId xmlns:p14="http://schemas.microsoft.com/office/powerpoint/2010/main" val="1056989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ED2034-67D2-4736-9620-DDBF26F83520}"/>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64A09E31-E571-4626-876A-AFB502BC5B40}"/>
              </a:ext>
            </a:extLst>
          </p:cNvPr>
          <p:cNvSpPr>
            <a:spLocks noGrp="1"/>
          </p:cNvSpPr>
          <p:nvPr>
            <p:ph type="sldNum" sz="quarter" idx="11"/>
          </p:nvPr>
        </p:nvSpPr>
        <p:spPr/>
        <p:txBody>
          <a:bodyPr/>
          <a:lstStyle/>
          <a:p>
            <a:pPr algn="ctr"/>
            <a:fld id="{6B918772-37A3-47DC-BE01-33CAE9FCB74A}" type="slidenum">
              <a:rPr lang="en-US" smtClean="0"/>
              <a:pPr algn="ctr"/>
              <a:t>13</a:t>
            </a:fld>
            <a:endParaRPr lang="en-US" dirty="0"/>
          </a:p>
        </p:txBody>
      </p:sp>
      <p:sp>
        <p:nvSpPr>
          <p:cNvPr id="4" name="Title 1">
            <a:extLst>
              <a:ext uri="{FF2B5EF4-FFF2-40B4-BE49-F238E27FC236}">
                <a16:creationId xmlns:a16="http://schemas.microsoft.com/office/drawing/2014/main" id="{7C6A73BA-1C6B-4F51-B0B1-E8EFFAD2CFDA}"/>
              </a:ext>
            </a:extLst>
          </p:cNvPr>
          <p:cNvSpPr txBox="1">
            <a:spLocks/>
          </p:cNvSpPr>
          <p:nvPr/>
        </p:nvSpPr>
        <p:spPr>
          <a:xfrm>
            <a:off x="508000" y="476250"/>
            <a:ext cx="8153400" cy="1111441"/>
          </a:xfrm>
          <a:prstGeom prst="rect">
            <a:avLst/>
          </a:prstGeom>
        </p:spPr>
        <p:txBody>
          <a:bodyPr/>
          <a:lstStyle>
            <a:lvl1pPr>
              <a:defRPr>
                <a:latin typeface="+mj-lt"/>
                <a:ea typeface="+mj-ea"/>
                <a:cs typeface="+mj-cs"/>
              </a:defRPr>
            </a:lvl1pPr>
          </a:lstStyle>
          <a:p>
            <a:r>
              <a:rPr lang="en-GB" sz="6000" kern="0" dirty="0">
                <a:solidFill>
                  <a:schemeClr val="tx2"/>
                </a:solidFill>
              </a:rPr>
              <a:t>[Linked data] IRI</a:t>
            </a:r>
          </a:p>
        </p:txBody>
      </p:sp>
      <p:pic>
        <p:nvPicPr>
          <p:cNvPr id="5" name="Picture 4">
            <a:extLst>
              <a:ext uri="{FF2B5EF4-FFF2-40B4-BE49-F238E27FC236}">
                <a16:creationId xmlns:a16="http://schemas.microsoft.com/office/drawing/2014/main" id="{EB8ABB66-485A-4572-A0FE-E22E5961A584}"/>
              </a:ext>
            </a:extLst>
          </p:cNvPr>
          <p:cNvPicPr>
            <a:picLocks noChangeAspect="1"/>
          </p:cNvPicPr>
          <p:nvPr/>
        </p:nvPicPr>
        <p:blipFill>
          <a:blip r:embed="rId2"/>
          <a:stretch>
            <a:fillRect/>
          </a:stretch>
        </p:blipFill>
        <p:spPr>
          <a:xfrm>
            <a:off x="660400" y="2152650"/>
            <a:ext cx="11145805" cy="3038899"/>
          </a:xfrm>
          <a:prstGeom prst="rect">
            <a:avLst/>
          </a:prstGeom>
          <a:ln w="38100">
            <a:solidFill>
              <a:schemeClr val="accent1"/>
            </a:solidFill>
          </a:ln>
        </p:spPr>
      </p:pic>
    </p:spTree>
    <p:extLst>
      <p:ext uri="{BB962C8B-B14F-4D97-AF65-F5344CB8AC3E}">
        <p14:creationId xmlns:p14="http://schemas.microsoft.com/office/powerpoint/2010/main" val="368557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ED2034-67D2-4736-9620-DDBF26F83520}"/>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64A09E31-E571-4626-876A-AFB502BC5B40}"/>
              </a:ext>
            </a:extLst>
          </p:cNvPr>
          <p:cNvSpPr>
            <a:spLocks noGrp="1"/>
          </p:cNvSpPr>
          <p:nvPr>
            <p:ph type="sldNum" sz="quarter" idx="11"/>
          </p:nvPr>
        </p:nvSpPr>
        <p:spPr/>
        <p:txBody>
          <a:bodyPr/>
          <a:lstStyle/>
          <a:p>
            <a:pPr algn="ctr"/>
            <a:fld id="{6B918772-37A3-47DC-BE01-33CAE9FCB74A}" type="slidenum">
              <a:rPr lang="en-US" smtClean="0"/>
              <a:pPr algn="ctr"/>
              <a:t>14</a:t>
            </a:fld>
            <a:endParaRPr lang="en-US" dirty="0"/>
          </a:p>
        </p:txBody>
      </p:sp>
      <p:sp>
        <p:nvSpPr>
          <p:cNvPr id="4" name="Title 1">
            <a:extLst>
              <a:ext uri="{FF2B5EF4-FFF2-40B4-BE49-F238E27FC236}">
                <a16:creationId xmlns:a16="http://schemas.microsoft.com/office/drawing/2014/main" id="{7C6A73BA-1C6B-4F51-B0B1-E8EFFAD2CFDA}"/>
              </a:ext>
            </a:extLst>
          </p:cNvPr>
          <p:cNvSpPr txBox="1">
            <a:spLocks/>
          </p:cNvSpPr>
          <p:nvPr/>
        </p:nvSpPr>
        <p:spPr>
          <a:xfrm>
            <a:off x="508000" y="476250"/>
            <a:ext cx="8153400" cy="1111441"/>
          </a:xfrm>
          <a:prstGeom prst="rect">
            <a:avLst/>
          </a:prstGeom>
        </p:spPr>
        <p:txBody>
          <a:bodyPr/>
          <a:lstStyle>
            <a:lvl1pPr>
              <a:defRPr>
                <a:latin typeface="+mj-lt"/>
                <a:ea typeface="+mj-ea"/>
                <a:cs typeface="+mj-cs"/>
              </a:defRPr>
            </a:lvl1pPr>
          </a:lstStyle>
          <a:p>
            <a:r>
              <a:rPr lang="en-GB" sz="6000" kern="0" dirty="0">
                <a:solidFill>
                  <a:schemeClr val="tx2"/>
                </a:solidFill>
              </a:rPr>
              <a:t>Data provenance</a:t>
            </a:r>
          </a:p>
        </p:txBody>
      </p:sp>
      <p:pic>
        <p:nvPicPr>
          <p:cNvPr id="7" name="Picture 6">
            <a:extLst>
              <a:ext uri="{FF2B5EF4-FFF2-40B4-BE49-F238E27FC236}">
                <a16:creationId xmlns:a16="http://schemas.microsoft.com/office/drawing/2014/main" id="{768B1FD5-A625-4AC1-8B3D-802E498B6EDB}"/>
              </a:ext>
            </a:extLst>
          </p:cNvPr>
          <p:cNvPicPr>
            <a:picLocks noChangeAspect="1"/>
          </p:cNvPicPr>
          <p:nvPr/>
        </p:nvPicPr>
        <p:blipFill>
          <a:blip r:embed="rId2"/>
          <a:stretch>
            <a:fillRect/>
          </a:stretch>
        </p:blipFill>
        <p:spPr>
          <a:xfrm>
            <a:off x="660400" y="2000250"/>
            <a:ext cx="11231542" cy="5382376"/>
          </a:xfrm>
          <a:prstGeom prst="rect">
            <a:avLst/>
          </a:prstGeom>
          <a:ln w="38100">
            <a:solidFill>
              <a:schemeClr val="accent1"/>
            </a:solidFill>
          </a:ln>
        </p:spPr>
      </p:pic>
      <p:sp>
        <p:nvSpPr>
          <p:cNvPr id="8" name="Rectangle 7">
            <a:extLst>
              <a:ext uri="{FF2B5EF4-FFF2-40B4-BE49-F238E27FC236}">
                <a16:creationId xmlns:a16="http://schemas.microsoft.com/office/drawing/2014/main" id="{F1094FEF-5504-445A-A390-08E0246E4CCC}"/>
              </a:ext>
            </a:extLst>
          </p:cNvPr>
          <p:cNvSpPr/>
          <p:nvPr/>
        </p:nvSpPr>
        <p:spPr>
          <a:xfrm>
            <a:off x="2260600" y="2000250"/>
            <a:ext cx="2971800" cy="5334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C922E2F-4236-4926-A115-3EB17F17ECA9}"/>
              </a:ext>
            </a:extLst>
          </p:cNvPr>
          <p:cNvSpPr/>
          <p:nvPr/>
        </p:nvSpPr>
        <p:spPr>
          <a:xfrm>
            <a:off x="2229338" y="3905250"/>
            <a:ext cx="3079262" cy="5334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D99569F-D903-49E7-8E7F-0B9454470F20}"/>
              </a:ext>
            </a:extLst>
          </p:cNvPr>
          <p:cNvSpPr/>
          <p:nvPr/>
        </p:nvSpPr>
        <p:spPr>
          <a:xfrm>
            <a:off x="2242234" y="5810250"/>
            <a:ext cx="3599766" cy="5334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894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4E22A-06EF-43A1-B18A-C5FD21E647CF}"/>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0A74FA54-BFDA-4A56-85CA-B8B207C7655D}"/>
              </a:ext>
            </a:extLst>
          </p:cNvPr>
          <p:cNvSpPr>
            <a:spLocks noGrp="1"/>
          </p:cNvSpPr>
          <p:nvPr>
            <p:ph type="sldNum" sz="quarter" idx="11"/>
          </p:nvPr>
        </p:nvSpPr>
        <p:spPr/>
        <p:txBody>
          <a:bodyPr/>
          <a:lstStyle/>
          <a:p>
            <a:pPr algn="ctr"/>
            <a:fld id="{6B918772-37A3-47DC-BE01-33CAE9FCB74A}" type="slidenum">
              <a:rPr lang="en-US" smtClean="0"/>
              <a:pPr algn="ctr"/>
              <a:t>15</a:t>
            </a:fld>
            <a:endParaRPr lang="en-US" dirty="0"/>
          </a:p>
        </p:txBody>
      </p:sp>
      <p:sp>
        <p:nvSpPr>
          <p:cNvPr id="4" name="TextBox 3">
            <a:extLst>
              <a:ext uri="{FF2B5EF4-FFF2-40B4-BE49-F238E27FC236}">
                <a16:creationId xmlns:a16="http://schemas.microsoft.com/office/drawing/2014/main" id="{6314D4F1-5D25-4225-B787-EB2280311D30}"/>
              </a:ext>
            </a:extLst>
          </p:cNvPr>
          <p:cNvSpPr txBox="1"/>
          <p:nvPr/>
        </p:nvSpPr>
        <p:spPr>
          <a:xfrm>
            <a:off x="642840" y="2609850"/>
            <a:ext cx="10228360" cy="4401205"/>
          </a:xfrm>
          <a:prstGeom prst="rect">
            <a:avLst/>
          </a:prstGeom>
          <a:noFill/>
          <a:ln w="19050">
            <a:solidFill>
              <a:schemeClr val="tx1"/>
            </a:solidFill>
          </a:ln>
        </p:spPr>
        <p:txBody>
          <a:bodyPr wrap="square" rtlCol="0">
            <a:spAutoFit/>
          </a:bodyPr>
          <a:lstStyle/>
          <a:p>
            <a:r>
              <a:rPr lang="en-GB" sz="4000" dirty="0"/>
              <a:t>RDA uses RDF to record data for </a:t>
            </a:r>
            <a:r>
              <a:rPr lang="en-GB" sz="4000" b="1" i="1" dirty="0"/>
              <a:t>RDA Reference </a:t>
            </a:r>
            <a:r>
              <a:rPr lang="en-GB" sz="4000" dirty="0"/>
              <a:t>(entities, elements, and vocabulary encoding schemes)</a:t>
            </a:r>
          </a:p>
          <a:p>
            <a:pPr marL="407994" indent="-407994">
              <a:buFont typeface="Arial" panose="020B0604020202020204" pitchFamily="34" charset="0"/>
              <a:buChar char="•"/>
            </a:pPr>
            <a:r>
              <a:rPr lang="en-GB" sz="4000" dirty="0"/>
              <a:t>Provides data for </a:t>
            </a:r>
            <a:r>
              <a:rPr lang="en-GB" sz="4000" b="1" i="1" dirty="0"/>
              <a:t>RDA Toolkit </a:t>
            </a:r>
            <a:r>
              <a:rPr lang="en-GB" sz="4000" dirty="0"/>
              <a:t>(Glossary, element reference, navigation)</a:t>
            </a:r>
          </a:p>
          <a:p>
            <a:pPr marL="407994" indent="-407994">
              <a:buFont typeface="Arial" panose="020B0604020202020204" pitchFamily="34" charset="0"/>
              <a:buChar char="•"/>
            </a:pPr>
            <a:r>
              <a:rPr lang="en-GB" sz="4000" dirty="0"/>
              <a:t>Available from </a:t>
            </a:r>
            <a:r>
              <a:rPr lang="en-GB" sz="4000" b="1" i="1" dirty="0"/>
              <a:t>RDA Registry </a:t>
            </a:r>
            <a:r>
              <a:rPr lang="en-GB" sz="4000" dirty="0"/>
              <a:t>under open license</a:t>
            </a:r>
          </a:p>
        </p:txBody>
      </p:sp>
      <p:sp>
        <p:nvSpPr>
          <p:cNvPr id="5" name="TextBox 4">
            <a:extLst>
              <a:ext uri="{FF2B5EF4-FFF2-40B4-BE49-F238E27FC236}">
                <a16:creationId xmlns:a16="http://schemas.microsoft.com/office/drawing/2014/main" id="{F6DCDE49-1A4D-448E-BF02-E438454ECF5D}"/>
              </a:ext>
            </a:extLst>
          </p:cNvPr>
          <p:cNvSpPr txBox="1"/>
          <p:nvPr/>
        </p:nvSpPr>
        <p:spPr>
          <a:xfrm>
            <a:off x="642840" y="364497"/>
            <a:ext cx="3685561" cy="1015663"/>
          </a:xfrm>
          <a:prstGeom prst="rect">
            <a:avLst/>
          </a:prstGeom>
          <a:noFill/>
        </p:spPr>
        <p:txBody>
          <a:bodyPr wrap="none" rtlCol="0">
            <a:spAutoFit/>
          </a:bodyPr>
          <a:lstStyle/>
          <a:p>
            <a:r>
              <a:rPr lang="en-GB" sz="6000" dirty="0">
                <a:solidFill>
                  <a:schemeClr val="tx2"/>
                </a:solidFill>
              </a:rPr>
              <a:t>RDA in RDF</a:t>
            </a:r>
          </a:p>
        </p:txBody>
      </p:sp>
    </p:spTree>
    <p:extLst>
      <p:ext uri="{BB962C8B-B14F-4D97-AF65-F5344CB8AC3E}">
        <p14:creationId xmlns:p14="http://schemas.microsoft.com/office/powerpoint/2010/main" val="249485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119" y="393613"/>
            <a:ext cx="6814081" cy="1674305"/>
          </a:xfrm>
          <a:prstGeom prst="rect">
            <a:avLst/>
          </a:prstGeom>
          <a:noFill/>
        </p:spPr>
        <p:txBody>
          <a:bodyPr wrap="square" rtlCol="0">
            <a:spAutoFit/>
          </a:bodyPr>
          <a:lstStyle/>
          <a:p>
            <a:r>
              <a:rPr lang="en-US" sz="5140" dirty="0">
                <a:solidFill>
                  <a:schemeClr val="tx2"/>
                </a:solidFill>
              </a:rPr>
              <a:t>Recording methods for related data</a:t>
            </a:r>
          </a:p>
        </p:txBody>
      </p:sp>
      <p:sp>
        <p:nvSpPr>
          <p:cNvPr id="21" name="TextBox 20">
            <a:extLst>
              <a:ext uri="{FF2B5EF4-FFF2-40B4-BE49-F238E27FC236}">
                <a16:creationId xmlns:a16="http://schemas.microsoft.com/office/drawing/2014/main" id="{16D99434-FB1E-4D2B-AA02-0AFF5A9EEAEA}"/>
              </a:ext>
            </a:extLst>
          </p:cNvPr>
          <p:cNvSpPr txBox="1"/>
          <p:nvPr/>
        </p:nvSpPr>
        <p:spPr>
          <a:xfrm>
            <a:off x="736495" y="4331652"/>
            <a:ext cx="2252503" cy="1242114"/>
          </a:xfrm>
          <a:prstGeom prst="ellipse">
            <a:avLst/>
          </a:prstGeom>
          <a:noFill/>
          <a:ln w="19050">
            <a:solidFill>
              <a:schemeClr val="tx1"/>
            </a:solidFill>
          </a:ln>
        </p:spPr>
        <p:txBody>
          <a:bodyPr wrap="none" rtlCol="0">
            <a:spAutoFit/>
          </a:bodyPr>
          <a:lstStyle/>
          <a:p>
            <a:pPr algn="ctr"/>
            <a:r>
              <a:rPr lang="en-GB" sz="2570" dirty="0"/>
              <a:t>RDA Entity</a:t>
            </a:r>
          </a:p>
          <a:p>
            <a:pPr algn="ctr"/>
            <a:r>
              <a:rPr lang="en-GB" sz="2570" dirty="0"/>
              <a:t>1</a:t>
            </a:r>
          </a:p>
        </p:txBody>
      </p:sp>
      <p:sp>
        <p:nvSpPr>
          <p:cNvPr id="22" name="TextBox 21">
            <a:extLst>
              <a:ext uri="{FF2B5EF4-FFF2-40B4-BE49-F238E27FC236}">
                <a16:creationId xmlns:a16="http://schemas.microsoft.com/office/drawing/2014/main" id="{6E800EC8-487F-4CA4-B6EA-D9F055CE41D2}"/>
              </a:ext>
            </a:extLst>
          </p:cNvPr>
          <p:cNvSpPr txBox="1"/>
          <p:nvPr/>
        </p:nvSpPr>
        <p:spPr>
          <a:xfrm>
            <a:off x="3792637" y="6507526"/>
            <a:ext cx="2252503" cy="1242114"/>
          </a:xfrm>
          <a:prstGeom prst="ellipse">
            <a:avLst/>
          </a:prstGeom>
          <a:noFill/>
          <a:ln w="19050">
            <a:solidFill>
              <a:schemeClr val="tx1"/>
            </a:solidFill>
          </a:ln>
        </p:spPr>
        <p:txBody>
          <a:bodyPr wrap="none" rtlCol="0">
            <a:spAutoFit/>
          </a:bodyPr>
          <a:lstStyle/>
          <a:p>
            <a:pPr algn="ctr"/>
            <a:r>
              <a:rPr lang="en-GB" sz="2570" dirty="0"/>
              <a:t>RDA Entity</a:t>
            </a:r>
          </a:p>
          <a:p>
            <a:pPr algn="ctr"/>
            <a:r>
              <a:rPr lang="en-GB" sz="2570" dirty="0"/>
              <a:t>2</a:t>
            </a:r>
          </a:p>
        </p:txBody>
      </p:sp>
      <p:cxnSp>
        <p:nvCxnSpPr>
          <p:cNvPr id="23" name="Connector: Curved 22">
            <a:extLst>
              <a:ext uri="{FF2B5EF4-FFF2-40B4-BE49-F238E27FC236}">
                <a16:creationId xmlns:a16="http://schemas.microsoft.com/office/drawing/2014/main" id="{9CDCF1C8-22CB-4581-93A8-9A59F20E8BDA}"/>
              </a:ext>
            </a:extLst>
          </p:cNvPr>
          <p:cNvCxnSpPr>
            <a:cxnSpLocks/>
            <a:stCxn id="21" idx="6"/>
            <a:endCxn id="22" idx="2"/>
          </p:cNvCxnSpPr>
          <p:nvPr/>
        </p:nvCxnSpPr>
        <p:spPr>
          <a:xfrm>
            <a:off x="2988998" y="4952709"/>
            <a:ext cx="803639" cy="2175874"/>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A20D5DE-DDAE-4E15-9538-A61B6D0C5C7C}"/>
              </a:ext>
            </a:extLst>
          </p:cNvPr>
          <p:cNvSpPr txBox="1"/>
          <p:nvPr/>
        </p:nvSpPr>
        <p:spPr>
          <a:xfrm>
            <a:off x="3391003" y="4716818"/>
            <a:ext cx="1760867" cy="487826"/>
          </a:xfrm>
          <a:prstGeom prst="rect">
            <a:avLst/>
          </a:prstGeom>
          <a:noFill/>
        </p:spPr>
        <p:txBody>
          <a:bodyPr wrap="none" rtlCol="0">
            <a:spAutoFit/>
          </a:bodyPr>
          <a:lstStyle/>
          <a:p>
            <a:r>
              <a:rPr lang="en-GB" sz="2570" i="1" dirty="0"/>
              <a:t>is related to</a:t>
            </a:r>
          </a:p>
        </p:txBody>
      </p:sp>
      <p:sp>
        <p:nvSpPr>
          <p:cNvPr id="29" name="TextBox 28">
            <a:extLst>
              <a:ext uri="{FF2B5EF4-FFF2-40B4-BE49-F238E27FC236}">
                <a16:creationId xmlns:a16="http://schemas.microsoft.com/office/drawing/2014/main" id="{2C15FABA-292A-45B5-87E3-5CF20C64B756}"/>
              </a:ext>
            </a:extLst>
          </p:cNvPr>
          <p:cNvSpPr txBox="1"/>
          <p:nvPr/>
        </p:nvSpPr>
        <p:spPr>
          <a:xfrm>
            <a:off x="3783881" y="5531878"/>
            <a:ext cx="4241867" cy="487826"/>
          </a:xfrm>
          <a:prstGeom prst="rect">
            <a:avLst/>
          </a:prstGeom>
          <a:noFill/>
          <a:ln w="19050">
            <a:solidFill>
              <a:schemeClr val="tx1"/>
            </a:solidFill>
          </a:ln>
        </p:spPr>
        <p:txBody>
          <a:bodyPr wrap="none" rtlCol="0">
            <a:spAutoFit/>
          </a:bodyPr>
          <a:lstStyle/>
          <a:p>
            <a:pPr algn="ctr"/>
            <a:r>
              <a:rPr lang="en-GB" sz="2570" dirty="0"/>
              <a:t>"identifier for related entity 2"</a:t>
            </a:r>
          </a:p>
        </p:txBody>
      </p:sp>
      <p:sp>
        <p:nvSpPr>
          <p:cNvPr id="30" name="TextBox 29">
            <a:extLst>
              <a:ext uri="{FF2B5EF4-FFF2-40B4-BE49-F238E27FC236}">
                <a16:creationId xmlns:a16="http://schemas.microsoft.com/office/drawing/2014/main" id="{A7AB5541-3C55-4D34-BDA7-6C56C51E2290}"/>
              </a:ext>
            </a:extLst>
          </p:cNvPr>
          <p:cNvSpPr txBox="1"/>
          <p:nvPr/>
        </p:nvSpPr>
        <p:spPr>
          <a:xfrm>
            <a:off x="3784600" y="2914650"/>
            <a:ext cx="3599126" cy="487826"/>
          </a:xfrm>
          <a:prstGeom prst="rect">
            <a:avLst/>
          </a:prstGeom>
          <a:noFill/>
          <a:ln w="19050">
            <a:solidFill>
              <a:schemeClr val="tx1"/>
            </a:solidFill>
          </a:ln>
        </p:spPr>
        <p:txBody>
          <a:bodyPr wrap="none" rtlCol="0">
            <a:spAutoFit/>
          </a:bodyPr>
          <a:lstStyle/>
          <a:p>
            <a:pPr algn="ctr"/>
            <a:r>
              <a:rPr lang="en-GB" sz="2570" dirty="0"/>
              <a:t>"note on related entity 2"</a:t>
            </a:r>
          </a:p>
        </p:txBody>
      </p:sp>
      <p:sp>
        <p:nvSpPr>
          <p:cNvPr id="32" name="TextBox 31">
            <a:extLst>
              <a:ext uri="{FF2B5EF4-FFF2-40B4-BE49-F238E27FC236}">
                <a16:creationId xmlns:a16="http://schemas.microsoft.com/office/drawing/2014/main" id="{2C428D2B-B7DE-4935-9BD1-B23F977147FB}"/>
              </a:ext>
            </a:extLst>
          </p:cNvPr>
          <p:cNvSpPr txBox="1"/>
          <p:nvPr/>
        </p:nvSpPr>
        <p:spPr>
          <a:xfrm>
            <a:off x="3785484" y="3993371"/>
            <a:ext cx="4650632" cy="487826"/>
          </a:xfrm>
          <a:prstGeom prst="rect">
            <a:avLst/>
          </a:prstGeom>
          <a:noFill/>
          <a:ln w="19050">
            <a:solidFill>
              <a:schemeClr val="tx1"/>
            </a:solidFill>
          </a:ln>
        </p:spPr>
        <p:txBody>
          <a:bodyPr wrap="none" rtlCol="0">
            <a:spAutoFit/>
          </a:bodyPr>
          <a:lstStyle/>
          <a:p>
            <a:pPr algn="ctr"/>
            <a:r>
              <a:rPr lang="en-GB" sz="2570" dirty="0"/>
              <a:t>"access point for related entity 2"</a:t>
            </a:r>
          </a:p>
        </p:txBody>
      </p:sp>
      <p:cxnSp>
        <p:nvCxnSpPr>
          <p:cNvPr id="33" name="Connector: Curved 32">
            <a:extLst>
              <a:ext uri="{FF2B5EF4-FFF2-40B4-BE49-F238E27FC236}">
                <a16:creationId xmlns:a16="http://schemas.microsoft.com/office/drawing/2014/main" id="{5F600FE8-ED7D-4C36-994F-8119F13E8332}"/>
              </a:ext>
            </a:extLst>
          </p:cNvPr>
          <p:cNvCxnSpPr>
            <a:cxnSpLocks/>
            <a:stCxn id="21" idx="6"/>
            <a:endCxn id="30" idx="1"/>
          </p:cNvCxnSpPr>
          <p:nvPr/>
        </p:nvCxnSpPr>
        <p:spPr>
          <a:xfrm flipV="1">
            <a:off x="2988998" y="3158563"/>
            <a:ext cx="795602" cy="1794146"/>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DF18FDB3-AF26-45D8-B278-C3BC26633BBA}"/>
              </a:ext>
            </a:extLst>
          </p:cNvPr>
          <p:cNvCxnSpPr>
            <a:cxnSpLocks/>
            <a:stCxn id="21" idx="6"/>
            <a:endCxn id="32" idx="1"/>
          </p:cNvCxnSpPr>
          <p:nvPr/>
        </p:nvCxnSpPr>
        <p:spPr>
          <a:xfrm flipV="1">
            <a:off x="2988998" y="4237284"/>
            <a:ext cx="796486" cy="715425"/>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CAB424BD-9914-4D01-9677-319F5B3D113B}"/>
              </a:ext>
            </a:extLst>
          </p:cNvPr>
          <p:cNvCxnSpPr>
            <a:cxnSpLocks/>
            <a:stCxn id="21" idx="6"/>
            <a:endCxn id="29" idx="1"/>
          </p:cNvCxnSpPr>
          <p:nvPr/>
        </p:nvCxnSpPr>
        <p:spPr>
          <a:xfrm>
            <a:off x="2988998" y="4952709"/>
            <a:ext cx="794883" cy="823082"/>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545B279-4E2F-475E-B604-4C7D6EFC1736}"/>
              </a:ext>
            </a:extLst>
          </p:cNvPr>
          <p:cNvSpPr txBox="1"/>
          <p:nvPr/>
        </p:nvSpPr>
        <p:spPr>
          <a:xfrm>
            <a:off x="8842574" y="2888970"/>
            <a:ext cx="2148217" cy="487826"/>
          </a:xfrm>
          <a:prstGeom prst="rect">
            <a:avLst/>
          </a:prstGeom>
          <a:noFill/>
        </p:spPr>
        <p:txBody>
          <a:bodyPr wrap="none" rtlCol="0">
            <a:spAutoFit/>
          </a:bodyPr>
          <a:lstStyle/>
          <a:p>
            <a:r>
              <a:rPr lang="en-GB" sz="2570" dirty="0"/>
              <a:t>Keyword index</a:t>
            </a:r>
          </a:p>
        </p:txBody>
      </p:sp>
      <p:sp>
        <p:nvSpPr>
          <p:cNvPr id="25" name="TextBox 24">
            <a:extLst>
              <a:ext uri="{FF2B5EF4-FFF2-40B4-BE49-F238E27FC236}">
                <a16:creationId xmlns:a16="http://schemas.microsoft.com/office/drawing/2014/main" id="{9CB312DA-0BA1-4DCF-8BFF-A51514D0BCA8}"/>
              </a:ext>
            </a:extLst>
          </p:cNvPr>
          <p:cNvSpPr txBox="1"/>
          <p:nvPr/>
        </p:nvSpPr>
        <p:spPr>
          <a:xfrm>
            <a:off x="8842574" y="3993371"/>
            <a:ext cx="1944763" cy="487826"/>
          </a:xfrm>
          <a:prstGeom prst="rect">
            <a:avLst/>
          </a:prstGeom>
          <a:noFill/>
        </p:spPr>
        <p:txBody>
          <a:bodyPr wrap="none" rtlCol="0">
            <a:spAutoFit/>
          </a:bodyPr>
          <a:lstStyle/>
          <a:p>
            <a:r>
              <a:rPr lang="en-GB" sz="2570" dirty="0"/>
              <a:t>Authority file</a:t>
            </a:r>
          </a:p>
        </p:txBody>
      </p:sp>
      <p:sp>
        <p:nvSpPr>
          <p:cNvPr id="26" name="TextBox 25">
            <a:extLst>
              <a:ext uri="{FF2B5EF4-FFF2-40B4-BE49-F238E27FC236}">
                <a16:creationId xmlns:a16="http://schemas.microsoft.com/office/drawing/2014/main" id="{05D3AFA2-AF62-474D-8B40-90AD0CA34434}"/>
              </a:ext>
            </a:extLst>
          </p:cNvPr>
          <p:cNvSpPr txBox="1"/>
          <p:nvPr/>
        </p:nvSpPr>
        <p:spPr>
          <a:xfrm>
            <a:off x="8842573" y="5334130"/>
            <a:ext cx="2491829" cy="883319"/>
          </a:xfrm>
          <a:prstGeom prst="rect">
            <a:avLst/>
          </a:prstGeom>
          <a:noFill/>
        </p:spPr>
        <p:txBody>
          <a:bodyPr wrap="square" rtlCol="0">
            <a:spAutoFit/>
          </a:bodyPr>
          <a:lstStyle/>
          <a:p>
            <a:r>
              <a:rPr lang="en-GB" sz="2570" dirty="0"/>
              <a:t>Standard identifier system</a:t>
            </a:r>
          </a:p>
        </p:txBody>
      </p:sp>
      <p:sp>
        <p:nvSpPr>
          <p:cNvPr id="27" name="TextBox 26">
            <a:extLst>
              <a:ext uri="{FF2B5EF4-FFF2-40B4-BE49-F238E27FC236}">
                <a16:creationId xmlns:a16="http://schemas.microsoft.com/office/drawing/2014/main" id="{6BAB3EA3-4F77-4825-BED9-618829416A2E}"/>
              </a:ext>
            </a:extLst>
          </p:cNvPr>
          <p:cNvSpPr txBox="1"/>
          <p:nvPr/>
        </p:nvSpPr>
        <p:spPr>
          <a:xfrm>
            <a:off x="8842574" y="6694945"/>
            <a:ext cx="2105961" cy="487826"/>
          </a:xfrm>
          <a:prstGeom prst="rect">
            <a:avLst/>
          </a:prstGeom>
          <a:noFill/>
        </p:spPr>
        <p:txBody>
          <a:bodyPr wrap="none" rtlCol="0">
            <a:spAutoFit/>
          </a:bodyPr>
          <a:lstStyle/>
          <a:p>
            <a:r>
              <a:rPr lang="en-GB" sz="2570" dirty="0"/>
              <a:t>Semantic Web</a:t>
            </a:r>
          </a:p>
        </p:txBody>
      </p:sp>
    </p:spTree>
    <p:extLst>
      <p:ext uri="{BB962C8B-B14F-4D97-AF65-F5344CB8AC3E}">
        <p14:creationId xmlns:p14="http://schemas.microsoft.com/office/powerpoint/2010/main" val="20958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childTnLst>
                                </p:cTn>
                              </p:par>
                            </p:childTnLst>
                          </p:cTn>
                        </p:par>
                        <p:par>
                          <p:cTn id="35" fill="hold">
                            <p:stCondLst>
                              <p:cond delay="70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9" grpId="0" animBg="1"/>
      <p:bldP spid="30" grpId="0" animBg="1"/>
      <p:bldP spid="32" grpId="0" animBg="1"/>
      <p:bldP spid="10"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DB831-3D3F-414C-BD80-80F881A22730}"/>
              </a:ext>
            </a:extLst>
          </p:cNvPr>
          <p:cNvSpPr>
            <a:spLocks noGrp="1"/>
          </p:cNvSpPr>
          <p:nvPr>
            <p:ph type="dt" sz="half" idx="10"/>
          </p:nvPr>
        </p:nvSpPr>
        <p:spPr/>
        <p:txBody>
          <a:bodyPr/>
          <a:lstStyle/>
          <a:p>
            <a:fld id="{272804E9-DEAF-46AD-95B2-D63C78700BF2}" type="datetime4">
              <a:rPr lang="en-US" smtClean="0"/>
              <a:t>July 22, 2018</a:t>
            </a:fld>
            <a:endParaRPr lang="en-US" dirty="0"/>
          </a:p>
        </p:txBody>
      </p:sp>
      <p:sp>
        <p:nvSpPr>
          <p:cNvPr id="3" name="Slide Number Placeholder 2">
            <a:extLst>
              <a:ext uri="{FF2B5EF4-FFF2-40B4-BE49-F238E27FC236}">
                <a16:creationId xmlns:a16="http://schemas.microsoft.com/office/drawing/2014/main" id="{BB1C251D-DA0F-4B81-AEB6-433E94280727}"/>
              </a:ext>
            </a:extLst>
          </p:cNvPr>
          <p:cNvSpPr>
            <a:spLocks noGrp="1"/>
          </p:cNvSpPr>
          <p:nvPr>
            <p:ph type="sldNum" sz="quarter" idx="11"/>
          </p:nvPr>
        </p:nvSpPr>
        <p:spPr/>
        <p:txBody>
          <a:bodyPr/>
          <a:lstStyle/>
          <a:p>
            <a:pPr algn="ctr"/>
            <a:fld id="{6B918772-37A3-47DC-BE01-33CAE9FCB74A}" type="slidenum">
              <a:rPr lang="en-US" smtClean="0"/>
              <a:pPr algn="ctr"/>
              <a:t>17</a:t>
            </a:fld>
            <a:endParaRPr lang="en-US" dirty="0"/>
          </a:p>
        </p:txBody>
      </p:sp>
      <p:sp>
        <p:nvSpPr>
          <p:cNvPr id="4" name="TextBox 3">
            <a:extLst>
              <a:ext uri="{FF2B5EF4-FFF2-40B4-BE49-F238E27FC236}">
                <a16:creationId xmlns:a16="http://schemas.microsoft.com/office/drawing/2014/main" id="{5265570B-69DE-458E-AADA-19513974CE03}"/>
              </a:ext>
            </a:extLst>
          </p:cNvPr>
          <p:cNvSpPr txBox="1"/>
          <p:nvPr/>
        </p:nvSpPr>
        <p:spPr>
          <a:xfrm>
            <a:off x="1193800" y="1695450"/>
            <a:ext cx="11014425" cy="1446550"/>
          </a:xfrm>
          <a:prstGeom prst="rect">
            <a:avLst/>
          </a:prstGeom>
          <a:noFill/>
        </p:spPr>
        <p:txBody>
          <a:bodyPr wrap="none" rtlCol="0">
            <a:spAutoFit/>
          </a:bodyPr>
          <a:lstStyle/>
          <a:p>
            <a:r>
              <a:rPr lang="en-GB" sz="8800" dirty="0">
                <a:solidFill>
                  <a:schemeClr val="tx2"/>
                </a:solidFill>
              </a:rPr>
              <a:t>MARC 21 in RDA Toolkit</a:t>
            </a:r>
          </a:p>
        </p:txBody>
      </p:sp>
      <p:sp>
        <p:nvSpPr>
          <p:cNvPr id="5" name="TextBox 4">
            <a:extLst>
              <a:ext uri="{FF2B5EF4-FFF2-40B4-BE49-F238E27FC236}">
                <a16:creationId xmlns:a16="http://schemas.microsoft.com/office/drawing/2014/main" id="{15813FB1-E211-4561-901E-456C608675E0}"/>
              </a:ext>
            </a:extLst>
          </p:cNvPr>
          <p:cNvSpPr txBox="1"/>
          <p:nvPr/>
        </p:nvSpPr>
        <p:spPr>
          <a:xfrm>
            <a:off x="1868769" y="4743450"/>
            <a:ext cx="9489440" cy="1323439"/>
          </a:xfrm>
          <a:prstGeom prst="rect">
            <a:avLst/>
          </a:prstGeom>
          <a:noFill/>
        </p:spPr>
        <p:txBody>
          <a:bodyPr wrap="square" rtlCol="0">
            <a:spAutoFit/>
          </a:bodyPr>
          <a:lstStyle/>
          <a:p>
            <a:pPr algn="ctr"/>
            <a:r>
              <a:rPr lang="en-US" sz="4000" dirty="0">
                <a:solidFill>
                  <a:schemeClr val="tx2"/>
                </a:solidFill>
              </a:rPr>
              <a:t>James Hennelly, Director, ALA </a:t>
            </a:r>
            <a:r>
              <a:rPr lang="en-US" sz="4000">
                <a:solidFill>
                  <a:schemeClr val="tx2"/>
                </a:solidFill>
              </a:rPr>
              <a:t>Digital Reference</a:t>
            </a:r>
            <a:endParaRPr lang="en-US" sz="4000" dirty="0">
              <a:solidFill>
                <a:schemeClr val="tx2"/>
              </a:solidFill>
            </a:endParaRPr>
          </a:p>
        </p:txBody>
      </p:sp>
    </p:spTree>
    <p:extLst>
      <p:ext uri="{BB962C8B-B14F-4D97-AF65-F5344CB8AC3E}">
        <p14:creationId xmlns:p14="http://schemas.microsoft.com/office/powerpoint/2010/main" val="396297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1F463-B22C-462F-84F7-D1BD5BC1D3EE}"/>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0E3B6720-6D5A-4818-A6ED-3EDE7EF272E4}"/>
              </a:ext>
            </a:extLst>
          </p:cNvPr>
          <p:cNvSpPr>
            <a:spLocks noGrp="1"/>
          </p:cNvSpPr>
          <p:nvPr>
            <p:ph type="sldNum" sz="quarter" idx="11"/>
          </p:nvPr>
        </p:nvSpPr>
        <p:spPr/>
        <p:txBody>
          <a:bodyPr/>
          <a:lstStyle/>
          <a:p>
            <a:pPr algn="ctr"/>
            <a:fld id="{6B918772-37A3-47DC-BE01-33CAE9FCB74A}" type="slidenum">
              <a:rPr lang="en-US" smtClean="0"/>
              <a:pPr algn="ctr"/>
              <a:t>18</a:t>
            </a:fld>
            <a:endParaRPr lang="en-US" dirty="0"/>
          </a:p>
        </p:txBody>
      </p:sp>
      <p:pic>
        <p:nvPicPr>
          <p:cNvPr id="4" name="Picture 3">
            <a:extLst>
              <a:ext uri="{FF2B5EF4-FFF2-40B4-BE49-F238E27FC236}">
                <a16:creationId xmlns:a16="http://schemas.microsoft.com/office/drawing/2014/main" id="{CBB137CA-AF2F-46E7-89BF-2FA5D67566EF}"/>
              </a:ext>
            </a:extLst>
          </p:cNvPr>
          <p:cNvPicPr>
            <a:picLocks noChangeAspect="1"/>
          </p:cNvPicPr>
          <p:nvPr/>
        </p:nvPicPr>
        <p:blipFill>
          <a:blip r:embed="rId3"/>
          <a:stretch>
            <a:fillRect/>
          </a:stretch>
        </p:blipFill>
        <p:spPr>
          <a:xfrm>
            <a:off x="0" y="2798570"/>
            <a:ext cx="13055600" cy="3020001"/>
          </a:xfrm>
          <a:prstGeom prst="rect">
            <a:avLst/>
          </a:prstGeom>
        </p:spPr>
      </p:pic>
      <p:sp>
        <p:nvSpPr>
          <p:cNvPr id="5" name="Title 1">
            <a:extLst>
              <a:ext uri="{FF2B5EF4-FFF2-40B4-BE49-F238E27FC236}">
                <a16:creationId xmlns:a16="http://schemas.microsoft.com/office/drawing/2014/main" id="{96BEF7DE-03BD-4FBF-94B5-F88F5242C6A5}"/>
              </a:ext>
            </a:extLst>
          </p:cNvPr>
          <p:cNvSpPr txBox="1">
            <a:spLocks/>
          </p:cNvSpPr>
          <p:nvPr/>
        </p:nvSpPr>
        <p:spPr>
          <a:xfrm>
            <a:off x="508000" y="476250"/>
            <a:ext cx="5181600" cy="1111441"/>
          </a:xfrm>
          <a:prstGeom prst="rect">
            <a:avLst/>
          </a:prstGeom>
        </p:spPr>
        <p:txBody>
          <a:bodyPr/>
          <a:lstStyle>
            <a:lvl1pPr>
              <a:defRPr>
                <a:latin typeface="+mj-lt"/>
                <a:ea typeface="+mj-ea"/>
                <a:cs typeface="+mj-cs"/>
              </a:defRPr>
            </a:lvl1pPr>
          </a:lstStyle>
          <a:p>
            <a:r>
              <a:rPr lang="en-GB" sz="6000" kern="0" dirty="0">
                <a:solidFill>
                  <a:schemeClr val="tx2"/>
                </a:solidFill>
              </a:rPr>
              <a:t>Map input form</a:t>
            </a:r>
          </a:p>
        </p:txBody>
      </p:sp>
      <p:sp>
        <p:nvSpPr>
          <p:cNvPr id="7" name="TextBox 6">
            <a:extLst>
              <a:ext uri="{FF2B5EF4-FFF2-40B4-BE49-F238E27FC236}">
                <a16:creationId xmlns:a16="http://schemas.microsoft.com/office/drawing/2014/main" id="{18335EC2-8781-4E6E-BDCC-EEBFF12FACAC}"/>
              </a:ext>
            </a:extLst>
          </p:cNvPr>
          <p:cNvSpPr txBox="1"/>
          <p:nvPr/>
        </p:nvSpPr>
        <p:spPr>
          <a:xfrm>
            <a:off x="815976" y="6148289"/>
            <a:ext cx="4797788" cy="769441"/>
          </a:xfrm>
          <a:prstGeom prst="rect">
            <a:avLst/>
          </a:prstGeom>
          <a:noFill/>
        </p:spPr>
        <p:txBody>
          <a:bodyPr wrap="none" rtlCol="0">
            <a:spAutoFit/>
          </a:bodyPr>
          <a:lstStyle/>
          <a:p>
            <a:r>
              <a:rPr lang="en-GB" sz="4400" dirty="0"/>
              <a:t>Spreadsheet/csv file</a:t>
            </a:r>
          </a:p>
        </p:txBody>
      </p:sp>
      <p:sp>
        <p:nvSpPr>
          <p:cNvPr id="8" name="TextBox 7">
            <a:extLst>
              <a:ext uri="{FF2B5EF4-FFF2-40B4-BE49-F238E27FC236}">
                <a16:creationId xmlns:a16="http://schemas.microsoft.com/office/drawing/2014/main" id="{D1EB9027-8976-4A71-937B-92DB104F2380}"/>
              </a:ext>
            </a:extLst>
          </p:cNvPr>
          <p:cNvSpPr txBox="1"/>
          <p:nvPr/>
        </p:nvSpPr>
        <p:spPr>
          <a:xfrm>
            <a:off x="2621569" y="7001317"/>
            <a:ext cx="7298088" cy="769441"/>
          </a:xfrm>
          <a:prstGeom prst="rect">
            <a:avLst/>
          </a:prstGeom>
          <a:noFill/>
        </p:spPr>
        <p:txBody>
          <a:bodyPr wrap="none" rtlCol="0">
            <a:spAutoFit/>
          </a:bodyPr>
          <a:lstStyle/>
          <a:p>
            <a:r>
              <a:rPr lang="en-GB" sz="4400" dirty="0"/>
              <a:t>Better than a </a:t>
            </a:r>
            <a:r>
              <a:rPr lang="en-GB" sz="4400" dirty="0" err="1"/>
              <a:t>wordprocessor</a:t>
            </a:r>
            <a:r>
              <a:rPr lang="en-GB" sz="4400" dirty="0"/>
              <a:t> …</a:t>
            </a:r>
          </a:p>
        </p:txBody>
      </p:sp>
      <p:sp>
        <p:nvSpPr>
          <p:cNvPr id="9" name="TextBox 8">
            <a:extLst>
              <a:ext uri="{FF2B5EF4-FFF2-40B4-BE49-F238E27FC236}">
                <a16:creationId xmlns:a16="http://schemas.microsoft.com/office/drawing/2014/main" id="{DB01565B-6E50-4646-A37F-1BBAA0C7A426}"/>
              </a:ext>
            </a:extLst>
          </p:cNvPr>
          <p:cNvSpPr txBox="1"/>
          <p:nvPr/>
        </p:nvSpPr>
        <p:spPr>
          <a:xfrm>
            <a:off x="8585200" y="1640547"/>
            <a:ext cx="3613490" cy="707886"/>
          </a:xfrm>
          <a:prstGeom prst="rect">
            <a:avLst/>
          </a:prstGeom>
          <a:noFill/>
        </p:spPr>
        <p:txBody>
          <a:bodyPr wrap="none" rtlCol="0">
            <a:spAutoFit/>
          </a:bodyPr>
          <a:lstStyle/>
          <a:p>
            <a:r>
              <a:rPr lang="en-GB" sz="4000" dirty="0"/>
              <a:t>Output mapping</a:t>
            </a:r>
          </a:p>
        </p:txBody>
      </p:sp>
      <p:sp>
        <p:nvSpPr>
          <p:cNvPr id="10" name="TextBox 9">
            <a:extLst>
              <a:ext uri="{FF2B5EF4-FFF2-40B4-BE49-F238E27FC236}">
                <a16:creationId xmlns:a16="http://schemas.microsoft.com/office/drawing/2014/main" id="{8F39AD96-6477-4A1B-97CB-723F78CB407C}"/>
              </a:ext>
            </a:extLst>
          </p:cNvPr>
          <p:cNvSpPr txBox="1"/>
          <p:nvPr/>
        </p:nvSpPr>
        <p:spPr>
          <a:xfrm>
            <a:off x="4622800" y="1640547"/>
            <a:ext cx="2525050" cy="707886"/>
          </a:xfrm>
          <a:prstGeom prst="rect">
            <a:avLst/>
          </a:prstGeom>
          <a:noFill/>
        </p:spPr>
        <p:txBody>
          <a:bodyPr wrap="none" rtlCol="0">
            <a:spAutoFit/>
          </a:bodyPr>
          <a:lstStyle/>
          <a:p>
            <a:r>
              <a:rPr lang="en-GB" sz="4000" dirty="0"/>
              <a:t>Input fields</a:t>
            </a:r>
          </a:p>
        </p:txBody>
      </p:sp>
      <p:sp>
        <p:nvSpPr>
          <p:cNvPr id="11" name="TextBox 10">
            <a:extLst>
              <a:ext uri="{FF2B5EF4-FFF2-40B4-BE49-F238E27FC236}">
                <a16:creationId xmlns:a16="http://schemas.microsoft.com/office/drawing/2014/main" id="{21B2D290-5F20-4F13-872F-0C577B72F373}"/>
              </a:ext>
            </a:extLst>
          </p:cNvPr>
          <p:cNvSpPr txBox="1"/>
          <p:nvPr/>
        </p:nvSpPr>
        <p:spPr>
          <a:xfrm>
            <a:off x="792921" y="1640547"/>
            <a:ext cx="2794868" cy="707886"/>
          </a:xfrm>
          <a:prstGeom prst="rect">
            <a:avLst/>
          </a:prstGeom>
          <a:noFill/>
        </p:spPr>
        <p:txBody>
          <a:bodyPr wrap="none" rtlCol="0">
            <a:spAutoFit/>
          </a:bodyPr>
          <a:lstStyle/>
          <a:p>
            <a:r>
              <a:rPr lang="en-GB" sz="4000" dirty="0"/>
              <a:t>Registry RDF</a:t>
            </a:r>
          </a:p>
        </p:txBody>
      </p:sp>
      <p:sp>
        <p:nvSpPr>
          <p:cNvPr id="12" name="Arrow: Down 11">
            <a:extLst>
              <a:ext uri="{FF2B5EF4-FFF2-40B4-BE49-F238E27FC236}">
                <a16:creationId xmlns:a16="http://schemas.microsoft.com/office/drawing/2014/main" id="{7139A782-2E97-4944-B1BD-1994D0629DD9}"/>
              </a:ext>
            </a:extLst>
          </p:cNvPr>
          <p:cNvSpPr/>
          <p:nvPr/>
        </p:nvSpPr>
        <p:spPr>
          <a:xfrm>
            <a:off x="1847455" y="2373539"/>
            <a:ext cx="685800" cy="399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6586591D-3416-47C8-B716-1C717CF01D7E}"/>
              </a:ext>
            </a:extLst>
          </p:cNvPr>
          <p:cNvSpPr/>
          <p:nvPr/>
        </p:nvSpPr>
        <p:spPr>
          <a:xfrm>
            <a:off x="9919657" y="2361362"/>
            <a:ext cx="685800" cy="399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85DB0049-4467-40D1-88E8-89516ABC24E8}"/>
              </a:ext>
            </a:extLst>
          </p:cNvPr>
          <p:cNvSpPr/>
          <p:nvPr/>
        </p:nvSpPr>
        <p:spPr>
          <a:xfrm>
            <a:off x="5540656" y="2324080"/>
            <a:ext cx="685800" cy="399925"/>
          </a:xfrm>
          <a:prstGeom prst="downArrow">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8335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3EA5A-2CEA-402C-A137-84510793D6F9}"/>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49FFFAEC-3AC8-466B-AC36-9DE3B13F62D2}"/>
              </a:ext>
            </a:extLst>
          </p:cNvPr>
          <p:cNvSpPr>
            <a:spLocks noGrp="1"/>
          </p:cNvSpPr>
          <p:nvPr>
            <p:ph type="sldNum" sz="quarter" idx="11"/>
          </p:nvPr>
        </p:nvSpPr>
        <p:spPr/>
        <p:txBody>
          <a:bodyPr/>
          <a:lstStyle/>
          <a:p>
            <a:pPr algn="ctr"/>
            <a:fld id="{6B918772-37A3-47DC-BE01-33CAE9FCB74A}" type="slidenum">
              <a:rPr lang="en-US" smtClean="0"/>
              <a:pPr algn="ctr"/>
              <a:t>19</a:t>
            </a:fld>
            <a:endParaRPr lang="en-US" dirty="0"/>
          </a:p>
        </p:txBody>
      </p:sp>
      <p:sp>
        <p:nvSpPr>
          <p:cNvPr id="4" name="Title 1">
            <a:extLst>
              <a:ext uri="{FF2B5EF4-FFF2-40B4-BE49-F238E27FC236}">
                <a16:creationId xmlns:a16="http://schemas.microsoft.com/office/drawing/2014/main" id="{020ECF02-4BBD-4D91-A860-456513645B90}"/>
              </a:ext>
            </a:extLst>
          </p:cNvPr>
          <p:cNvSpPr txBox="1">
            <a:spLocks/>
          </p:cNvSpPr>
          <p:nvPr/>
        </p:nvSpPr>
        <p:spPr>
          <a:xfrm>
            <a:off x="508000" y="476250"/>
            <a:ext cx="5181600" cy="1111441"/>
          </a:xfrm>
          <a:prstGeom prst="rect">
            <a:avLst/>
          </a:prstGeom>
        </p:spPr>
        <p:txBody>
          <a:bodyPr/>
          <a:lstStyle>
            <a:lvl1pPr>
              <a:defRPr>
                <a:latin typeface="+mj-lt"/>
                <a:ea typeface="+mj-ea"/>
                <a:cs typeface="+mj-cs"/>
              </a:defRPr>
            </a:lvl1pPr>
          </a:lstStyle>
          <a:p>
            <a:r>
              <a:rPr lang="en-GB" sz="6000" kern="0" dirty="0">
                <a:solidFill>
                  <a:schemeClr val="tx2"/>
                </a:solidFill>
              </a:rPr>
              <a:t>Strings</a:t>
            </a:r>
          </a:p>
        </p:txBody>
      </p:sp>
      <p:sp>
        <p:nvSpPr>
          <p:cNvPr id="5" name="TextBox 4">
            <a:extLst>
              <a:ext uri="{FF2B5EF4-FFF2-40B4-BE49-F238E27FC236}">
                <a16:creationId xmlns:a16="http://schemas.microsoft.com/office/drawing/2014/main" id="{7D0F0438-4586-410F-BBD7-85D5C2AA9F1F}"/>
              </a:ext>
            </a:extLst>
          </p:cNvPr>
          <p:cNvSpPr txBox="1"/>
          <p:nvPr/>
        </p:nvSpPr>
        <p:spPr>
          <a:xfrm>
            <a:off x="934297" y="1759262"/>
            <a:ext cx="6843605" cy="769441"/>
          </a:xfrm>
          <a:prstGeom prst="rect">
            <a:avLst/>
          </a:prstGeom>
          <a:noFill/>
        </p:spPr>
        <p:txBody>
          <a:bodyPr wrap="none" rtlCol="0">
            <a:spAutoFit/>
          </a:bodyPr>
          <a:lstStyle/>
          <a:p>
            <a:r>
              <a:rPr lang="en-GB" sz="4400" dirty="0"/>
              <a:t>No MARC 21 in RDF to link to</a:t>
            </a:r>
          </a:p>
        </p:txBody>
      </p:sp>
      <p:sp>
        <p:nvSpPr>
          <p:cNvPr id="7" name="TextBox 6">
            <a:extLst>
              <a:ext uri="{FF2B5EF4-FFF2-40B4-BE49-F238E27FC236}">
                <a16:creationId xmlns:a16="http://schemas.microsoft.com/office/drawing/2014/main" id="{D4136144-B426-4C9A-BDBD-912A79BFC60C}"/>
              </a:ext>
            </a:extLst>
          </p:cNvPr>
          <p:cNvSpPr txBox="1"/>
          <p:nvPr/>
        </p:nvSpPr>
        <p:spPr>
          <a:xfrm>
            <a:off x="7137400" y="3252740"/>
            <a:ext cx="1523174" cy="769441"/>
          </a:xfrm>
          <a:prstGeom prst="rect">
            <a:avLst/>
          </a:prstGeom>
          <a:noFill/>
        </p:spPr>
        <p:txBody>
          <a:bodyPr wrap="none" rtlCol="0">
            <a:spAutoFit/>
          </a:bodyPr>
          <a:lstStyle/>
          <a:p>
            <a:r>
              <a:rPr lang="en-GB" sz="4400" dirty="0"/>
              <a:t>String</a:t>
            </a:r>
          </a:p>
        </p:txBody>
      </p:sp>
      <p:grpSp>
        <p:nvGrpSpPr>
          <p:cNvPr id="13" name="Group 12">
            <a:extLst>
              <a:ext uri="{FF2B5EF4-FFF2-40B4-BE49-F238E27FC236}">
                <a16:creationId xmlns:a16="http://schemas.microsoft.com/office/drawing/2014/main" id="{3328A143-E28B-43F6-89CC-30650168102E}"/>
              </a:ext>
            </a:extLst>
          </p:cNvPr>
          <p:cNvGrpSpPr/>
          <p:nvPr/>
        </p:nvGrpSpPr>
        <p:grpSpPr>
          <a:xfrm>
            <a:off x="3479800" y="2904531"/>
            <a:ext cx="3238500" cy="1465858"/>
            <a:chOff x="1117600" y="3734792"/>
            <a:chExt cx="3238500" cy="1465858"/>
          </a:xfrm>
        </p:grpSpPr>
        <p:sp>
          <p:nvSpPr>
            <p:cNvPr id="8" name="Arrow: Right 7">
              <a:extLst>
                <a:ext uri="{FF2B5EF4-FFF2-40B4-BE49-F238E27FC236}">
                  <a16:creationId xmlns:a16="http://schemas.microsoft.com/office/drawing/2014/main" id="{AE7125D7-E2A0-466D-BDD8-1C3AC0F4CC39}"/>
                </a:ext>
              </a:extLst>
            </p:cNvPr>
            <p:cNvSpPr/>
            <p:nvPr/>
          </p:nvSpPr>
          <p:spPr>
            <a:xfrm>
              <a:off x="1117600" y="3734792"/>
              <a:ext cx="3238500" cy="1465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A0CCCD-0C3D-480C-A43A-44F83E0EE170}"/>
                </a:ext>
              </a:extLst>
            </p:cNvPr>
            <p:cNvSpPr txBox="1"/>
            <p:nvPr/>
          </p:nvSpPr>
          <p:spPr>
            <a:xfrm>
              <a:off x="1394339" y="4083001"/>
              <a:ext cx="2153154" cy="769441"/>
            </a:xfrm>
            <a:prstGeom prst="rect">
              <a:avLst/>
            </a:prstGeom>
            <a:noFill/>
          </p:spPr>
          <p:txBody>
            <a:bodyPr wrap="none" rtlCol="0">
              <a:spAutoFit/>
            </a:bodyPr>
            <a:lstStyle/>
            <a:p>
              <a:r>
                <a:rPr lang="en-GB" sz="4400" dirty="0"/>
                <a:t>No thing</a:t>
              </a:r>
            </a:p>
          </p:txBody>
        </p:sp>
      </p:grpSp>
      <p:sp>
        <p:nvSpPr>
          <p:cNvPr id="9" name="Rectangle 8">
            <a:extLst>
              <a:ext uri="{FF2B5EF4-FFF2-40B4-BE49-F238E27FC236}">
                <a16:creationId xmlns:a16="http://schemas.microsoft.com/office/drawing/2014/main" id="{6BC7E3B4-A4BE-40B4-90C6-0EF87036FD91}"/>
              </a:ext>
            </a:extLst>
          </p:cNvPr>
          <p:cNvSpPr/>
          <p:nvPr/>
        </p:nvSpPr>
        <p:spPr>
          <a:xfrm>
            <a:off x="660400" y="4977334"/>
            <a:ext cx="12027844" cy="646331"/>
          </a:xfrm>
          <a:prstGeom prst="rect">
            <a:avLst/>
          </a:prstGeom>
        </p:spPr>
        <p:txBody>
          <a:bodyPr wrap="none">
            <a:spAutoFit/>
          </a:bodyPr>
          <a:lstStyle/>
          <a:p>
            <a:r>
              <a:rPr lang="en-US" sz="3600" dirty="0">
                <a:latin typeface="Arial" panose="020B0604020202020204" pitchFamily="34" charset="0"/>
              </a:rPr>
              <a:t>rdaa:P50001 rdakit:hasM21 "MARC 21 Authority 100 $a" .</a:t>
            </a:r>
            <a:endParaRPr lang="en-GB" sz="3600" dirty="0"/>
          </a:p>
        </p:txBody>
      </p:sp>
      <p:sp>
        <p:nvSpPr>
          <p:cNvPr id="10" name="TextBox 9">
            <a:extLst>
              <a:ext uri="{FF2B5EF4-FFF2-40B4-BE49-F238E27FC236}">
                <a16:creationId xmlns:a16="http://schemas.microsoft.com/office/drawing/2014/main" id="{1D346552-F35C-47BC-A795-A57971683579}"/>
              </a:ext>
            </a:extLst>
          </p:cNvPr>
          <p:cNvSpPr txBox="1"/>
          <p:nvPr/>
        </p:nvSpPr>
        <p:spPr>
          <a:xfrm>
            <a:off x="3664879" y="5939324"/>
            <a:ext cx="2336473" cy="1446550"/>
          </a:xfrm>
          <a:prstGeom prst="rect">
            <a:avLst/>
          </a:prstGeom>
          <a:noFill/>
        </p:spPr>
        <p:txBody>
          <a:bodyPr wrap="none" rtlCol="0">
            <a:spAutoFit/>
          </a:bodyPr>
          <a:lstStyle/>
          <a:p>
            <a:pPr algn="ctr"/>
            <a:r>
              <a:rPr lang="en-GB" sz="4400" dirty="0"/>
              <a:t>Predicate</a:t>
            </a:r>
          </a:p>
          <a:p>
            <a:pPr algn="ctr"/>
            <a:r>
              <a:rPr lang="en-GB" sz="4400" dirty="0"/>
              <a:t>(thing)</a:t>
            </a:r>
          </a:p>
        </p:txBody>
      </p:sp>
      <p:sp>
        <p:nvSpPr>
          <p:cNvPr id="11" name="TextBox 10">
            <a:extLst>
              <a:ext uri="{FF2B5EF4-FFF2-40B4-BE49-F238E27FC236}">
                <a16:creationId xmlns:a16="http://schemas.microsoft.com/office/drawing/2014/main" id="{9459118D-F32A-4C0D-8682-33C57AAC3077}"/>
              </a:ext>
            </a:extLst>
          </p:cNvPr>
          <p:cNvSpPr txBox="1"/>
          <p:nvPr/>
        </p:nvSpPr>
        <p:spPr>
          <a:xfrm>
            <a:off x="1218157" y="5924146"/>
            <a:ext cx="1880643" cy="1446550"/>
          </a:xfrm>
          <a:prstGeom prst="rect">
            <a:avLst/>
          </a:prstGeom>
          <a:noFill/>
        </p:spPr>
        <p:txBody>
          <a:bodyPr wrap="none" rtlCol="0">
            <a:spAutoFit/>
          </a:bodyPr>
          <a:lstStyle/>
          <a:p>
            <a:pPr algn="ctr"/>
            <a:r>
              <a:rPr lang="en-GB" sz="4400" dirty="0"/>
              <a:t>Subject</a:t>
            </a:r>
          </a:p>
          <a:p>
            <a:pPr algn="ctr"/>
            <a:r>
              <a:rPr lang="en-GB" sz="4400" dirty="0"/>
              <a:t>(thing)</a:t>
            </a:r>
          </a:p>
        </p:txBody>
      </p:sp>
      <p:sp>
        <p:nvSpPr>
          <p:cNvPr id="12" name="TextBox 11">
            <a:extLst>
              <a:ext uri="{FF2B5EF4-FFF2-40B4-BE49-F238E27FC236}">
                <a16:creationId xmlns:a16="http://schemas.microsoft.com/office/drawing/2014/main" id="{B7B73E7C-F0B0-4672-8F09-1A1F2704E3F0}"/>
              </a:ext>
            </a:extLst>
          </p:cNvPr>
          <p:cNvSpPr txBox="1"/>
          <p:nvPr/>
        </p:nvSpPr>
        <p:spPr>
          <a:xfrm>
            <a:off x="8482502" y="5939324"/>
            <a:ext cx="1821396" cy="1446550"/>
          </a:xfrm>
          <a:prstGeom prst="rect">
            <a:avLst/>
          </a:prstGeom>
          <a:noFill/>
        </p:spPr>
        <p:txBody>
          <a:bodyPr wrap="none" rtlCol="0">
            <a:spAutoFit/>
          </a:bodyPr>
          <a:lstStyle/>
          <a:p>
            <a:pPr algn="ctr"/>
            <a:r>
              <a:rPr lang="en-GB" sz="4400" dirty="0"/>
              <a:t>Object</a:t>
            </a:r>
          </a:p>
          <a:p>
            <a:pPr algn="ctr"/>
            <a:r>
              <a:rPr lang="en-GB" sz="4400" dirty="0"/>
              <a:t>(string)</a:t>
            </a:r>
          </a:p>
        </p:txBody>
      </p:sp>
    </p:spTree>
    <p:extLst>
      <p:ext uri="{BB962C8B-B14F-4D97-AF65-F5344CB8AC3E}">
        <p14:creationId xmlns:p14="http://schemas.microsoft.com/office/powerpoint/2010/main" val="214193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DB831-3D3F-414C-BD80-80F881A22730}"/>
              </a:ext>
            </a:extLst>
          </p:cNvPr>
          <p:cNvSpPr>
            <a:spLocks noGrp="1"/>
          </p:cNvSpPr>
          <p:nvPr>
            <p:ph type="dt" sz="half" idx="10"/>
          </p:nvPr>
        </p:nvSpPr>
        <p:spPr/>
        <p:txBody>
          <a:bodyPr/>
          <a:lstStyle/>
          <a:p>
            <a:fld id="{272804E9-DEAF-46AD-95B2-D63C78700BF2}" type="datetime4">
              <a:rPr lang="en-US" smtClean="0"/>
              <a:t>July 22, 2018</a:t>
            </a:fld>
            <a:endParaRPr lang="en-US" dirty="0"/>
          </a:p>
        </p:txBody>
      </p:sp>
      <p:sp>
        <p:nvSpPr>
          <p:cNvPr id="3" name="Slide Number Placeholder 2">
            <a:extLst>
              <a:ext uri="{FF2B5EF4-FFF2-40B4-BE49-F238E27FC236}">
                <a16:creationId xmlns:a16="http://schemas.microsoft.com/office/drawing/2014/main" id="{BB1C251D-DA0F-4B81-AEB6-433E94280727}"/>
              </a:ext>
            </a:extLst>
          </p:cNvPr>
          <p:cNvSpPr>
            <a:spLocks noGrp="1"/>
          </p:cNvSpPr>
          <p:nvPr>
            <p:ph type="sldNum" sz="quarter" idx="11"/>
          </p:nvPr>
        </p:nvSpPr>
        <p:spPr/>
        <p:txBody>
          <a:bodyPr/>
          <a:lstStyle/>
          <a:p>
            <a:pPr algn="ctr"/>
            <a:fld id="{6B918772-37A3-47DC-BE01-33CAE9FCB74A}" type="slidenum">
              <a:rPr lang="en-US" smtClean="0"/>
              <a:pPr algn="ctr"/>
              <a:t>2</a:t>
            </a:fld>
            <a:endParaRPr lang="en-US" dirty="0"/>
          </a:p>
        </p:txBody>
      </p:sp>
      <p:sp>
        <p:nvSpPr>
          <p:cNvPr id="4" name="TextBox 3">
            <a:extLst>
              <a:ext uri="{FF2B5EF4-FFF2-40B4-BE49-F238E27FC236}">
                <a16:creationId xmlns:a16="http://schemas.microsoft.com/office/drawing/2014/main" id="{5265570B-69DE-458E-AADA-19513974CE03}"/>
              </a:ext>
            </a:extLst>
          </p:cNvPr>
          <p:cNvSpPr txBox="1"/>
          <p:nvPr/>
        </p:nvSpPr>
        <p:spPr>
          <a:xfrm>
            <a:off x="1193800" y="1695450"/>
            <a:ext cx="10839378" cy="1446550"/>
          </a:xfrm>
          <a:prstGeom prst="rect">
            <a:avLst/>
          </a:prstGeom>
          <a:noFill/>
        </p:spPr>
        <p:txBody>
          <a:bodyPr wrap="none" rtlCol="0">
            <a:spAutoFit/>
          </a:bodyPr>
          <a:lstStyle/>
          <a:p>
            <a:r>
              <a:rPr lang="en-GB" sz="8800" dirty="0">
                <a:solidFill>
                  <a:schemeClr val="tx2"/>
                </a:solidFill>
              </a:rPr>
              <a:t>RDA and data encoding</a:t>
            </a:r>
          </a:p>
        </p:txBody>
      </p:sp>
      <p:sp>
        <p:nvSpPr>
          <p:cNvPr id="5" name="TextBox 4">
            <a:extLst>
              <a:ext uri="{FF2B5EF4-FFF2-40B4-BE49-F238E27FC236}">
                <a16:creationId xmlns:a16="http://schemas.microsoft.com/office/drawing/2014/main" id="{15813FB1-E211-4561-901E-456C608675E0}"/>
              </a:ext>
            </a:extLst>
          </p:cNvPr>
          <p:cNvSpPr txBox="1"/>
          <p:nvPr/>
        </p:nvSpPr>
        <p:spPr>
          <a:xfrm>
            <a:off x="1868769" y="4743450"/>
            <a:ext cx="9489440" cy="707886"/>
          </a:xfrm>
          <a:prstGeom prst="rect">
            <a:avLst/>
          </a:prstGeom>
          <a:noFill/>
        </p:spPr>
        <p:txBody>
          <a:bodyPr wrap="square" rtlCol="0">
            <a:spAutoFit/>
          </a:bodyPr>
          <a:lstStyle/>
          <a:p>
            <a:pPr algn="ctr"/>
            <a:r>
              <a:rPr lang="en-US" sz="4000" dirty="0">
                <a:solidFill>
                  <a:schemeClr val="tx2"/>
                </a:solidFill>
              </a:rPr>
              <a:t>Gordon Dunsire, Chair, RSC</a:t>
            </a:r>
          </a:p>
        </p:txBody>
      </p:sp>
      <p:sp>
        <p:nvSpPr>
          <p:cNvPr id="6" name="TextBox 5">
            <a:extLst>
              <a:ext uri="{FF2B5EF4-FFF2-40B4-BE49-F238E27FC236}">
                <a16:creationId xmlns:a16="http://schemas.microsoft.com/office/drawing/2014/main" id="{F301841F-E934-40BB-8FAA-D5BF0CB134D4}"/>
              </a:ext>
            </a:extLst>
          </p:cNvPr>
          <p:cNvSpPr txBox="1"/>
          <p:nvPr/>
        </p:nvSpPr>
        <p:spPr>
          <a:xfrm>
            <a:off x="1513920" y="3388727"/>
            <a:ext cx="10199139" cy="1107996"/>
          </a:xfrm>
          <a:prstGeom prst="rect">
            <a:avLst/>
          </a:prstGeom>
          <a:noFill/>
        </p:spPr>
        <p:txBody>
          <a:bodyPr wrap="none" rtlCol="0">
            <a:spAutoFit/>
          </a:bodyPr>
          <a:lstStyle/>
          <a:p>
            <a:r>
              <a:rPr lang="en-US" sz="6600" dirty="0">
                <a:solidFill>
                  <a:schemeClr val="tx2"/>
                </a:solidFill>
              </a:rPr>
              <a:t>The impact of the 3R Project</a:t>
            </a:r>
          </a:p>
        </p:txBody>
      </p:sp>
    </p:spTree>
    <p:extLst>
      <p:ext uri="{BB962C8B-B14F-4D97-AF65-F5344CB8AC3E}">
        <p14:creationId xmlns:p14="http://schemas.microsoft.com/office/powerpoint/2010/main" val="3658838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BF1B3-965F-46F5-BCDD-F014A8624CF8}"/>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D013A3D5-3AB3-4234-AF5F-38BE1C75F377}"/>
              </a:ext>
            </a:extLst>
          </p:cNvPr>
          <p:cNvSpPr>
            <a:spLocks noGrp="1"/>
          </p:cNvSpPr>
          <p:nvPr>
            <p:ph type="sldNum" sz="quarter" idx="11"/>
          </p:nvPr>
        </p:nvSpPr>
        <p:spPr/>
        <p:txBody>
          <a:bodyPr/>
          <a:lstStyle/>
          <a:p>
            <a:pPr algn="ctr"/>
            <a:fld id="{6B918772-37A3-47DC-BE01-33CAE9FCB74A}" type="slidenum">
              <a:rPr lang="en-US" smtClean="0"/>
              <a:pPr algn="ctr"/>
              <a:t>20</a:t>
            </a:fld>
            <a:endParaRPr lang="en-US" dirty="0"/>
          </a:p>
        </p:txBody>
      </p:sp>
      <p:sp>
        <p:nvSpPr>
          <p:cNvPr id="4" name="Title 1">
            <a:extLst>
              <a:ext uri="{FF2B5EF4-FFF2-40B4-BE49-F238E27FC236}">
                <a16:creationId xmlns:a16="http://schemas.microsoft.com/office/drawing/2014/main" id="{D585299D-A432-447D-91D4-FB8E15E21FE9}"/>
              </a:ext>
            </a:extLst>
          </p:cNvPr>
          <p:cNvSpPr txBox="1">
            <a:spLocks/>
          </p:cNvSpPr>
          <p:nvPr/>
        </p:nvSpPr>
        <p:spPr>
          <a:xfrm>
            <a:off x="508000" y="476250"/>
            <a:ext cx="5181600" cy="1111441"/>
          </a:xfrm>
          <a:prstGeom prst="rect">
            <a:avLst/>
          </a:prstGeom>
        </p:spPr>
        <p:txBody>
          <a:bodyPr/>
          <a:lstStyle>
            <a:lvl1pPr>
              <a:defRPr>
                <a:latin typeface="+mj-lt"/>
                <a:ea typeface="+mj-ea"/>
                <a:cs typeface="+mj-cs"/>
              </a:defRPr>
            </a:lvl1pPr>
          </a:lstStyle>
          <a:p>
            <a:r>
              <a:rPr lang="en-GB" sz="6000" kern="0" dirty="0">
                <a:solidFill>
                  <a:schemeClr val="tx2"/>
                </a:solidFill>
              </a:rPr>
              <a:t>Toolkit display</a:t>
            </a:r>
          </a:p>
        </p:txBody>
      </p:sp>
      <p:pic>
        <p:nvPicPr>
          <p:cNvPr id="5" name="Picture 4">
            <a:extLst>
              <a:ext uri="{FF2B5EF4-FFF2-40B4-BE49-F238E27FC236}">
                <a16:creationId xmlns:a16="http://schemas.microsoft.com/office/drawing/2014/main" id="{7B951094-5528-4B84-AB68-C516C4EE27E3}"/>
              </a:ext>
            </a:extLst>
          </p:cNvPr>
          <p:cNvPicPr>
            <a:picLocks noChangeAspect="1"/>
          </p:cNvPicPr>
          <p:nvPr/>
        </p:nvPicPr>
        <p:blipFill>
          <a:blip r:embed="rId2"/>
          <a:stretch>
            <a:fillRect/>
          </a:stretch>
        </p:blipFill>
        <p:spPr>
          <a:xfrm>
            <a:off x="1264503" y="1695450"/>
            <a:ext cx="10526594" cy="4563112"/>
          </a:xfrm>
          <a:prstGeom prst="rect">
            <a:avLst/>
          </a:prstGeom>
          <a:ln w="38100">
            <a:solidFill>
              <a:schemeClr val="accent1"/>
            </a:solidFill>
          </a:ln>
        </p:spPr>
      </p:pic>
      <p:pic>
        <p:nvPicPr>
          <p:cNvPr id="7" name="Picture 6">
            <a:extLst>
              <a:ext uri="{FF2B5EF4-FFF2-40B4-BE49-F238E27FC236}">
                <a16:creationId xmlns:a16="http://schemas.microsoft.com/office/drawing/2014/main" id="{56A5D6C8-9E44-405C-AEAA-230240918E06}"/>
              </a:ext>
            </a:extLst>
          </p:cNvPr>
          <p:cNvPicPr>
            <a:picLocks noChangeAspect="1"/>
          </p:cNvPicPr>
          <p:nvPr/>
        </p:nvPicPr>
        <p:blipFill>
          <a:blip r:embed="rId3"/>
          <a:stretch>
            <a:fillRect/>
          </a:stretch>
        </p:blipFill>
        <p:spPr>
          <a:xfrm>
            <a:off x="1498600" y="6381854"/>
            <a:ext cx="6611273" cy="1952898"/>
          </a:xfrm>
          <a:prstGeom prst="rect">
            <a:avLst/>
          </a:prstGeom>
        </p:spPr>
      </p:pic>
    </p:spTree>
    <p:extLst>
      <p:ext uri="{BB962C8B-B14F-4D97-AF65-F5344CB8AC3E}">
        <p14:creationId xmlns:p14="http://schemas.microsoft.com/office/powerpoint/2010/main" val="102688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4B07A2-9418-4BF8-8166-AAB9880191A1}"/>
              </a:ext>
            </a:extLst>
          </p:cNvPr>
          <p:cNvSpPr>
            <a:spLocks noGrp="1"/>
          </p:cNvSpPr>
          <p:nvPr>
            <p:ph type="dt" sz="half" idx="10"/>
          </p:nvPr>
        </p:nvSpPr>
        <p:spPr/>
        <p:txBody>
          <a:bodyPr/>
          <a:lstStyle/>
          <a:p>
            <a:fld id="{28C747FA-DCCE-4095-B64F-7316FE2FDC04}" type="datetime1">
              <a:rPr lang="en-GB" smtClean="0"/>
              <a:t>22/07/2018</a:t>
            </a:fld>
            <a:endParaRPr lang="en-GB"/>
          </a:p>
        </p:txBody>
      </p:sp>
      <p:sp>
        <p:nvSpPr>
          <p:cNvPr id="4" name="Slide Number Placeholder 3">
            <a:extLst>
              <a:ext uri="{FF2B5EF4-FFF2-40B4-BE49-F238E27FC236}">
                <a16:creationId xmlns:a16="http://schemas.microsoft.com/office/drawing/2014/main" id="{2066BDF7-D1BC-4B03-83A9-04A4B1C5B1B7}"/>
              </a:ext>
            </a:extLst>
          </p:cNvPr>
          <p:cNvSpPr>
            <a:spLocks noGrp="1"/>
          </p:cNvSpPr>
          <p:nvPr>
            <p:ph type="sldNum" sz="quarter" idx="11"/>
          </p:nvPr>
        </p:nvSpPr>
        <p:spPr/>
        <p:txBody>
          <a:bodyPr/>
          <a:lstStyle/>
          <a:p>
            <a:fld id="{C9A48D05-AF44-4D94-A505-D97A91433368}" type="slidenum">
              <a:rPr lang="en-GB" smtClean="0"/>
              <a:t>21</a:t>
            </a:fld>
            <a:endParaRPr lang="en-GB"/>
          </a:p>
        </p:txBody>
      </p:sp>
      <p:pic>
        <p:nvPicPr>
          <p:cNvPr id="6" name="Picture 5">
            <a:extLst>
              <a:ext uri="{FF2B5EF4-FFF2-40B4-BE49-F238E27FC236}">
                <a16:creationId xmlns:a16="http://schemas.microsoft.com/office/drawing/2014/main" id="{536F6883-B2BD-4793-9B96-1A46009C46FB}"/>
              </a:ext>
            </a:extLst>
          </p:cNvPr>
          <p:cNvPicPr>
            <a:picLocks noChangeAspect="1"/>
          </p:cNvPicPr>
          <p:nvPr/>
        </p:nvPicPr>
        <p:blipFill>
          <a:blip r:embed="rId2"/>
          <a:stretch>
            <a:fillRect/>
          </a:stretch>
        </p:blipFill>
        <p:spPr>
          <a:xfrm>
            <a:off x="508000" y="1162050"/>
            <a:ext cx="10612331" cy="6363588"/>
          </a:xfrm>
          <a:prstGeom prst="rect">
            <a:avLst/>
          </a:prstGeom>
          <a:ln w="38100">
            <a:solidFill>
              <a:schemeClr val="accent1"/>
            </a:solidFill>
          </a:ln>
        </p:spPr>
      </p:pic>
      <p:sp>
        <p:nvSpPr>
          <p:cNvPr id="7" name="Title 1">
            <a:extLst>
              <a:ext uri="{FF2B5EF4-FFF2-40B4-BE49-F238E27FC236}">
                <a16:creationId xmlns:a16="http://schemas.microsoft.com/office/drawing/2014/main" id="{08BCFD0B-C0CC-4271-90C0-A5719230E1B6}"/>
              </a:ext>
            </a:extLst>
          </p:cNvPr>
          <p:cNvSpPr txBox="1">
            <a:spLocks/>
          </p:cNvSpPr>
          <p:nvPr/>
        </p:nvSpPr>
        <p:spPr>
          <a:xfrm>
            <a:off x="508000" y="152893"/>
            <a:ext cx="4314001" cy="646331"/>
          </a:xfrm>
          <a:prstGeom prst="rect">
            <a:avLst/>
          </a:prstGeom>
        </p:spPr>
        <p:txBody>
          <a:bodyPr wrap="none">
            <a:spAutoFit/>
          </a:bodyPr>
          <a:lstStyle>
            <a:lvl1pPr>
              <a:defRPr>
                <a:latin typeface="+mj-lt"/>
                <a:ea typeface="+mj-ea"/>
                <a:cs typeface="+mj-cs"/>
              </a:defRPr>
            </a:lvl1pPr>
          </a:lstStyle>
          <a:p>
            <a:r>
              <a:rPr lang="en-GB" sz="3600" kern="0" dirty="0">
                <a:solidFill>
                  <a:schemeClr val="tx2"/>
                </a:solidFill>
              </a:rPr>
              <a:t>Search: authority 100 </a:t>
            </a:r>
          </a:p>
        </p:txBody>
      </p:sp>
      <p:sp>
        <p:nvSpPr>
          <p:cNvPr id="8" name="TextBox 7">
            <a:extLst>
              <a:ext uri="{FF2B5EF4-FFF2-40B4-BE49-F238E27FC236}">
                <a16:creationId xmlns:a16="http://schemas.microsoft.com/office/drawing/2014/main" id="{3F217B95-3034-4F57-8CE3-D1A1726B8A3F}"/>
              </a:ext>
            </a:extLst>
          </p:cNvPr>
          <p:cNvSpPr txBox="1"/>
          <p:nvPr/>
        </p:nvSpPr>
        <p:spPr>
          <a:xfrm>
            <a:off x="507218" y="7791450"/>
            <a:ext cx="3218189" cy="584775"/>
          </a:xfrm>
          <a:prstGeom prst="rect">
            <a:avLst/>
          </a:prstGeom>
          <a:noFill/>
          <a:ln w="38100">
            <a:solidFill>
              <a:schemeClr val="accent1"/>
            </a:solidFill>
          </a:ln>
        </p:spPr>
        <p:txBody>
          <a:bodyPr wrap="none" rtlCol="0">
            <a:spAutoFit/>
          </a:bodyPr>
          <a:lstStyle/>
          <a:p>
            <a:r>
              <a:rPr lang="en-GB" sz="3200" dirty="0"/>
              <a:t>First 3 of 10 found</a:t>
            </a:r>
          </a:p>
        </p:txBody>
      </p:sp>
    </p:spTree>
    <p:extLst>
      <p:ext uri="{BB962C8B-B14F-4D97-AF65-F5344CB8AC3E}">
        <p14:creationId xmlns:p14="http://schemas.microsoft.com/office/powerpoint/2010/main" val="894751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B77B582-5B04-49E5-82D1-4394A5DEC4A5}"/>
              </a:ext>
            </a:extLst>
          </p:cNvPr>
          <p:cNvSpPr>
            <a:spLocks noGrp="1"/>
          </p:cNvSpPr>
          <p:nvPr>
            <p:ph type="title"/>
          </p:nvPr>
        </p:nvSpPr>
        <p:spPr>
          <a:xfrm>
            <a:off x="652780" y="1771650"/>
            <a:ext cx="11681460" cy="4876800"/>
          </a:xfrm>
        </p:spPr>
        <p:txBody>
          <a:bodyPr/>
          <a:lstStyle/>
          <a:p>
            <a:pPr algn="ctr"/>
            <a:r>
              <a:rPr lang="en-US" altLang="en-US" dirty="0">
                <a:ea typeface="ＭＳ Ｐゴシック" panose="020B0600070205080204" pitchFamily="34" charset="-128"/>
              </a:rPr>
              <a:t>RDA in MARC 21: Accommodating 3R</a:t>
            </a:r>
            <a:br>
              <a:rPr lang="en-US" altLang="en-US" sz="4569" dirty="0">
                <a:ea typeface="ＭＳ Ｐゴシック" panose="020B0600070205080204" pitchFamily="34" charset="-128"/>
              </a:rPr>
            </a:br>
            <a:br>
              <a:rPr lang="en-US" altLang="en-US" sz="4569" dirty="0">
                <a:ea typeface="ＭＳ Ｐゴシック" panose="020B0600070205080204" pitchFamily="34" charset="-128"/>
              </a:rPr>
            </a:br>
            <a:r>
              <a:rPr lang="en-US" altLang="en-US" sz="3427" dirty="0">
                <a:ea typeface="ＭＳ Ｐゴシック" panose="020B0600070205080204" pitchFamily="34" charset="-128"/>
              </a:rPr>
              <a:t>A presentation by Thurstan Young, </a:t>
            </a:r>
            <a:br>
              <a:rPr lang="en-US" altLang="en-US" sz="3427" dirty="0">
                <a:ea typeface="ＭＳ Ｐゴシック" panose="020B0600070205080204" pitchFamily="34" charset="-128"/>
              </a:rPr>
            </a:br>
            <a:r>
              <a:rPr lang="en-US" altLang="en-US" sz="3427" dirty="0">
                <a:ea typeface="ＭＳ Ｐゴシック" panose="020B0600070205080204" pitchFamily="34" charset="-128"/>
              </a:rPr>
              <a:t>U.K. Representative to the MARC Advisory Committee </a:t>
            </a:r>
          </a:p>
        </p:txBody>
      </p:sp>
      <p:sp>
        <p:nvSpPr>
          <p:cNvPr id="15363" name="Footer Placeholder 3">
            <a:extLst>
              <a:ext uri="{FF2B5EF4-FFF2-40B4-BE49-F238E27FC236}">
                <a16:creationId xmlns:a16="http://schemas.microsoft.com/office/drawing/2014/main" id="{3071FFC8-B26A-4410-BB1E-5AB6A9EE9B1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84">
                <a:solidFill>
                  <a:schemeClr val="tx1"/>
                </a:solidFill>
                <a:latin typeface="Arial" panose="020B0604020202020204" pitchFamily="34" charset="0"/>
                <a:ea typeface="ＭＳ Ｐゴシック" panose="020B0600070205080204" pitchFamily="34" charset="-128"/>
              </a:defRPr>
            </a:lvl1pPr>
            <a:lvl2pPr marL="1060784" indent="-407994">
              <a:defRPr sz="2284">
                <a:solidFill>
                  <a:schemeClr val="tx1"/>
                </a:solidFill>
                <a:latin typeface="Arial" panose="020B0604020202020204" pitchFamily="34" charset="0"/>
                <a:ea typeface="ＭＳ Ｐゴシック" panose="020B0600070205080204" pitchFamily="34" charset="-128"/>
              </a:defRPr>
            </a:lvl2pPr>
            <a:lvl3pPr marL="1631975" indent="-326395">
              <a:defRPr sz="2284">
                <a:solidFill>
                  <a:schemeClr val="tx1"/>
                </a:solidFill>
                <a:latin typeface="Arial" panose="020B0604020202020204" pitchFamily="34" charset="0"/>
                <a:ea typeface="ＭＳ Ｐゴシック" panose="020B0600070205080204" pitchFamily="34" charset="-128"/>
              </a:defRPr>
            </a:lvl3pPr>
            <a:lvl4pPr marL="2284766" indent="-326395">
              <a:defRPr sz="2284">
                <a:solidFill>
                  <a:schemeClr val="tx1"/>
                </a:solidFill>
                <a:latin typeface="Arial" panose="020B0604020202020204" pitchFamily="34" charset="0"/>
                <a:ea typeface="ＭＳ Ｐゴシック" panose="020B0600070205080204" pitchFamily="34" charset="-128"/>
              </a:defRPr>
            </a:lvl4pPr>
            <a:lvl5pPr marL="2937556" indent="-326395">
              <a:defRPr sz="2284">
                <a:solidFill>
                  <a:schemeClr val="tx1"/>
                </a:solidFill>
                <a:latin typeface="Arial" panose="020B0604020202020204" pitchFamily="34" charset="0"/>
                <a:ea typeface="ＭＳ Ｐゴシック" panose="020B0600070205080204" pitchFamily="34" charset="-128"/>
              </a:defRPr>
            </a:lvl5pPr>
            <a:lvl6pPr marL="3590346" indent="-326395" eaLnBrk="0" fontAlgn="base" hangingPunct="0">
              <a:spcBef>
                <a:spcPct val="0"/>
              </a:spcBef>
              <a:spcAft>
                <a:spcPct val="0"/>
              </a:spcAft>
              <a:defRPr sz="2284">
                <a:solidFill>
                  <a:schemeClr val="tx1"/>
                </a:solidFill>
                <a:latin typeface="Arial" panose="020B0604020202020204" pitchFamily="34" charset="0"/>
                <a:ea typeface="ＭＳ Ｐゴシック" panose="020B0600070205080204" pitchFamily="34" charset="-128"/>
              </a:defRPr>
            </a:lvl6pPr>
            <a:lvl7pPr marL="4243136" indent="-326395" eaLnBrk="0" fontAlgn="base" hangingPunct="0">
              <a:spcBef>
                <a:spcPct val="0"/>
              </a:spcBef>
              <a:spcAft>
                <a:spcPct val="0"/>
              </a:spcAft>
              <a:defRPr sz="2284">
                <a:solidFill>
                  <a:schemeClr val="tx1"/>
                </a:solidFill>
                <a:latin typeface="Arial" panose="020B0604020202020204" pitchFamily="34" charset="0"/>
                <a:ea typeface="ＭＳ Ｐゴシック" panose="020B0600070205080204" pitchFamily="34" charset="-128"/>
              </a:defRPr>
            </a:lvl7pPr>
            <a:lvl8pPr marL="4895926" indent="-326395" eaLnBrk="0" fontAlgn="base" hangingPunct="0">
              <a:spcBef>
                <a:spcPct val="0"/>
              </a:spcBef>
              <a:spcAft>
                <a:spcPct val="0"/>
              </a:spcAft>
              <a:defRPr sz="2284">
                <a:solidFill>
                  <a:schemeClr val="tx1"/>
                </a:solidFill>
                <a:latin typeface="Arial" panose="020B0604020202020204" pitchFamily="34" charset="0"/>
                <a:ea typeface="ＭＳ Ｐゴシック" panose="020B0600070205080204" pitchFamily="34" charset="-128"/>
              </a:defRPr>
            </a:lvl8pPr>
            <a:lvl9pPr marL="5548716" indent="-326395" eaLnBrk="0" fontAlgn="base" hangingPunct="0">
              <a:spcBef>
                <a:spcPct val="0"/>
              </a:spcBef>
              <a:spcAft>
                <a:spcPct val="0"/>
              </a:spcAft>
              <a:defRPr sz="2284">
                <a:solidFill>
                  <a:schemeClr val="tx1"/>
                </a:solidFill>
                <a:latin typeface="Arial" panose="020B0604020202020204" pitchFamily="34" charset="0"/>
                <a:ea typeface="ＭＳ Ｐゴシック" panose="020B0600070205080204" pitchFamily="34" charset="-128"/>
              </a:defRPr>
            </a:lvl9pPr>
          </a:lstStyle>
          <a:p>
            <a:r>
              <a:rPr lang="en-US" altLang="en-US" sz="1713">
                <a:solidFill>
                  <a:srgbClr val="3C3C65"/>
                </a:solidFill>
                <a:cs typeface="Arial" panose="020B0604020202020204" pitchFamily="34" charset="0"/>
              </a:rPr>
              <a:t>Thurstan Young             </a:t>
            </a:r>
          </a:p>
        </p:txBody>
      </p:sp>
      <p:sp>
        <p:nvSpPr>
          <p:cNvPr id="15364" name="Date Placeholder 4">
            <a:extLst>
              <a:ext uri="{FF2B5EF4-FFF2-40B4-BE49-F238E27FC236}">
                <a16:creationId xmlns:a16="http://schemas.microsoft.com/office/drawing/2014/main" id="{B069BD3F-F538-4EA3-9A67-72BC987A5761}"/>
              </a:ext>
            </a:extLst>
          </p:cNvPr>
          <p:cNvSpPr>
            <a:spLocks noGrp="1"/>
          </p:cNvSpPr>
          <p:nvPr>
            <p:ph type="dt" sz="half"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84">
                <a:solidFill>
                  <a:schemeClr val="tx1"/>
                </a:solidFill>
                <a:latin typeface="Arial" panose="020B0604020202020204" pitchFamily="34" charset="0"/>
                <a:ea typeface="ＭＳ Ｐゴシック" panose="020B0600070205080204" pitchFamily="34" charset="-128"/>
              </a:defRPr>
            </a:lvl1pPr>
            <a:lvl2pPr marL="1060784" indent="-407994">
              <a:defRPr sz="2284">
                <a:solidFill>
                  <a:schemeClr val="tx1"/>
                </a:solidFill>
                <a:latin typeface="Arial" panose="020B0604020202020204" pitchFamily="34" charset="0"/>
                <a:ea typeface="ＭＳ Ｐゴシック" panose="020B0600070205080204" pitchFamily="34" charset="-128"/>
              </a:defRPr>
            </a:lvl2pPr>
            <a:lvl3pPr marL="1631975" indent="-326395">
              <a:defRPr sz="2284">
                <a:solidFill>
                  <a:schemeClr val="tx1"/>
                </a:solidFill>
                <a:latin typeface="Arial" panose="020B0604020202020204" pitchFamily="34" charset="0"/>
                <a:ea typeface="ＭＳ Ｐゴシック" panose="020B0600070205080204" pitchFamily="34" charset="-128"/>
              </a:defRPr>
            </a:lvl3pPr>
            <a:lvl4pPr marL="2284766" indent="-326395">
              <a:defRPr sz="2284">
                <a:solidFill>
                  <a:schemeClr val="tx1"/>
                </a:solidFill>
                <a:latin typeface="Arial" panose="020B0604020202020204" pitchFamily="34" charset="0"/>
                <a:ea typeface="ＭＳ Ｐゴシック" panose="020B0600070205080204" pitchFamily="34" charset="-128"/>
              </a:defRPr>
            </a:lvl4pPr>
            <a:lvl5pPr marL="2937556" indent="-326395">
              <a:defRPr sz="2284">
                <a:solidFill>
                  <a:schemeClr val="tx1"/>
                </a:solidFill>
                <a:latin typeface="Arial" panose="020B0604020202020204" pitchFamily="34" charset="0"/>
                <a:ea typeface="ＭＳ Ｐゴシック" panose="020B0600070205080204" pitchFamily="34" charset="-128"/>
              </a:defRPr>
            </a:lvl5pPr>
            <a:lvl6pPr marL="3590346" indent="-326395" eaLnBrk="0" fontAlgn="base" hangingPunct="0">
              <a:spcBef>
                <a:spcPct val="0"/>
              </a:spcBef>
              <a:spcAft>
                <a:spcPct val="0"/>
              </a:spcAft>
              <a:defRPr sz="2284">
                <a:solidFill>
                  <a:schemeClr val="tx1"/>
                </a:solidFill>
                <a:latin typeface="Arial" panose="020B0604020202020204" pitchFamily="34" charset="0"/>
                <a:ea typeface="ＭＳ Ｐゴシック" panose="020B0600070205080204" pitchFamily="34" charset="-128"/>
              </a:defRPr>
            </a:lvl6pPr>
            <a:lvl7pPr marL="4243136" indent="-326395" eaLnBrk="0" fontAlgn="base" hangingPunct="0">
              <a:spcBef>
                <a:spcPct val="0"/>
              </a:spcBef>
              <a:spcAft>
                <a:spcPct val="0"/>
              </a:spcAft>
              <a:defRPr sz="2284">
                <a:solidFill>
                  <a:schemeClr val="tx1"/>
                </a:solidFill>
                <a:latin typeface="Arial" panose="020B0604020202020204" pitchFamily="34" charset="0"/>
                <a:ea typeface="ＭＳ Ｐゴシック" panose="020B0600070205080204" pitchFamily="34" charset="-128"/>
              </a:defRPr>
            </a:lvl7pPr>
            <a:lvl8pPr marL="4895926" indent="-326395" eaLnBrk="0" fontAlgn="base" hangingPunct="0">
              <a:spcBef>
                <a:spcPct val="0"/>
              </a:spcBef>
              <a:spcAft>
                <a:spcPct val="0"/>
              </a:spcAft>
              <a:defRPr sz="2284">
                <a:solidFill>
                  <a:schemeClr val="tx1"/>
                </a:solidFill>
                <a:latin typeface="Arial" panose="020B0604020202020204" pitchFamily="34" charset="0"/>
                <a:ea typeface="ＭＳ Ｐゴシック" panose="020B0600070205080204" pitchFamily="34" charset="-128"/>
              </a:defRPr>
            </a:lvl8pPr>
            <a:lvl9pPr marL="5548716" indent="-326395" eaLnBrk="0" fontAlgn="base" hangingPunct="0">
              <a:spcBef>
                <a:spcPct val="0"/>
              </a:spcBef>
              <a:spcAft>
                <a:spcPct val="0"/>
              </a:spcAft>
              <a:defRPr sz="2284">
                <a:solidFill>
                  <a:schemeClr val="tx1"/>
                </a:solidFill>
                <a:latin typeface="Arial" panose="020B0604020202020204" pitchFamily="34" charset="0"/>
                <a:ea typeface="ＭＳ Ｐゴシック" panose="020B0600070205080204" pitchFamily="34" charset="-128"/>
              </a:defRPr>
            </a:lvl9pPr>
          </a:lstStyle>
          <a:p>
            <a:r>
              <a:rPr lang="en-US" altLang="en-US" sz="1713">
                <a:solidFill>
                  <a:srgbClr val="3C3C65"/>
                </a:solidFill>
                <a:cs typeface="Arial" panose="020B0604020202020204" pitchFamily="34" charset="0"/>
              </a:rPr>
              <a:t>June 2018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37961CE-2157-4E3D-A4F1-0FE441CEFE19}"/>
              </a:ext>
            </a:extLst>
          </p:cNvPr>
          <p:cNvSpPr>
            <a:spLocks noGrp="1" noChangeArrowheads="1"/>
          </p:cNvSpPr>
          <p:nvPr>
            <p:ph type="title"/>
          </p:nvPr>
        </p:nvSpPr>
        <p:spPr/>
        <p:txBody>
          <a:bodyPr/>
          <a:lstStyle/>
          <a:p>
            <a:r>
              <a:rPr lang="en-US" altLang="en-US" sz="4569">
                <a:ea typeface="ＭＳ Ｐゴシック" panose="020B0600070205080204" pitchFamily="34" charset="-128"/>
              </a:rPr>
              <a:t>Context for change (RDA)</a:t>
            </a:r>
          </a:p>
        </p:txBody>
      </p:sp>
      <p:sp>
        <p:nvSpPr>
          <p:cNvPr id="61442" name="Rectangle 3">
            <a:extLst>
              <a:ext uri="{FF2B5EF4-FFF2-40B4-BE49-F238E27FC236}">
                <a16:creationId xmlns:a16="http://schemas.microsoft.com/office/drawing/2014/main" id="{B7C27BCD-DF7B-4D50-AE35-8555E15648E8}"/>
              </a:ext>
            </a:extLst>
          </p:cNvPr>
          <p:cNvSpPr>
            <a:spLocks noGrp="1" noChangeArrowheads="1"/>
          </p:cNvSpPr>
          <p:nvPr>
            <p:ph idx="1"/>
          </p:nvPr>
        </p:nvSpPr>
        <p:spPr/>
        <p:txBody>
          <a:bodyPr/>
          <a:lstStyle/>
          <a:p>
            <a:pPr>
              <a:defRPr/>
            </a:pPr>
            <a:r>
              <a:rPr lang="en-US" sz="3427" dirty="0"/>
              <a:t>3R Project Timeline</a:t>
            </a:r>
          </a:p>
          <a:p>
            <a:pPr>
              <a:defRPr/>
            </a:pPr>
            <a:r>
              <a:rPr lang="en-US" sz="3427" dirty="0"/>
              <a:t>New RDA Entities</a:t>
            </a:r>
          </a:p>
          <a:p>
            <a:pPr>
              <a:defRPr/>
            </a:pPr>
            <a:r>
              <a:rPr lang="en-US" sz="3427" dirty="0"/>
              <a:t>New RDA Guidance  </a:t>
            </a:r>
          </a:p>
          <a:p>
            <a:pPr>
              <a:defRPr/>
            </a:pPr>
            <a:endParaRPr lang="en-US" sz="2856" dirty="0"/>
          </a:p>
          <a:p>
            <a:pPr>
              <a:defRPr/>
            </a:pPr>
            <a:endParaRPr lang="en-US" sz="3427"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644FA7C-742F-42EA-AE9E-9BF5B5337373}"/>
              </a:ext>
            </a:extLst>
          </p:cNvPr>
          <p:cNvSpPr>
            <a:spLocks noGrp="1" noChangeArrowheads="1"/>
          </p:cNvSpPr>
          <p:nvPr>
            <p:ph type="title"/>
          </p:nvPr>
        </p:nvSpPr>
        <p:spPr/>
        <p:txBody>
          <a:bodyPr/>
          <a:lstStyle/>
          <a:p>
            <a:r>
              <a:rPr lang="en-US" altLang="en-US" sz="4569">
                <a:ea typeface="ＭＳ Ｐゴシック" panose="020B0600070205080204" pitchFamily="34" charset="-128"/>
              </a:rPr>
              <a:t>Context for change (MARC 21)</a:t>
            </a:r>
          </a:p>
        </p:txBody>
      </p:sp>
      <p:sp>
        <p:nvSpPr>
          <p:cNvPr id="61442" name="Rectangle 3">
            <a:extLst>
              <a:ext uri="{FF2B5EF4-FFF2-40B4-BE49-F238E27FC236}">
                <a16:creationId xmlns:a16="http://schemas.microsoft.com/office/drawing/2014/main" id="{00D84EEB-FF6C-4301-BEDF-F6F7C2D59BCF}"/>
              </a:ext>
            </a:extLst>
          </p:cNvPr>
          <p:cNvSpPr>
            <a:spLocks noGrp="1" noChangeArrowheads="1"/>
          </p:cNvSpPr>
          <p:nvPr>
            <p:ph idx="1"/>
          </p:nvPr>
        </p:nvSpPr>
        <p:spPr/>
        <p:txBody>
          <a:bodyPr/>
          <a:lstStyle/>
          <a:p>
            <a:pPr>
              <a:defRPr/>
            </a:pPr>
            <a:r>
              <a:rPr lang="en-US" sz="3427" dirty="0"/>
              <a:t>Existing MARC 21 content designation</a:t>
            </a:r>
          </a:p>
          <a:p>
            <a:pPr>
              <a:defRPr/>
            </a:pPr>
            <a:r>
              <a:rPr lang="en-US" sz="3427" dirty="0"/>
              <a:t>New MARC21 content designation</a:t>
            </a:r>
          </a:p>
          <a:p>
            <a:pPr>
              <a:defRPr/>
            </a:pPr>
            <a:r>
              <a:rPr lang="en-US" sz="3427" dirty="0"/>
              <a:t>Emerging non-MARC data formats</a:t>
            </a:r>
          </a:p>
          <a:p>
            <a:pPr lvl="1">
              <a:defRPr/>
            </a:pPr>
            <a:endParaRPr lang="en-US" sz="2856" dirty="0"/>
          </a:p>
          <a:p>
            <a:pPr>
              <a:defRPr/>
            </a:pPr>
            <a:endParaRPr lang="en-US" sz="3427"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C57E796-5007-42D1-A3F1-28570DBB4268}"/>
              </a:ext>
            </a:extLst>
          </p:cNvPr>
          <p:cNvSpPr>
            <a:spLocks noGrp="1"/>
          </p:cNvSpPr>
          <p:nvPr>
            <p:ph type="title"/>
          </p:nvPr>
        </p:nvSpPr>
        <p:spPr/>
        <p:txBody>
          <a:bodyPr/>
          <a:lstStyle/>
          <a:p>
            <a:r>
              <a:rPr lang="en-GB" altLang="en-US" sz="4569">
                <a:ea typeface="ＭＳ Ｐゴシック" panose="020B0600070205080204" pitchFamily="34" charset="-128"/>
              </a:rPr>
              <a:t>Basic Principles</a:t>
            </a:r>
          </a:p>
        </p:txBody>
      </p:sp>
      <p:sp>
        <p:nvSpPr>
          <p:cNvPr id="23555" name="Content Placeholder 2">
            <a:extLst>
              <a:ext uri="{FF2B5EF4-FFF2-40B4-BE49-F238E27FC236}">
                <a16:creationId xmlns:a16="http://schemas.microsoft.com/office/drawing/2014/main" id="{811E1265-A8C3-46FB-AD23-9C8DF21EA308}"/>
              </a:ext>
            </a:extLst>
          </p:cNvPr>
          <p:cNvSpPr>
            <a:spLocks noGrp="1"/>
          </p:cNvSpPr>
          <p:nvPr>
            <p:ph idx="1"/>
          </p:nvPr>
        </p:nvSpPr>
        <p:spPr bwMode="black"/>
        <p:txBody>
          <a:bodyPr/>
          <a:lstStyle/>
          <a:p>
            <a:pPr indent="-571191">
              <a:defRPr/>
            </a:pPr>
            <a:r>
              <a:rPr lang="en-US" sz="3427" dirty="0"/>
              <a:t>Choice of  MARC 21 format: bibliographic, authority, other?</a:t>
            </a:r>
          </a:p>
          <a:p>
            <a:pPr>
              <a:defRPr/>
            </a:pPr>
            <a:r>
              <a:rPr lang="en-US" sz="3427" dirty="0"/>
              <a:t> Granularity: record; field; subfield level?</a:t>
            </a:r>
          </a:p>
          <a:p>
            <a:pPr>
              <a:defRPr/>
            </a:pPr>
            <a:r>
              <a:rPr lang="en-US" sz="3427" dirty="0"/>
              <a:t> Consistency: equivalent field by field content designation? </a:t>
            </a:r>
          </a:p>
          <a:p>
            <a:pPr>
              <a:defRPr/>
            </a:pPr>
            <a:r>
              <a:rPr lang="en-US" sz="3427" dirty="0"/>
              <a:t> Utility: is change helpful?</a:t>
            </a:r>
          </a:p>
          <a:p>
            <a:pPr>
              <a:defRPr/>
            </a:pPr>
            <a:r>
              <a:rPr lang="en-US" sz="3427" dirty="0"/>
              <a:t> Feasibility: is change possible within format constraints?</a:t>
            </a:r>
            <a:endParaRPr lang="en-GB" dirty="0">
              <a:ea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36EC28F-007E-4A81-BCD6-0BB86F88674F}"/>
              </a:ext>
            </a:extLst>
          </p:cNvPr>
          <p:cNvSpPr>
            <a:spLocks noGrp="1" noChangeArrowheads="1"/>
          </p:cNvSpPr>
          <p:nvPr>
            <p:ph type="title"/>
          </p:nvPr>
        </p:nvSpPr>
        <p:spPr/>
        <p:txBody>
          <a:bodyPr/>
          <a:lstStyle/>
          <a:p>
            <a:r>
              <a:rPr lang="en-US" altLang="en-US" sz="4569">
                <a:ea typeface="ＭＳ Ｐゴシック" panose="020B0600070205080204" pitchFamily="34" charset="-128"/>
              </a:rPr>
              <a:t>3R Project Timeline (13</a:t>
            </a:r>
            <a:r>
              <a:rPr lang="en-US" altLang="en-US" sz="4569" baseline="30000">
                <a:ea typeface="ＭＳ Ｐゴシック" panose="020B0600070205080204" pitchFamily="34" charset="-128"/>
              </a:rPr>
              <a:t>th</a:t>
            </a:r>
            <a:r>
              <a:rPr lang="en-US" altLang="en-US" sz="4569">
                <a:ea typeface="ＭＳ Ｐゴシック" panose="020B0600070205080204" pitchFamily="34" charset="-128"/>
              </a:rPr>
              <a:t> June deliverables)</a:t>
            </a:r>
          </a:p>
        </p:txBody>
      </p:sp>
      <p:sp>
        <p:nvSpPr>
          <p:cNvPr id="19459" name="Rectangle 3">
            <a:extLst>
              <a:ext uri="{FF2B5EF4-FFF2-40B4-BE49-F238E27FC236}">
                <a16:creationId xmlns:a16="http://schemas.microsoft.com/office/drawing/2014/main" id="{E03B0750-039F-4A4F-B4B3-4C0FEDFF7415}"/>
              </a:ext>
            </a:extLst>
          </p:cNvPr>
          <p:cNvSpPr>
            <a:spLocks noGrp="1" noChangeArrowheads="1"/>
          </p:cNvSpPr>
          <p:nvPr>
            <p:ph idx="1"/>
          </p:nvPr>
        </p:nvSpPr>
        <p:spPr/>
        <p:txBody>
          <a:bodyPr/>
          <a:lstStyle/>
          <a:p>
            <a:r>
              <a:rPr lang="en-GB" altLang="en-US" sz="3427">
                <a:ea typeface="ＭＳ Ｐゴシック" panose="020B0600070205080204" pitchFamily="34" charset="-128"/>
              </a:rPr>
              <a:t>An initial implementation of LRM </a:t>
            </a:r>
          </a:p>
          <a:p>
            <a:r>
              <a:rPr lang="en-GB" altLang="en-US" sz="3427">
                <a:ea typeface="ＭＳ Ｐゴシック" panose="020B0600070205080204" pitchFamily="34" charset="-128"/>
              </a:rPr>
              <a:t>Reorganized RDA instructions</a:t>
            </a:r>
          </a:p>
          <a:p>
            <a:r>
              <a:rPr lang="en-GB" altLang="en-US" sz="3427">
                <a:ea typeface="ＭＳ Ｐゴシック" panose="020B0600070205080204" pitchFamily="34" charset="-128"/>
              </a:rPr>
              <a:t>Redesigned Personal and Institutional Profile capabilities</a:t>
            </a:r>
          </a:p>
          <a:p>
            <a:r>
              <a:rPr lang="en-GB" altLang="en-US" sz="3427">
                <a:ea typeface="ＭＳ Ｐゴシック" panose="020B0600070205080204" pitchFamily="34" charset="-128"/>
              </a:rPr>
              <a:t>Search and navigation functions</a:t>
            </a:r>
          </a:p>
          <a:p>
            <a:r>
              <a:rPr lang="en-GB" altLang="en-US" sz="3427">
                <a:ea typeface="ＭＳ Ｐゴシック" panose="020B0600070205080204" pitchFamily="34" charset="-128"/>
              </a:rPr>
              <a:t>Cross-Reference and Cross-Reference Preview functions</a:t>
            </a:r>
          </a:p>
          <a:p>
            <a:r>
              <a:rPr lang="en-GB" altLang="en-US" sz="3427">
                <a:ea typeface="ＭＳ Ｐゴシック" panose="020B0600070205080204" pitchFamily="34" charset="-128"/>
              </a:rPr>
              <a:t>Ready Reference feature for each RDA element</a:t>
            </a:r>
          </a:p>
          <a:p>
            <a:endParaRPr lang="en-GB" altLang="zh-CN" sz="3427">
              <a:ea typeface="SimSun"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C8EBE9D-20D0-452F-B5AE-DC57696AC3D4}"/>
              </a:ext>
            </a:extLst>
          </p:cNvPr>
          <p:cNvSpPr>
            <a:spLocks noGrp="1" noChangeArrowheads="1"/>
          </p:cNvSpPr>
          <p:nvPr>
            <p:ph type="title"/>
          </p:nvPr>
        </p:nvSpPr>
        <p:spPr/>
        <p:txBody>
          <a:bodyPr/>
          <a:lstStyle/>
          <a:p>
            <a:r>
              <a:rPr lang="en-US" altLang="en-US" sz="4569">
                <a:ea typeface="ＭＳ Ｐゴシック" panose="020B0600070205080204" pitchFamily="34" charset="-128"/>
              </a:rPr>
              <a:t>3R Project Timeline (post 13</a:t>
            </a:r>
            <a:r>
              <a:rPr lang="en-US" altLang="en-US" sz="4569" baseline="30000">
                <a:ea typeface="ＭＳ Ｐゴシック" panose="020B0600070205080204" pitchFamily="34" charset="-128"/>
              </a:rPr>
              <a:t>th</a:t>
            </a:r>
            <a:r>
              <a:rPr lang="en-US" altLang="en-US" sz="4569">
                <a:ea typeface="ＭＳ Ｐゴシック" panose="020B0600070205080204" pitchFamily="34" charset="-128"/>
              </a:rPr>
              <a:t> June)</a:t>
            </a:r>
          </a:p>
        </p:txBody>
      </p:sp>
      <p:sp>
        <p:nvSpPr>
          <p:cNvPr id="20483" name="Rectangle 3">
            <a:extLst>
              <a:ext uri="{FF2B5EF4-FFF2-40B4-BE49-F238E27FC236}">
                <a16:creationId xmlns:a16="http://schemas.microsoft.com/office/drawing/2014/main" id="{4D8DAE46-3AEA-485C-A5E5-726190EE0D35}"/>
              </a:ext>
            </a:extLst>
          </p:cNvPr>
          <p:cNvSpPr>
            <a:spLocks noGrp="1" noChangeArrowheads="1"/>
          </p:cNvSpPr>
          <p:nvPr>
            <p:ph idx="1"/>
          </p:nvPr>
        </p:nvSpPr>
        <p:spPr/>
        <p:txBody>
          <a:bodyPr/>
          <a:lstStyle/>
          <a:p>
            <a:r>
              <a:rPr lang="en-GB" altLang="en-US" sz="3427">
                <a:ea typeface="ＭＳ Ｐゴシック" panose="020B0600070205080204" pitchFamily="34" charset="-128"/>
              </a:rPr>
              <a:t>Revisions to the RDA standard </a:t>
            </a:r>
          </a:p>
          <a:p>
            <a:r>
              <a:rPr lang="en-GB" altLang="en-US" sz="3427">
                <a:ea typeface="ＭＳ Ｐゴシック" panose="020B0600070205080204" pitchFamily="34" charset="-128"/>
              </a:rPr>
              <a:t>Introduction of a graphical browse tool</a:t>
            </a:r>
          </a:p>
          <a:p>
            <a:r>
              <a:rPr lang="en-GB" altLang="en-US" sz="3427">
                <a:ea typeface="ＭＳ Ｐゴシック" panose="020B0600070205080204" pitchFamily="34" charset="-128"/>
              </a:rPr>
              <a:t>Translations of the RDA standard</a:t>
            </a:r>
          </a:p>
          <a:p>
            <a:r>
              <a:rPr lang="en-GB" altLang="en-US" sz="3427">
                <a:ea typeface="ＭＳ Ｐゴシック" panose="020B0600070205080204" pitchFamily="34" charset="-128"/>
              </a:rPr>
              <a:t>Introduction of policy statements and integrated display</a:t>
            </a:r>
          </a:p>
          <a:p>
            <a:endParaRPr lang="en-GB" altLang="zh-CN" sz="3427">
              <a:ea typeface="SimSun"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C99C0D1-43FB-4F05-8694-BF190FD98030}"/>
              </a:ext>
            </a:extLst>
          </p:cNvPr>
          <p:cNvSpPr>
            <a:spLocks noGrp="1" noChangeArrowheads="1"/>
          </p:cNvSpPr>
          <p:nvPr>
            <p:ph type="title"/>
          </p:nvPr>
        </p:nvSpPr>
        <p:spPr/>
        <p:txBody>
          <a:bodyPr/>
          <a:lstStyle/>
          <a:p>
            <a:r>
              <a:rPr lang="en-US" altLang="en-US" sz="4569">
                <a:ea typeface="ＭＳ Ｐゴシック" panose="020B0600070205080204" pitchFamily="34" charset="-128"/>
              </a:rPr>
              <a:t>New RDA Entities</a:t>
            </a:r>
          </a:p>
        </p:txBody>
      </p:sp>
      <p:sp>
        <p:nvSpPr>
          <p:cNvPr id="21507" name="Rectangle 3">
            <a:extLst>
              <a:ext uri="{FF2B5EF4-FFF2-40B4-BE49-F238E27FC236}">
                <a16:creationId xmlns:a16="http://schemas.microsoft.com/office/drawing/2014/main" id="{8E7D8ED4-1D94-4098-9D53-0DACE6410DC8}"/>
              </a:ext>
            </a:extLst>
          </p:cNvPr>
          <p:cNvSpPr>
            <a:spLocks noGrp="1" noChangeArrowheads="1"/>
          </p:cNvSpPr>
          <p:nvPr>
            <p:ph idx="1"/>
          </p:nvPr>
        </p:nvSpPr>
        <p:spPr/>
        <p:txBody>
          <a:bodyPr/>
          <a:lstStyle/>
          <a:p>
            <a:r>
              <a:rPr lang="en-US" altLang="en-US" sz="3427">
                <a:ea typeface="ＭＳ Ｐゴシック" panose="020B0600070205080204" pitchFamily="34" charset="-128"/>
              </a:rPr>
              <a:t>RDA Entity </a:t>
            </a:r>
          </a:p>
          <a:p>
            <a:r>
              <a:rPr lang="en-GB" altLang="en-US" sz="3427">
                <a:ea typeface="ＭＳ Ｐゴシック" panose="020B0600070205080204" pitchFamily="34" charset="-128"/>
              </a:rPr>
              <a:t>Nomen </a:t>
            </a:r>
          </a:p>
          <a:p>
            <a:r>
              <a:rPr lang="en-GB" altLang="en-US" sz="3427">
                <a:ea typeface="ＭＳ Ｐゴシック" panose="020B0600070205080204" pitchFamily="34" charset="-128"/>
              </a:rPr>
              <a:t>Place</a:t>
            </a:r>
          </a:p>
          <a:p>
            <a:r>
              <a:rPr lang="en-GB" altLang="en-US" sz="3427">
                <a:ea typeface="ＭＳ Ｐゴシック" panose="020B0600070205080204" pitchFamily="34" charset="-128"/>
              </a:rPr>
              <a:t>Timespan</a:t>
            </a:r>
          </a:p>
          <a:p>
            <a:endParaRPr lang="en-GB" altLang="en-US" sz="3427">
              <a:ea typeface="ＭＳ Ｐゴシック" panose="020B0600070205080204" pitchFamily="34" charset="-128"/>
            </a:endParaRPr>
          </a:p>
          <a:p>
            <a:endParaRPr lang="en-US" altLang="en-US" sz="3427">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213871B-0159-4B7B-AECB-C6C4F97A8DDB}"/>
              </a:ext>
            </a:extLst>
          </p:cNvPr>
          <p:cNvSpPr>
            <a:spLocks noGrp="1" noChangeArrowheads="1"/>
          </p:cNvSpPr>
          <p:nvPr>
            <p:ph type="title"/>
          </p:nvPr>
        </p:nvSpPr>
        <p:spPr/>
        <p:txBody>
          <a:bodyPr/>
          <a:lstStyle/>
          <a:p>
            <a:r>
              <a:rPr lang="en-US" altLang="en-US" sz="4569">
                <a:ea typeface="ＭＳ Ｐゴシック" panose="020B0600070205080204" pitchFamily="34" charset="-128"/>
              </a:rPr>
              <a:t>New Entities : RDA Entity</a:t>
            </a:r>
          </a:p>
        </p:txBody>
      </p:sp>
      <p:sp>
        <p:nvSpPr>
          <p:cNvPr id="22531" name="Rectangle 3">
            <a:extLst>
              <a:ext uri="{FF2B5EF4-FFF2-40B4-BE49-F238E27FC236}">
                <a16:creationId xmlns:a16="http://schemas.microsoft.com/office/drawing/2014/main" id="{861A6E23-CEE0-40E5-B1F0-BC8520237F40}"/>
              </a:ext>
            </a:extLst>
          </p:cNvPr>
          <p:cNvSpPr>
            <a:spLocks noGrp="1" noChangeArrowheads="1"/>
          </p:cNvSpPr>
          <p:nvPr>
            <p:ph idx="1"/>
          </p:nvPr>
        </p:nvSpPr>
        <p:spPr/>
        <p:txBody>
          <a:bodyPr/>
          <a:lstStyle/>
          <a:p>
            <a:pPr algn="just"/>
            <a:r>
              <a:rPr lang="en-GB" altLang="en-US" sz="3427">
                <a:ea typeface="ＭＳ Ｐゴシック" panose="020B0600070205080204" pitchFamily="34" charset="-128"/>
              </a:rPr>
              <a:t>RDA Entity : “An abstract class of key conceptual objects in the universe of human discourse that is a focus of interest to users of RDA metadata in library information systems. An RDA entity includes an agent, collective agent, corporate body, expression, family, item, manifestation, nomen, person, place, timespan, and work.”</a:t>
            </a:r>
          </a:p>
          <a:p>
            <a:endParaRPr lang="en-US" altLang="en-US" sz="3427">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87C76-B28F-4CF0-A852-FAA3C8EDAD23}"/>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8AE9C553-1E3A-47C5-A1CB-850C75911A13}"/>
              </a:ext>
            </a:extLst>
          </p:cNvPr>
          <p:cNvSpPr>
            <a:spLocks noGrp="1"/>
          </p:cNvSpPr>
          <p:nvPr>
            <p:ph type="sldNum" sz="quarter" idx="11"/>
          </p:nvPr>
        </p:nvSpPr>
        <p:spPr/>
        <p:txBody>
          <a:bodyPr/>
          <a:lstStyle/>
          <a:p>
            <a:pPr algn="ctr"/>
            <a:fld id="{6B918772-37A3-47DC-BE01-33CAE9FCB74A}" type="slidenum">
              <a:rPr lang="en-US" smtClean="0"/>
              <a:pPr algn="ctr"/>
              <a:t>3</a:t>
            </a:fld>
            <a:endParaRPr lang="en-US" dirty="0"/>
          </a:p>
        </p:txBody>
      </p:sp>
      <p:sp>
        <p:nvSpPr>
          <p:cNvPr id="4" name="Title 1">
            <a:extLst>
              <a:ext uri="{FF2B5EF4-FFF2-40B4-BE49-F238E27FC236}">
                <a16:creationId xmlns:a16="http://schemas.microsoft.com/office/drawing/2014/main" id="{9D88FB05-1A8C-4C23-849E-1A85F0D34C24}"/>
              </a:ext>
            </a:extLst>
          </p:cNvPr>
          <p:cNvSpPr txBox="1">
            <a:spLocks/>
          </p:cNvSpPr>
          <p:nvPr/>
        </p:nvSpPr>
        <p:spPr>
          <a:xfrm>
            <a:off x="508000" y="476250"/>
            <a:ext cx="5059602" cy="1111441"/>
          </a:xfrm>
          <a:prstGeom prst="rect">
            <a:avLst/>
          </a:prstGeom>
        </p:spPr>
        <p:txBody>
          <a:bodyPr/>
          <a:lstStyle>
            <a:lvl1pPr>
              <a:defRPr>
                <a:latin typeface="+mj-lt"/>
                <a:ea typeface="+mj-ea"/>
                <a:cs typeface="+mj-cs"/>
              </a:defRPr>
            </a:lvl1pPr>
          </a:lstStyle>
          <a:p>
            <a:r>
              <a:rPr lang="en-GB" sz="6000" kern="0" dirty="0">
                <a:solidFill>
                  <a:schemeClr val="tx2"/>
                </a:solidFill>
              </a:rPr>
              <a:t>3R Project</a:t>
            </a:r>
          </a:p>
        </p:txBody>
      </p:sp>
      <p:sp>
        <p:nvSpPr>
          <p:cNvPr id="6" name="TextBox 5">
            <a:extLst>
              <a:ext uri="{FF2B5EF4-FFF2-40B4-BE49-F238E27FC236}">
                <a16:creationId xmlns:a16="http://schemas.microsoft.com/office/drawing/2014/main" id="{252ABAC1-0B5A-446E-BAAA-FFD4174104CB}"/>
              </a:ext>
            </a:extLst>
          </p:cNvPr>
          <p:cNvSpPr txBox="1"/>
          <p:nvPr/>
        </p:nvSpPr>
        <p:spPr>
          <a:xfrm>
            <a:off x="507999" y="1800311"/>
            <a:ext cx="9829799" cy="1569660"/>
          </a:xfrm>
          <a:prstGeom prst="rect">
            <a:avLst/>
          </a:prstGeom>
          <a:noFill/>
        </p:spPr>
        <p:txBody>
          <a:bodyPr wrap="square" rtlCol="0">
            <a:spAutoFit/>
          </a:bodyPr>
          <a:lstStyle/>
          <a:p>
            <a:r>
              <a:rPr lang="en-US" sz="4800" dirty="0"/>
              <a:t>RDA Toolkit Restructure and Redesign Project</a:t>
            </a:r>
            <a:endParaRPr lang="en-GB" sz="4800" dirty="0"/>
          </a:p>
        </p:txBody>
      </p:sp>
      <p:sp>
        <p:nvSpPr>
          <p:cNvPr id="7" name="TextBox 6">
            <a:extLst>
              <a:ext uri="{FF2B5EF4-FFF2-40B4-BE49-F238E27FC236}">
                <a16:creationId xmlns:a16="http://schemas.microsoft.com/office/drawing/2014/main" id="{731B7006-2FAF-4160-A5A4-114211455F73}"/>
              </a:ext>
            </a:extLst>
          </p:cNvPr>
          <p:cNvSpPr txBox="1"/>
          <p:nvPr/>
        </p:nvSpPr>
        <p:spPr>
          <a:xfrm>
            <a:off x="507999" y="3443393"/>
            <a:ext cx="9829799" cy="830997"/>
          </a:xfrm>
          <a:prstGeom prst="rect">
            <a:avLst/>
          </a:prstGeom>
          <a:noFill/>
        </p:spPr>
        <p:txBody>
          <a:bodyPr wrap="square" rtlCol="0">
            <a:spAutoFit/>
          </a:bodyPr>
          <a:lstStyle/>
          <a:p>
            <a:r>
              <a:rPr lang="en-US" sz="4800" dirty="0"/>
              <a:t>New responsive design and structure</a:t>
            </a:r>
            <a:endParaRPr lang="en-GB" sz="4800" dirty="0"/>
          </a:p>
        </p:txBody>
      </p:sp>
      <p:sp>
        <p:nvSpPr>
          <p:cNvPr id="8" name="TextBox 7">
            <a:extLst>
              <a:ext uri="{FF2B5EF4-FFF2-40B4-BE49-F238E27FC236}">
                <a16:creationId xmlns:a16="http://schemas.microsoft.com/office/drawing/2014/main" id="{CC8675E5-4ED7-4401-A196-40241F7D8832}"/>
              </a:ext>
            </a:extLst>
          </p:cNvPr>
          <p:cNvSpPr txBox="1"/>
          <p:nvPr/>
        </p:nvSpPr>
        <p:spPr>
          <a:xfrm>
            <a:off x="507999" y="4347812"/>
            <a:ext cx="11283027" cy="1569660"/>
          </a:xfrm>
          <a:prstGeom prst="rect">
            <a:avLst/>
          </a:prstGeom>
          <a:noFill/>
        </p:spPr>
        <p:txBody>
          <a:bodyPr wrap="square" rtlCol="0">
            <a:spAutoFit/>
          </a:bodyPr>
          <a:lstStyle/>
          <a:p>
            <a:r>
              <a:rPr lang="en-US" sz="4800" dirty="0"/>
              <a:t>Impact of the IFLA Library Reference Model (LRM)</a:t>
            </a:r>
            <a:endParaRPr lang="en-GB" sz="4800" dirty="0"/>
          </a:p>
        </p:txBody>
      </p:sp>
      <p:sp>
        <p:nvSpPr>
          <p:cNvPr id="9" name="TextBox 8">
            <a:extLst>
              <a:ext uri="{FF2B5EF4-FFF2-40B4-BE49-F238E27FC236}">
                <a16:creationId xmlns:a16="http://schemas.microsoft.com/office/drawing/2014/main" id="{A855B04C-FA52-484B-9E8B-9641F3BE21B4}"/>
              </a:ext>
            </a:extLst>
          </p:cNvPr>
          <p:cNvSpPr txBox="1"/>
          <p:nvPr/>
        </p:nvSpPr>
        <p:spPr>
          <a:xfrm>
            <a:off x="507999" y="5990895"/>
            <a:ext cx="12093136" cy="1569660"/>
          </a:xfrm>
          <a:prstGeom prst="rect">
            <a:avLst/>
          </a:prstGeom>
          <a:noFill/>
        </p:spPr>
        <p:txBody>
          <a:bodyPr wrap="square" rtlCol="0">
            <a:spAutoFit/>
          </a:bodyPr>
          <a:lstStyle/>
          <a:p>
            <a:r>
              <a:rPr lang="en-US" sz="4800" dirty="0"/>
              <a:t>RDA strategy for international, cultural heritage, and linked data communities</a:t>
            </a:r>
            <a:endParaRPr lang="en-GB" sz="4800" dirty="0"/>
          </a:p>
        </p:txBody>
      </p:sp>
    </p:spTree>
    <p:extLst>
      <p:ext uri="{BB962C8B-B14F-4D97-AF65-F5344CB8AC3E}">
        <p14:creationId xmlns:p14="http://schemas.microsoft.com/office/powerpoint/2010/main" val="3398323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A018D8A-C462-435F-8222-552D7D43CBFD}"/>
              </a:ext>
            </a:extLst>
          </p:cNvPr>
          <p:cNvSpPr>
            <a:spLocks noGrp="1" noChangeArrowheads="1"/>
          </p:cNvSpPr>
          <p:nvPr>
            <p:ph type="title"/>
          </p:nvPr>
        </p:nvSpPr>
        <p:spPr/>
        <p:txBody>
          <a:bodyPr/>
          <a:lstStyle/>
          <a:p>
            <a:r>
              <a:rPr lang="en-US" altLang="en-US" sz="4569">
                <a:ea typeface="ＭＳ Ｐゴシック" panose="020B0600070205080204" pitchFamily="34" charset="-128"/>
              </a:rPr>
              <a:t>RDA Entity:</a:t>
            </a:r>
            <a:br>
              <a:rPr lang="en-US" altLang="en-US" sz="4569">
                <a:ea typeface="ＭＳ Ｐゴシック" panose="020B0600070205080204" pitchFamily="34" charset="-128"/>
              </a:rPr>
            </a:br>
            <a:r>
              <a:rPr lang="en-US" altLang="en-US" sz="4569">
                <a:ea typeface="ＭＳ Ｐゴシック" panose="020B0600070205080204" pitchFamily="34" charset="-128"/>
              </a:rPr>
              <a:t>Content designation </a:t>
            </a:r>
          </a:p>
        </p:txBody>
      </p:sp>
      <p:sp>
        <p:nvSpPr>
          <p:cNvPr id="23555" name="Rectangle 3">
            <a:extLst>
              <a:ext uri="{FF2B5EF4-FFF2-40B4-BE49-F238E27FC236}">
                <a16:creationId xmlns:a16="http://schemas.microsoft.com/office/drawing/2014/main" id="{BD98B03C-99CF-489D-BD55-546F84B12A05}"/>
              </a:ext>
            </a:extLst>
          </p:cNvPr>
          <p:cNvSpPr>
            <a:spLocks noGrp="1" noChangeArrowheads="1"/>
          </p:cNvSpPr>
          <p:nvPr>
            <p:ph idx="1"/>
          </p:nvPr>
        </p:nvSpPr>
        <p:spPr/>
        <p:txBody>
          <a:bodyPr/>
          <a:lstStyle/>
          <a:p>
            <a:r>
              <a:rPr lang="en-GB" altLang="en-US" sz="3427">
                <a:ea typeface="ＭＳ Ｐゴシック" panose="020B0600070205080204" pitchFamily="34" charset="-128"/>
              </a:rPr>
              <a:t>No content designation present in MARC 21</a:t>
            </a:r>
          </a:p>
          <a:p>
            <a:r>
              <a:rPr lang="en-GB" altLang="en-US" sz="3427">
                <a:ea typeface="ＭＳ Ｐゴシック" panose="020B0600070205080204" pitchFamily="34" charset="-128"/>
              </a:rPr>
              <a:t>Accommodation seems unnecessary since it’s function is  to support high-level semantics in the RDA/LRM ontology   </a:t>
            </a:r>
          </a:p>
          <a:p>
            <a:pPr>
              <a:buFont typeface="Wingdings" panose="05000000000000000000" pitchFamily="2" charset="2"/>
              <a:buNone/>
            </a:pPr>
            <a:endParaRPr lang="en-GB" altLang="en-US" sz="3427">
              <a:ea typeface="ＭＳ Ｐゴシック" panose="020B0600070205080204" pitchFamily="34" charset="-128"/>
            </a:endParaRPr>
          </a:p>
          <a:p>
            <a:pPr lvl="1"/>
            <a:endParaRPr lang="en-US" altLang="en-US" sz="2856">
              <a:ea typeface="ＭＳ Ｐゴシック" panose="020B0600070205080204" pitchFamily="34" charset="-128"/>
            </a:endParaRPr>
          </a:p>
          <a:p>
            <a:pPr lvl="1"/>
            <a:endParaRPr lang="en-US" altLang="en-US" sz="2856">
              <a:ea typeface="ＭＳ Ｐゴシック" panose="020B0600070205080204" pitchFamily="34" charset="-128"/>
            </a:endParaRPr>
          </a:p>
          <a:p>
            <a:pPr lvl="1"/>
            <a:endParaRPr lang="en-US" altLang="en-US" sz="2856">
              <a:ea typeface="ＭＳ Ｐゴシック" panose="020B0600070205080204" pitchFamily="34" charset="-128"/>
            </a:endParaRPr>
          </a:p>
          <a:p>
            <a:pPr>
              <a:buFont typeface="Wingdings" panose="05000000000000000000" pitchFamily="2" charset="2"/>
              <a:buNone/>
            </a:pPr>
            <a:endParaRPr lang="en-US" altLang="en-US" sz="3427">
              <a:ea typeface="ＭＳ Ｐゴシック" panose="020B0600070205080204"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6E72F42-A143-44CF-B7D0-C42B04BB1757}"/>
              </a:ext>
            </a:extLst>
          </p:cNvPr>
          <p:cNvSpPr>
            <a:spLocks noGrp="1" noChangeArrowheads="1"/>
          </p:cNvSpPr>
          <p:nvPr>
            <p:ph type="title"/>
          </p:nvPr>
        </p:nvSpPr>
        <p:spPr/>
        <p:txBody>
          <a:bodyPr/>
          <a:lstStyle/>
          <a:p>
            <a:r>
              <a:rPr lang="en-US" altLang="en-US" sz="4569">
                <a:ea typeface="ＭＳ Ｐゴシック" panose="020B0600070205080204" pitchFamily="34" charset="-128"/>
              </a:rPr>
              <a:t>New Entities : Nomen</a:t>
            </a:r>
          </a:p>
        </p:txBody>
      </p:sp>
      <p:sp>
        <p:nvSpPr>
          <p:cNvPr id="24579" name="Rectangle 3">
            <a:extLst>
              <a:ext uri="{FF2B5EF4-FFF2-40B4-BE49-F238E27FC236}">
                <a16:creationId xmlns:a16="http://schemas.microsoft.com/office/drawing/2014/main" id="{30771D7E-30CE-4144-9EFB-8891E0363663}"/>
              </a:ext>
            </a:extLst>
          </p:cNvPr>
          <p:cNvSpPr>
            <a:spLocks noGrp="1" noChangeArrowheads="1"/>
          </p:cNvSpPr>
          <p:nvPr>
            <p:ph idx="1"/>
          </p:nvPr>
        </p:nvSpPr>
        <p:spPr/>
        <p:txBody>
          <a:bodyPr/>
          <a:lstStyle/>
          <a:p>
            <a:pPr algn="just"/>
            <a:r>
              <a:rPr lang="en-GB" altLang="en-US" sz="3427">
                <a:ea typeface="ＭＳ Ｐゴシック" panose="020B0600070205080204" pitchFamily="34" charset="-128"/>
              </a:rPr>
              <a:t>Nomen : “A designation that refers to an RDA entity. A designation includes a name, title, access point, identifier, and subject classification codes and headings.”</a:t>
            </a:r>
          </a:p>
          <a:p>
            <a:endParaRPr lang="en-GB" altLang="en-US" sz="3427">
              <a:ea typeface="ＭＳ Ｐゴシック" panose="020B0600070205080204" pitchFamily="34" charset="-128"/>
            </a:endParaRPr>
          </a:p>
          <a:p>
            <a:endParaRPr lang="en-GB" altLang="en-US" sz="3427">
              <a:ea typeface="ＭＳ Ｐゴシック" panose="020B0600070205080204" pitchFamily="34" charset="-128"/>
            </a:endParaRPr>
          </a:p>
          <a:p>
            <a:endParaRPr lang="en-GB" altLang="en-US" sz="3427">
              <a:ea typeface="ＭＳ Ｐゴシック" panose="020B0600070205080204" pitchFamily="34" charset="-128"/>
            </a:endParaRPr>
          </a:p>
          <a:p>
            <a:endParaRPr lang="en-GB" altLang="en-US" sz="2856">
              <a:ea typeface="ＭＳ Ｐゴシック" panose="020B0600070205080204" pitchFamily="34" charset="-128"/>
            </a:endParaRPr>
          </a:p>
          <a:p>
            <a:endParaRPr lang="en-GB" altLang="en-US" sz="3427">
              <a:ea typeface="ＭＳ Ｐゴシック" panose="020B0600070205080204" pitchFamily="34" charset="-128"/>
            </a:endParaRPr>
          </a:p>
          <a:p>
            <a:endParaRPr lang="en-US" altLang="en-US" sz="3427">
              <a:ea typeface="ＭＳ Ｐゴシック"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FD274C3-4DBE-4613-9219-1CC74EB9E169}"/>
              </a:ext>
            </a:extLst>
          </p:cNvPr>
          <p:cNvSpPr>
            <a:spLocks noGrp="1" noChangeArrowheads="1"/>
          </p:cNvSpPr>
          <p:nvPr>
            <p:ph type="title"/>
          </p:nvPr>
        </p:nvSpPr>
        <p:spPr/>
        <p:txBody>
          <a:bodyPr/>
          <a:lstStyle/>
          <a:p>
            <a:r>
              <a:rPr lang="en-US" altLang="en-US" sz="4569">
                <a:ea typeface="ＭＳ Ｐゴシック" panose="020B0600070205080204" pitchFamily="34" charset="-128"/>
              </a:rPr>
              <a:t>Nomen:</a:t>
            </a:r>
            <a:br>
              <a:rPr lang="en-US" altLang="en-US" sz="4569">
                <a:ea typeface="ＭＳ Ｐゴシック" panose="020B0600070205080204" pitchFamily="34" charset="-128"/>
              </a:rPr>
            </a:br>
            <a:r>
              <a:rPr lang="en-US" altLang="en-US" sz="4569">
                <a:ea typeface="ＭＳ Ｐゴシック" panose="020B0600070205080204" pitchFamily="34" charset="-128"/>
              </a:rPr>
              <a:t>Content designation </a:t>
            </a:r>
          </a:p>
        </p:txBody>
      </p:sp>
      <p:sp>
        <p:nvSpPr>
          <p:cNvPr id="30723" name="Rectangle 3">
            <a:extLst>
              <a:ext uri="{FF2B5EF4-FFF2-40B4-BE49-F238E27FC236}">
                <a16:creationId xmlns:a16="http://schemas.microsoft.com/office/drawing/2014/main" id="{7B1B92FE-04DE-47DB-9569-39F2B7E33CB4}"/>
              </a:ext>
            </a:extLst>
          </p:cNvPr>
          <p:cNvSpPr>
            <a:spLocks noGrp="1" noChangeArrowheads="1"/>
          </p:cNvSpPr>
          <p:nvPr>
            <p:ph idx="1"/>
          </p:nvPr>
        </p:nvSpPr>
        <p:spPr/>
        <p:txBody>
          <a:bodyPr/>
          <a:lstStyle/>
          <a:p>
            <a:pPr>
              <a:defRPr/>
            </a:pPr>
            <a:r>
              <a:rPr lang="en-GB" sz="3427" dirty="0"/>
              <a:t>No content designation present in MARC 21</a:t>
            </a:r>
          </a:p>
          <a:p>
            <a:pPr algn="just">
              <a:defRPr/>
            </a:pPr>
            <a:r>
              <a:rPr lang="en-GB" sz="3427" dirty="0"/>
              <a:t>New content designation would be necessary to separate names and identifiers for those names from the entities which they identify</a:t>
            </a:r>
          </a:p>
          <a:p>
            <a:pPr algn="just">
              <a:defRPr/>
            </a:pPr>
            <a:r>
              <a:rPr lang="en-GB" sz="3427" dirty="0"/>
              <a:t>In principle, each form of name and identifier for that name would require a separate record and unique identifier and its own attributes, such as provenance, could be recorded. In a MARC context, an authority record has to have a unique identifier, but the RCN could not be an identifier for the name </a:t>
            </a:r>
          </a:p>
          <a:p>
            <a:pPr algn="just">
              <a:defRPr/>
            </a:pPr>
            <a:r>
              <a:rPr lang="en-GB" sz="3427" dirty="0"/>
              <a:t>In practice accommodation may be too disruptive to the structure of current authority files</a:t>
            </a:r>
          </a:p>
          <a:p>
            <a:pPr>
              <a:defRPr/>
            </a:pPr>
            <a:endParaRPr lang="en-GB" sz="3427" dirty="0"/>
          </a:p>
          <a:p>
            <a:pPr>
              <a:defRPr/>
            </a:pPr>
            <a:endParaRPr lang="en-GB" sz="3427" dirty="0"/>
          </a:p>
          <a:p>
            <a:pPr>
              <a:defRPr/>
            </a:pPr>
            <a:endParaRPr lang="en-GB" sz="3427" dirty="0"/>
          </a:p>
          <a:p>
            <a:pPr>
              <a:defRPr/>
            </a:pPr>
            <a:endParaRPr lang="en-GB" sz="3427" dirty="0"/>
          </a:p>
          <a:p>
            <a:pPr lvl="1">
              <a:defRPr/>
            </a:pPr>
            <a:endParaRPr lang="en-US" sz="2856" dirty="0"/>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C8A1772-0914-485F-BF11-1AEE67B96BBC}"/>
              </a:ext>
            </a:extLst>
          </p:cNvPr>
          <p:cNvSpPr>
            <a:spLocks noGrp="1" noChangeArrowheads="1"/>
          </p:cNvSpPr>
          <p:nvPr>
            <p:ph type="title"/>
          </p:nvPr>
        </p:nvSpPr>
        <p:spPr/>
        <p:txBody>
          <a:bodyPr/>
          <a:lstStyle/>
          <a:p>
            <a:r>
              <a:rPr lang="en-US" altLang="en-US" sz="4569">
                <a:ea typeface="ＭＳ Ｐゴシック" panose="020B0600070205080204" pitchFamily="34" charset="-128"/>
              </a:rPr>
              <a:t>Nomen:</a:t>
            </a:r>
            <a:br>
              <a:rPr lang="en-US" altLang="en-US" sz="4569">
                <a:ea typeface="ＭＳ Ｐゴシック" panose="020B0600070205080204" pitchFamily="34" charset="-128"/>
              </a:rPr>
            </a:br>
            <a:r>
              <a:rPr lang="en-US" altLang="en-US" sz="4569">
                <a:ea typeface="ＭＳ Ｐゴシック" panose="020B0600070205080204" pitchFamily="34" charset="-128"/>
              </a:rPr>
              <a:t>Possible implementation scenarios</a:t>
            </a:r>
          </a:p>
        </p:txBody>
      </p:sp>
      <p:sp>
        <p:nvSpPr>
          <p:cNvPr id="30723" name="Rectangle 3">
            <a:extLst>
              <a:ext uri="{FF2B5EF4-FFF2-40B4-BE49-F238E27FC236}">
                <a16:creationId xmlns:a16="http://schemas.microsoft.com/office/drawing/2014/main" id="{C2FD0A3A-C661-4D61-9A90-ED040F0A65A2}"/>
              </a:ext>
            </a:extLst>
          </p:cNvPr>
          <p:cNvSpPr>
            <a:spLocks noGrp="1" noChangeArrowheads="1"/>
          </p:cNvSpPr>
          <p:nvPr>
            <p:ph idx="1"/>
          </p:nvPr>
        </p:nvSpPr>
        <p:spPr/>
        <p:txBody>
          <a:bodyPr/>
          <a:lstStyle/>
          <a:p>
            <a:pPr>
              <a:defRPr/>
            </a:pPr>
            <a:r>
              <a:rPr lang="en-GB" sz="3427" dirty="0"/>
              <a:t>Split authorities into two separate records : one for names and identifiers and another for attributes of the entity</a:t>
            </a:r>
          </a:p>
          <a:p>
            <a:pPr>
              <a:defRPr/>
            </a:pPr>
            <a:r>
              <a:rPr lang="en-GB" sz="3427" dirty="0"/>
              <a:t>Split authorities into separate records for each authorized name, variant name, identifier and for attributes of the entity</a:t>
            </a:r>
          </a:p>
          <a:p>
            <a:pPr>
              <a:defRPr/>
            </a:pPr>
            <a:endParaRPr lang="en-GB" sz="3427" dirty="0"/>
          </a:p>
          <a:p>
            <a:pPr>
              <a:defRPr/>
            </a:pPr>
            <a:endParaRPr lang="en-GB" sz="3427" dirty="0"/>
          </a:p>
          <a:p>
            <a:pPr>
              <a:defRPr/>
            </a:pPr>
            <a:endParaRPr lang="en-GB" sz="3427" dirty="0"/>
          </a:p>
          <a:p>
            <a:pPr>
              <a:defRPr/>
            </a:pPr>
            <a:endParaRPr lang="en-GB" sz="3427" dirty="0"/>
          </a:p>
          <a:p>
            <a:pPr>
              <a:defRPr/>
            </a:pPr>
            <a:endParaRPr lang="en-GB" sz="3427" dirty="0"/>
          </a:p>
          <a:p>
            <a:pPr>
              <a:defRPr/>
            </a:pPr>
            <a:endParaRPr lang="en-GB" sz="3427" dirty="0"/>
          </a:p>
          <a:p>
            <a:pPr lvl="1">
              <a:defRPr/>
            </a:pPr>
            <a:endParaRPr lang="en-US" sz="2856" dirty="0"/>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A9680C7-2429-41D2-A2E9-8142D43B0585}"/>
              </a:ext>
            </a:extLst>
          </p:cNvPr>
          <p:cNvSpPr>
            <a:spLocks noGrp="1" noChangeArrowheads="1"/>
          </p:cNvSpPr>
          <p:nvPr>
            <p:ph type="title"/>
          </p:nvPr>
        </p:nvSpPr>
        <p:spPr/>
        <p:txBody>
          <a:bodyPr/>
          <a:lstStyle/>
          <a:p>
            <a:r>
              <a:rPr lang="en-US" altLang="en-US" sz="4569">
                <a:ea typeface="ＭＳ Ｐゴシック" panose="020B0600070205080204" pitchFamily="34" charset="-128"/>
              </a:rPr>
              <a:t>New Entities : Place </a:t>
            </a:r>
          </a:p>
        </p:txBody>
      </p:sp>
      <p:sp>
        <p:nvSpPr>
          <p:cNvPr id="27651" name="Rectangle 3">
            <a:extLst>
              <a:ext uri="{FF2B5EF4-FFF2-40B4-BE49-F238E27FC236}">
                <a16:creationId xmlns:a16="http://schemas.microsoft.com/office/drawing/2014/main" id="{3E9BB452-5E12-4A22-AA22-7AAEC972893C}"/>
              </a:ext>
            </a:extLst>
          </p:cNvPr>
          <p:cNvSpPr>
            <a:spLocks noGrp="1" noChangeArrowheads="1"/>
          </p:cNvSpPr>
          <p:nvPr>
            <p:ph idx="1"/>
          </p:nvPr>
        </p:nvSpPr>
        <p:spPr/>
        <p:txBody>
          <a:bodyPr/>
          <a:lstStyle/>
          <a:p>
            <a:r>
              <a:rPr lang="en-US" altLang="en-US" sz="3427">
                <a:ea typeface="ＭＳ Ｐゴシック" panose="020B0600070205080204" pitchFamily="34" charset="-128"/>
              </a:rPr>
              <a:t>Place :  </a:t>
            </a:r>
            <a:r>
              <a:rPr lang="ja-JP" altLang="en-US" sz="3427">
                <a:ea typeface="ＭＳ Ｐゴシック" panose="020B0600070205080204" pitchFamily="34" charset="-128"/>
              </a:rPr>
              <a:t>“</a:t>
            </a:r>
            <a:r>
              <a:rPr lang="en-GB" altLang="ja-JP" sz="3427">
                <a:ea typeface="ＭＳ Ｐゴシック" panose="020B0600070205080204" pitchFamily="34" charset="-128"/>
              </a:rPr>
              <a:t>A given extent of space.</a:t>
            </a:r>
            <a:r>
              <a:rPr lang="en-GB" altLang="en-US" sz="3427">
                <a:ea typeface="ＭＳ Ｐゴシック" panose="020B0600070205080204" pitchFamily="34" charset="-128"/>
              </a:rPr>
              <a:t>”</a:t>
            </a:r>
            <a:endParaRPr lang="en-GB" altLang="ja-JP" sz="3427">
              <a:ea typeface="ＭＳ Ｐゴシック" panose="020B0600070205080204" pitchFamily="34" charset="-128"/>
            </a:endParaRPr>
          </a:p>
          <a:p>
            <a:endParaRPr lang="en-US" altLang="en-US" sz="2856">
              <a:ea typeface="ＭＳ Ｐゴシック" panose="020B0600070205080204" pitchFamily="34" charset="-128"/>
            </a:endParaRPr>
          </a:p>
          <a:p>
            <a:endParaRPr lang="en-GB" altLang="en-US" sz="3427">
              <a:ea typeface="ＭＳ Ｐゴシック" panose="020B0600070205080204" pitchFamily="34" charset="-128"/>
            </a:endParaRPr>
          </a:p>
          <a:p>
            <a:endParaRPr lang="en-US" altLang="en-US" sz="3427">
              <a:ea typeface="ＭＳ Ｐゴシック" panose="020B060007020508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3313D06-B8EA-4E2B-863C-22179DC00AE9}"/>
              </a:ext>
            </a:extLst>
          </p:cNvPr>
          <p:cNvSpPr>
            <a:spLocks noGrp="1" noChangeArrowheads="1"/>
          </p:cNvSpPr>
          <p:nvPr>
            <p:ph type="title"/>
          </p:nvPr>
        </p:nvSpPr>
        <p:spPr/>
        <p:txBody>
          <a:bodyPr/>
          <a:lstStyle/>
          <a:p>
            <a:r>
              <a:rPr lang="en-US" altLang="en-US" sz="4569">
                <a:ea typeface="ＭＳ Ｐゴシック" panose="020B0600070205080204" pitchFamily="34" charset="-128"/>
              </a:rPr>
              <a:t>New Entities : Place (Authority Format)</a:t>
            </a:r>
          </a:p>
        </p:txBody>
      </p:sp>
      <p:sp>
        <p:nvSpPr>
          <p:cNvPr id="61442" name="Rectangle 3">
            <a:extLst>
              <a:ext uri="{FF2B5EF4-FFF2-40B4-BE49-F238E27FC236}">
                <a16:creationId xmlns:a16="http://schemas.microsoft.com/office/drawing/2014/main" id="{87F01A31-6686-4790-B075-A74253958633}"/>
              </a:ext>
            </a:extLst>
          </p:cNvPr>
          <p:cNvSpPr>
            <a:spLocks noGrp="1" noChangeArrowheads="1"/>
          </p:cNvSpPr>
          <p:nvPr>
            <p:ph idx="1"/>
          </p:nvPr>
        </p:nvSpPr>
        <p:spPr/>
        <p:txBody>
          <a:bodyPr/>
          <a:lstStyle/>
          <a:p>
            <a:pPr>
              <a:defRPr/>
            </a:pPr>
            <a:r>
              <a:rPr lang="en-GB" sz="3427" dirty="0"/>
              <a:t>Existing MARC 21 content designation :</a:t>
            </a:r>
          </a:p>
          <a:p>
            <a:pPr lvl="1">
              <a:defRPr/>
            </a:pPr>
            <a:r>
              <a:rPr lang="en-GB" sz="2856" dirty="0"/>
              <a:t>X51 (Geographic Name)</a:t>
            </a:r>
          </a:p>
          <a:p>
            <a:pPr lvl="1">
              <a:defRPr/>
            </a:pPr>
            <a:r>
              <a:rPr lang="en-GB" sz="2856" dirty="0"/>
              <a:t>370 (Associated Place)</a:t>
            </a:r>
          </a:p>
          <a:p>
            <a:pPr lvl="1">
              <a:defRPr/>
            </a:pPr>
            <a:r>
              <a:rPr lang="en-GB" sz="2856" dirty="0"/>
              <a:t>371 (Address)</a:t>
            </a:r>
          </a:p>
          <a:p>
            <a:pPr lvl="1">
              <a:defRPr/>
            </a:pPr>
            <a:r>
              <a:rPr lang="en-GB" sz="2856" dirty="0"/>
              <a:t>X00 / X10 / X11 / X30 / X47 / X48 / X50 / X51 / X55 / X80 / X81 / X82 / X85 $z (Geographic Subdivision)</a:t>
            </a:r>
          </a:p>
          <a:p>
            <a:pPr lvl="1">
              <a:defRPr/>
            </a:pPr>
            <a:r>
              <a:rPr lang="en-US" sz="2856" dirty="0"/>
              <a:t>X10 / X11 $c (Location of meeting)</a:t>
            </a:r>
          </a:p>
          <a:p>
            <a:pPr lvl="1">
              <a:defRPr/>
            </a:pPr>
            <a:r>
              <a:rPr lang="en-US" sz="2856" dirty="0"/>
              <a:t>643 $a (Place)</a:t>
            </a:r>
          </a:p>
          <a:p>
            <a:pPr>
              <a:defRPr/>
            </a:pPr>
            <a:endParaRPr lang="en-GB" sz="3427" dirty="0"/>
          </a:p>
          <a:p>
            <a:pPr>
              <a:defRPr/>
            </a:pPr>
            <a:endParaRPr lang="en-US" sz="3427"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581647C-7AE9-489A-915F-D713EF3693DE}"/>
              </a:ext>
            </a:extLst>
          </p:cNvPr>
          <p:cNvSpPr>
            <a:spLocks noGrp="1" noChangeArrowheads="1"/>
          </p:cNvSpPr>
          <p:nvPr>
            <p:ph type="title"/>
          </p:nvPr>
        </p:nvSpPr>
        <p:spPr/>
        <p:txBody>
          <a:bodyPr/>
          <a:lstStyle/>
          <a:p>
            <a:r>
              <a:rPr lang="en-US" altLang="en-US" sz="4569">
                <a:ea typeface="ＭＳ Ｐゴシック" panose="020B0600070205080204" pitchFamily="34" charset="-128"/>
              </a:rPr>
              <a:t>New Entities : Place (Bibliographic Format)</a:t>
            </a:r>
          </a:p>
        </p:txBody>
      </p:sp>
      <p:sp>
        <p:nvSpPr>
          <p:cNvPr id="29699" name="Rectangle 3">
            <a:extLst>
              <a:ext uri="{FF2B5EF4-FFF2-40B4-BE49-F238E27FC236}">
                <a16:creationId xmlns:a16="http://schemas.microsoft.com/office/drawing/2014/main" id="{F0E53577-F1A8-4FE1-9B80-0CF93091F28E}"/>
              </a:ext>
            </a:extLst>
          </p:cNvPr>
          <p:cNvSpPr>
            <a:spLocks noGrp="1" noChangeArrowheads="1"/>
          </p:cNvSpPr>
          <p:nvPr>
            <p:ph idx="1"/>
          </p:nvPr>
        </p:nvSpPr>
        <p:spPr/>
        <p:txBody>
          <a:bodyPr/>
          <a:lstStyle/>
          <a:p>
            <a:r>
              <a:rPr lang="en-GB" altLang="en-US" sz="3427">
                <a:ea typeface="ＭＳ Ｐゴシック" panose="020B0600070205080204" pitchFamily="34" charset="-128"/>
              </a:rPr>
              <a:t>Existing MARC 21 content designation :</a:t>
            </a:r>
          </a:p>
          <a:p>
            <a:pPr lvl="1"/>
            <a:r>
              <a:rPr lang="en-US" altLang="en-US" sz="2856">
                <a:ea typeface="ＭＳ Ｐゴシック" panose="020B0600070205080204" pitchFamily="34" charset="-128"/>
              </a:rPr>
              <a:t>008/15-17 (</a:t>
            </a:r>
            <a:r>
              <a:rPr lang="en-GB" altLang="en-US" sz="2856">
                <a:ea typeface="ＭＳ Ｐゴシック" panose="020B0600070205080204" pitchFamily="34" charset="-128"/>
              </a:rPr>
              <a:t>Place of publication, production, or execution) </a:t>
            </a:r>
          </a:p>
          <a:p>
            <a:pPr lvl="1"/>
            <a:r>
              <a:rPr lang="en-US" altLang="en-US" sz="2856">
                <a:ea typeface="ＭＳ Ｐゴシック" panose="020B0600070205080204" pitchFamily="34" charset="-128"/>
              </a:rPr>
              <a:t>033 (</a:t>
            </a:r>
            <a:r>
              <a:rPr lang="en-GB" altLang="en-US" sz="2856">
                <a:ea typeface="ＭＳ Ｐゴシック" panose="020B0600070205080204" pitchFamily="34" charset="-128"/>
              </a:rPr>
              <a:t>Date/Time and Place of an Event) </a:t>
            </a:r>
          </a:p>
          <a:p>
            <a:pPr lvl="1"/>
            <a:r>
              <a:rPr lang="en-GB" altLang="en-US" sz="2856">
                <a:ea typeface="ＭＳ Ｐゴシック" panose="020B0600070205080204" pitchFamily="34" charset="-128"/>
              </a:rPr>
              <a:t>370 (Associated Place)</a:t>
            </a:r>
            <a:endParaRPr lang="en-US" altLang="en-US" sz="2856">
              <a:ea typeface="ＭＳ Ｐゴシック" panose="020B0600070205080204" pitchFamily="34" charset="-128"/>
            </a:endParaRPr>
          </a:p>
          <a:p>
            <a:pPr lvl="1"/>
            <a:r>
              <a:rPr lang="en-US" altLang="en-US" sz="2856">
                <a:ea typeface="ＭＳ Ｐゴシック" panose="020B0600070205080204" pitchFamily="34" charset="-128"/>
              </a:rPr>
              <a:t>518 (</a:t>
            </a:r>
            <a:r>
              <a:rPr lang="en-GB" altLang="en-US" sz="2856">
                <a:ea typeface="ＭＳ Ｐゴシック" panose="020B0600070205080204" pitchFamily="34" charset="-128"/>
              </a:rPr>
              <a:t>Date/Time and Place of an Event Note) </a:t>
            </a:r>
          </a:p>
          <a:p>
            <a:pPr lvl="1"/>
            <a:r>
              <a:rPr lang="en-GB" altLang="en-US" sz="2856">
                <a:ea typeface="ＭＳ Ｐゴシック" panose="020B0600070205080204" pitchFamily="34" charset="-128"/>
              </a:rPr>
              <a:t>651 (Subject Added Entry - Geographic Name) </a:t>
            </a:r>
          </a:p>
          <a:p>
            <a:pPr lvl="1"/>
            <a:r>
              <a:rPr lang="en-GB" altLang="en-US" sz="2856">
                <a:ea typeface="ＭＳ Ｐゴシック" panose="020B0600070205080204" pitchFamily="34" charset="-128"/>
              </a:rPr>
              <a:t>751 (Added Entry – Geographic Name)</a:t>
            </a:r>
            <a:endParaRPr lang="en-US" altLang="en-US" sz="2856">
              <a:ea typeface="ＭＳ Ｐゴシック" panose="020B0600070205080204" pitchFamily="34" charset="-128"/>
            </a:endParaRPr>
          </a:p>
          <a:p>
            <a:pPr lvl="1"/>
            <a:r>
              <a:rPr lang="en-GB" altLang="en-US" sz="2856">
                <a:ea typeface="ＭＳ Ｐゴシック" panose="020B0600070205080204" pitchFamily="34" charset="-128"/>
              </a:rPr>
              <a:t>752 (Added Entry - Hierarchical Place Name)</a:t>
            </a:r>
          </a:p>
          <a:p>
            <a:pPr lvl="1"/>
            <a:r>
              <a:rPr lang="en-US" altLang="en-US" sz="2856">
                <a:ea typeface="ＭＳ Ｐゴシック" panose="020B0600070205080204" pitchFamily="34" charset="-128"/>
              </a:rPr>
              <a:t>260 / 264 $a (Place of publication, distribution, etc.)</a:t>
            </a:r>
          </a:p>
          <a:p>
            <a:pPr lvl="1"/>
            <a:r>
              <a:rPr lang="en-US" altLang="en-US" sz="2856">
                <a:ea typeface="ＭＳ Ｐゴシック" panose="020B0600070205080204" pitchFamily="34" charset="-128"/>
              </a:rPr>
              <a:t>X10 / X11 $c (Location of meeting)</a:t>
            </a:r>
          </a:p>
          <a:p>
            <a:pPr lvl="1"/>
            <a:r>
              <a:rPr lang="en-US" altLang="en-US" sz="2856">
                <a:ea typeface="ＭＳ Ｐゴシック" panose="020B0600070205080204" pitchFamily="34" charset="-128"/>
              </a:rPr>
              <a:t>6XX $z (Geographic subdivision)</a:t>
            </a:r>
          </a:p>
          <a:p>
            <a:endParaRPr lang="en-GB" altLang="en-US" sz="3427">
              <a:ea typeface="ＭＳ Ｐゴシック" panose="020B0600070205080204" pitchFamily="34" charset="-128"/>
            </a:endParaRPr>
          </a:p>
          <a:p>
            <a:endParaRPr lang="en-US" altLang="en-US" sz="3427">
              <a:ea typeface="ＭＳ Ｐゴシック" panose="020B0600070205080204" pitchFamily="3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99ED0CE-81BD-41E7-9F32-C3A03A90AF5F}"/>
              </a:ext>
            </a:extLst>
          </p:cNvPr>
          <p:cNvSpPr>
            <a:spLocks noGrp="1" noChangeArrowheads="1"/>
          </p:cNvSpPr>
          <p:nvPr>
            <p:ph type="title"/>
          </p:nvPr>
        </p:nvSpPr>
        <p:spPr/>
        <p:txBody>
          <a:bodyPr/>
          <a:lstStyle/>
          <a:p>
            <a:r>
              <a:rPr lang="en-US" altLang="en-US" sz="4569">
                <a:ea typeface="ＭＳ Ｐゴシック" panose="020B0600070205080204" pitchFamily="34" charset="-128"/>
              </a:rPr>
              <a:t>New Entities : Timespan </a:t>
            </a:r>
          </a:p>
        </p:txBody>
      </p:sp>
      <p:sp>
        <p:nvSpPr>
          <p:cNvPr id="30723" name="Rectangle 3">
            <a:extLst>
              <a:ext uri="{FF2B5EF4-FFF2-40B4-BE49-F238E27FC236}">
                <a16:creationId xmlns:a16="http://schemas.microsoft.com/office/drawing/2014/main" id="{989E782E-C015-41FE-9D42-97DF703DF57B}"/>
              </a:ext>
            </a:extLst>
          </p:cNvPr>
          <p:cNvSpPr>
            <a:spLocks noGrp="1" noChangeArrowheads="1"/>
          </p:cNvSpPr>
          <p:nvPr>
            <p:ph idx="1"/>
          </p:nvPr>
        </p:nvSpPr>
        <p:spPr/>
        <p:txBody>
          <a:bodyPr/>
          <a:lstStyle/>
          <a:p>
            <a:r>
              <a:rPr lang="en-GB" altLang="en-US" sz="3427">
                <a:ea typeface="ＭＳ Ｐゴシック" panose="020B0600070205080204" pitchFamily="34" charset="-128"/>
              </a:rPr>
              <a:t>Timespan : “A temporal extent having a beginning, an end and a duration.”</a:t>
            </a:r>
          </a:p>
          <a:p>
            <a:endParaRPr lang="en-GB" altLang="en-US" sz="2856">
              <a:ea typeface="ＭＳ Ｐゴシック" panose="020B0600070205080204" pitchFamily="34" charset="-128"/>
            </a:endParaRPr>
          </a:p>
          <a:p>
            <a:pPr lvl="1"/>
            <a:endParaRPr lang="en-GB" altLang="en-US" sz="2856">
              <a:ea typeface="ＭＳ Ｐゴシック" panose="020B0600070205080204" pitchFamily="34" charset="-128"/>
            </a:endParaRPr>
          </a:p>
          <a:p>
            <a:endParaRPr lang="en-GB" altLang="en-US" sz="3427">
              <a:ea typeface="ＭＳ Ｐゴシック" panose="020B0600070205080204" pitchFamily="34" charset="-128"/>
            </a:endParaRPr>
          </a:p>
          <a:p>
            <a:endParaRPr lang="en-US" altLang="en-US" sz="3427">
              <a:ea typeface="ＭＳ Ｐゴシック"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F7FCE08-1714-4D14-8F2A-148F92CA76F5}"/>
              </a:ext>
            </a:extLst>
          </p:cNvPr>
          <p:cNvSpPr>
            <a:spLocks noGrp="1" noChangeArrowheads="1"/>
          </p:cNvSpPr>
          <p:nvPr>
            <p:ph type="title"/>
          </p:nvPr>
        </p:nvSpPr>
        <p:spPr/>
        <p:txBody>
          <a:bodyPr/>
          <a:lstStyle/>
          <a:p>
            <a:r>
              <a:rPr lang="en-US" altLang="en-US" sz="4569">
                <a:ea typeface="ＭＳ Ｐゴシック" panose="020B0600070205080204" pitchFamily="34" charset="-128"/>
              </a:rPr>
              <a:t>New Entities : Timespan (Authority Format)</a:t>
            </a:r>
          </a:p>
        </p:txBody>
      </p:sp>
      <p:sp>
        <p:nvSpPr>
          <p:cNvPr id="31747" name="Rectangle 3">
            <a:extLst>
              <a:ext uri="{FF2B5EF4-FFF2-40B4-BE49-F238E27FC236}">
                <a16:creationId xmlns:a16="http://schemas.microsoft.com/office/drawing/2014/main" id="{8EB6675A-DA77-480F-BC9E-C7759A4BB0BA}"/>
              </a:ext>
            </a:extLst>
          </p:cNvPr>
          <p:cNvSpPr>
            <a:spLocks noGrp="1" noChangeArrowheads="1"/>
          </p:cNvSpPr>
          <p:nvPr>
            <p:ph idx="1"/>
          </p:nvPr>
        </p:nvSpPr>
        <p:spPr/>
        <p:txBody>
          <a:bodyPr/>
          <a:lstStyle/>
          <a:p>
            <a:r>
              <a:rPr lang="en-GB" altLang="en-US" sz="3427">
                <a:ea typeface="ＭＳ Ｐゴシック" panose="020B0600070205080204" pitchFamily="34" charset="-128"/>
              </a:rPr>
              <a:t>Existing MARC 21 content designation :</a:t>
            </a:r>
          </a:p>
          <a:p>
            <a:pPr lvl="1"/>
            <a:r>
              <a:rPr lang="en-GB" altLang="en-US" sz="2856">
                <a:ea typeface="ＭＳ Ｐゴシック" panose="020B0600070205080204" pitchFamily="34" charset="-128"/>
              </a:rPr>
              <a:t>X48 (Chronological Term)</a:t>
            </a:r>
          </a:p>
          <a:p>
            <a:pPr lvl="1"/>
            <a:r>
              <a:rPr lang="en-GB" altLang="en-US" sz="2856">
                <a:ea typeface="ＭＳ Ｐゴシック" panose="020B0600070205080204" pitchFamily="34" charset="-128"/>
              </a:rPr>
              <a:t>046 (Special Coded Dates)</a:t>
            </a:r>
          </a:p>
          <a:p>
            <a:pPr lvl="1"/>
            <a:r>
              <a:rPr lang="en-GB" altLang="en-US" sz="2856">
                <a:ea typeface="ＭＳ Ｐゴシック" panose="020B0600070205080204" pitchFamily="34" charset="-128"/>
              </a:rPr>
              <a:t> X00 / X10 / X11 / X30 / X47 / X48 / X50 / X51 / X55 / X80 / X81 / X82 /  X85 $y (Chronological Subdivision)</a:t>
            </a:r>
          </a:p>
          <a:p>
            <a:pPr lvl="1"/>
            <a:r>
              <a:rPr lang="en-GB" altLang="en-US" sz="2856">
                <a:ea typeface="ＭＳ Ｐゴシック" panose="020B0600070205080204" pitchFamily="34" charset="-128"/>
              </a:rPr>
              <a:t>X00 $d (Dates associated with name)</a:t>
            </a:r>
          </a:p>
          <a:p>
            <a:pPr lvl="1"/>
            <a:r>
              <a:rPr lang="en-GB" altLang="en-US" sz="2856">
                <a:ea typeface="ＭＳ Ｐゴシック" panose="020B0600070205080204" pitchFamily="34" charset="-128"/>
              </a:rPr>
              <a:t>X10 / X11 $d (Date of meeting or treaty signing)</a:t>
            </a:r>
          </a:p>
          <a:p>
            <a:pPr lvl="1"/>
            <a:r>
              <a:rPr lang="en-GB" altLang="en-US" sz="2856">
                <a:ea typeface="ＭＳ Ｐゴシック" panose="020B0600070205080204" pitchFamily="34" charset="-128"/>
              </a:rPr>
              <a:t>X30 $d (Date of treaty signing)</a:t>
            </a:r>
          </a:p>
          <a:p>
            <a:pPr lvl="1"/>
            <a:r>
              <a:rPr lang="en-GB" altLang="en-US" sz="2856">
                <a:ea typeface="ＭＳ Ｐゴシック" panose="020B0600070205080204" pitchFamily="34" charset="-128"/>
              </a:rPr>
              <a:t>X47 $d (Date of named event)</a:t>
            </a:r>
          </a:p>
          <a:p>
            <a:pPr lvl="1"/>
            <a:r>
              <a:rPr lang="en-GB" altLang="en-US" sz="2856">
                <a:ea typeface="ＭＳ Ｐゴシック" panose="020B0600070205080204" pitchFamily="34" charset="-128"/>
              </a:rPr>
              <a:t>X00 / X10 / X11 / X30 $f (Date of a work)</a:t>
            </a:r>
          </a:p>
          <a:p>
            <a:pPr lvl="1"/>
            <a:endParaRPr lang="en-GB" altLang="en-US" sz="2856">
              <a:ea typeface="ＭＳ Ｐゴシック" panose="020B0600070205080204" pitchFamily="34" charset="-128"/>
            </a:endParaRPr>
          </a:p>
          <a:p>
            <a:endParaRPr lang="en-GB" altLang="en-US" sz="3427">
              <a:ea typeface="ＭＳ Ｐゴシック" panose="020B0600070205080204" pitchFamily="34" charset="-128"/>
            </a:endParaRPr>
          </a:p>
          <a:p>
            <a:endParaRPr lang="en-US" altLang="en-US" sz="3427">
              <a:ea typeface="ＭＳ Ｐゴシック"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81BF07A-B64D-43E1-AA5A-A8C561C5E0B2}"/>
              </a:ext>
            </a:extLst>
          </p:cNvPr>
          <p:cNvSpPr>
            <a:spLocks noGrp="1" noChangeArrowheads="1"/>
          </p:cNvSpPr>
          <p:nvPr>
            <p:ph type="title"/>
          </p:nvPr>
        </p:nvSpPr>
        <p:spPr/>
        <p:txBody>
          <a:bodyPr/>
          <a:lstStyle/>
          <a:p>
            <a:r>
              <a:rPr lang="en-US" altLang="en-US" sz="4569">
                <a:ea typeface="ＭＳ Ｐゴシック" panose="020B0600070205080204" pitchFamily="34" charset="-128"/>
              </a:rPr>
              <a:t>New Entities : Timespan (Bibliographic Format)</a:t>
            </a:r>
          </a:p>
        </p:txBody>
      </p:sp>
      <p:sp>
        <p:nvSpPr>
          <p:cNvPr id="32771" name="Rectangle 3">
            <a:extLst>
              <a:ext uri="{FF2B5EF4-FFF2-40B4-BE49-F238E27FC236}">
                <a16:creationId xmlns:a16="http://schemas.microsoft.com/office/drawing/2014/main" id="{5AA1CAD8-F912-4056-90F8-3437A5D895D0}"/>
              </a:ext>
            </a:extLst>
          </p:cNvPr>
          <p:cNvSpPr>
            <a:spLocks noGrp="1" noChangeArrowheads="1"/>
          </p:cNvSpPr>
          <p:nvPr>
            <p:ph idx="1"/>
          </p:nvPr>
        </p:nvSpPr>
        <p:spPr/>
        <p:txBody>
          <a:bodyPr/>
          <a:lstStyle/>
          <a:p>
            <a:pPr>
              <a:defRPr/>
            </a:pPr>
            <a:r>
              <a:rPr lang="en-GB" sz="3427" dirty="0">
                <a:ea typeface="ＭＳ Ｐゴシック" pitchFamily="34" charset="-128"/>
              </a:rPr>
              <a:t>Existing MARC 21 content designation:</a:t>
            </a:r>
          </a:p>
          <a:p>
            <a:pPr lvl="1">
              <a:defRPr/>
            </a:pPr>
            <a:r>
              <a:rPr lang="en-US" sz="2856" dirty="0">
                <a:ea typeface="ＭＳ Ｐゴシック" pitchFamily="34" charset="-128"/>
              </a:rPr>
              <a:t>033 (</a:t>
            </a:r>
            <a:r>
              <a:rPr lang="en-GB" sz="2856" dirty="0">
                <a:ea typeface="ＭＳ Ｐゴシック" pitchFamily="34" charset="-128"/>
              </a:rPr>
              <a:t>Date/Time and Place of an Event) </a:t>
            </a:r>
          </a:p>
          <a:p>
            <a:pPr lvl="1">
              <a:defRPr/>
            </a:pPr>
            <a:r>
              <a:rPr lang="en-GB" sz="2856" dirty="0">
                <a:ea typeface="ＭＳ Ｐゴシック" pitchFamily="34" charset="-128"/>
              </a:rPr>
              <a:t>046 (Special coded dates)</a:t>
            </a:r>
          </a:p>
          <a:p>
            <a:pPr lvl="1">
              <a:defRPr/>
            </a:pPr>
            <a:r>
              <a:rPr lang="en-US" sz="2856" dirty="0">
                <a:ea typeface="ＭＳ Ｐゴシック" pitchFamily="34" charset="-128"/>
              </a:rPr>
              <a:t>518 (</a:t>
            </a:r>
            <a:r>
              <a:rPr lang="en-GB" sz="2856" dirty="0">
                <a:ea typeface="ＭＳ Ｐゴシック" pitchFamily="34" charset="-128"/>
              </a:rPr>
              <a:t>Date/Time and Place of an Event Note) </a:t>
            </a:r>
          </a:p>
          <a:p>
            <a:pPr lvl="1">
              <a:defRPr/>
            </a:pPr>
            <a:r>
              <a:rPr lang="en-GB" sz="2856" dirty="0">
                <a:ea typeface="ＭＳ Ｐゴシック" pitchFamily="34" charset="-128"/>
              </a:rPr>
              <a:t>651 (Subject Added Entry - Geographic Name)</a:t>
            </a:r>
          </a:p>
          <a:p>
            <a:pPr lvl="1">
              <a:defRPr/>
            </a:pPr>
            <a:r>
              <a:rPr lang="en-GB" sz="2856" dirty="0">
                <a:ea typeface="ＭＳ Ｐゴシック" pitchFamily="34" charset="-128"/>
              </a:rPr>
              <a:t>X00 $d (Dates associated with a name) </a:t>
            </a:r>
          </a:p>
          <a:p>
            <a:pPr lvl="1">
              <a:defRPr/>
            </a:pPr>
            <a:r>
              <a:rPr lang="en-US" sz="2856" dirty="0">
                <a:ea typeface="ＭＳ Ｐゴシック" pitchFamily="34" charset="-128"/>
              </a:rPr>
              <a:t>X10 / X11 $d (Date of meeting or treaty signing)</a:t>
            </a:r>
          </a:p>
          <a:p>
            <a:pPr lvl="1">
              <a:defRPr/>
            </a:pPr>
            <a:r>
              <a:rPr lang="en-US" sz="2856" dirty="0">
                <a:ea typeface="ＭＳ Ｐゴシック" pitchFamily="34" charset="-128"/>
              </a:rPr>
              <a:t>243 / X30 $d (Date of treaty signing)</a:t>
            </a:r>
          </a:p>
          <a:p>
            <a:pPr lvl="1">
              <a:defRPr/>
            </a:pPr>
            <a:r>
              <a:rPr lang="en-US" sz="2856" dirty="0">
                <a:ea typeface="ＭＳ Ｐゴシック" pitchFamily="34" charset="-128"/>
              </a:rPr>
              <a:t>647 $d (Date of named event)</a:t>
            </a:r>
          </a:p>
          <a:p>
            <a:pPr lvl="1">
              <a:defRPr/>
            </a:pPr>
            <a:r>
              <a:rPr lang="en-GB" sz="2856" dirty="0">
                <a:ea typeface="ＭＳ Ｐゴシック" pitchFamily="34" charset="-128"/>
              </a:rPr>
              <a:t>X00 / X10 / X11 / X30 / 243 $f (Date of a work)</a:t>
            </a:r>
            <a:endParaRPr lang="en-US" sz="2856" dirty="0">
              <a:ea typeface="ＭＳ Ｐゴシック" pitchFamily="34" charset="-128"/>
            </a:endParaRPr>
          </a:p>
          <a:p>
            <a:pPr lvl="1">
              <a:defRPr/>
            </a:pPr>
            <a:r>
              <a:rPr lang="en-US" sz="2856" dirty="0">
                <a:ea typeface="ＭＳ Ｐゴシック" pitchFamily="34" charset="-128"/>
              </a:rPr>
              <a:t>260 / 264 $c (</a:t>
            </a:r>
            <a:r>
              <a:rPr lang="en-GB" sz="2856" dirty="0">
                <a:ea typeface="ＭＳ Ｐゴシック" pitchFamily="34" charset="-128"/>
              </a:rPr>
              <a:t>Date of publication, distribution, etc.</a:t>
            </a:r>
            <a:r>
              <a:rPr lang="en-US" sz="2856" dirty="0">
                <a:ea typeface="ＭＳ Ｐゴシック" pitchFamily="34" charset="-128"/>
              </a:rPr>
              <a:t>)</a:t>
            </a:r>
            <a:r>
              <a:rPr lang="en-GB" sz="2856" dirty="0">
                <a:ea typeface="ＭＳ Ｐゴシック" pitchFamily="34" charset="-128"/>
              </a:rPr>
              <a:t> </a:t>
            </a:r>
            <a:endParaRPr lang="en-US" sz="2856" dirty="0">
              <a:ea typeface="ＭＳ Ｐゴシック" pitchFamily="34" charset="-128"/>
            </a:endParaRPr>
          </a:p>
          <a:p>
            <a:pPr lvl="1">
              <a:defRPr/>
            </a:pPr>
            <a:r>
              <a:rPr lang="en-GB" sz="2856" dirty="0">
                <a:ea typeface="ＭＳ Ｐゴシック" pitchFamily="34" charset="-128"/>
              </a:rPr>
              <a:t>6XX $y (Chronological Subdivision)</a:t>
            </a:r>
          </a:p>
          <a:p>
            <a:pPr marL="652790" lvl="1">
              <a:defRPr/>
            </a:pPr>
            <a:endParaRPr lang="en-GB" sz="2856" dirty="0">
              <a:ea typeface="ＭＳ Ｐゴシック" pitchFamily="34" charset="-128"/>
            </a:endParaRPr>
          </a:p>
          <a:p>
            <a:pPr>
              <a:defRPr/>
            </a:pPr>
            <a:endParaRPr lang="en-GB" sz="3427" dirty="0">
              <a:ea typeface="ＭＳ Ｐゴシック" pitchFamily="34" charset="-128"/>
            </a:endParaRPr>
          </a:p>
          <a:p>
            <a:pPr>
              <a:defRPr/>
            </a:pPr>
            <a:endParaRPr lang="en-US" sz="3427" dirty="0">
              <a:ea typeface="ＭＳ Ｐゴシック"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87C76-B28F-4CF0-A852-FAA3C8EDAD23}"/>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8AE9C553-1E3A-47C5-A1CB-850C75911A13}"/>
              </a:ext>
            </a:extLst>
          </p:cNvPr>
          <p:cNvSpPr>
            <a:spLocks noGrp="1"/>
          </p:cNvSpPr>
          <p:nvPr>
            <p:ph type="sldNum" sz="quarter" idx="11"/>
          </p:nvPr>
        </p:nvSpPr>
        <p:spPr/>
        <p:txBody>
          <a:bodyPr/>
          <a:lstStyle/>
          <a:p>
            <a:pPr algn="ctr"/>
            <a:fld id="{6B918772-37A3-47DC-BE01-33CAE9FCB74A}" type="slidenum">
              <a:rPr lang="en-US" smtClean="0"/>
              <a:pPr algn="ctr"/>
              <a:t>4</a:t>
            </a:fld>
            <a:endParaRPr lang="en-US" dirty="0"/>
          </a:p>
        </p:txBody>
      </p:sp>
      <p:sp>
        <p:nvSpPr>
          <p:cNvPr id="4" name="Title 1">
            <a:extLst>
              <a:ext uri="{FF2B5EF4-FFF2-40B4-BE49-F238E27FC236}">
                <a16:creationId xmlns:a16="http://schemas.microsoft.com/office/drawing/2014/main" id="{9D88FB05-1A8C-4C23-849E-1A85F0D34C24}"/>
              </a:ext>
            </a:extLst>
          </p:cNvPr>
          <p:cNvSpPr txBox="1">
            <a:spLocks/>
          </p:cNvSpPr>
          <p:nvPr/>
        </p:nvSpPr>
        <p:spPr>
          <a:xfrm>
            <a:off x="508000" y="476250"/>
            <a:ext cx="5059602" cy="1111441"/>
          </a:xfrm>
          <a:prstGeom prst="rect">
            <a:avLst/>
          </a:prstGeom>
        </p:spPr>
        <p:txBody>
          <a:bodyPr/>
          <a:lstStyle>
            <a:lvl1pPr>
              <a:defRPr>
                <a:latin typeface="+mj-lt"/>
                <a:ea typeface="+mj-ea"/>
                <a:cs typeface="+mj-cs"/>
              </a:defRPr>
            </a:lvl1pPr>
          </a:lstStyle>
          <a:p>
            <a:r>
              <a:rPr lang="en-GB" sz="6000" kern="0" dirty="0">
                <a:solidFill>
                  <a:schemeClr val="tx2"/>
                </a:solidFill>
              </a:rPr>
              <a:t>Beta Toolkit</a:t>
            </a:r>
          </a:p>
        </p:txBody>
      </p:sp>
      <p:sp>
        <p:nvSpPr>
          <p:cNvPr id="6" name="TextBox 5">
            <a:extLst>
              <a:ext uri="{FF2B5EF4-FFF2-40B4-BE49-F238E27FC236}">
                <a16:creationId xmlns:a16="http://schemas.microsoft.com/office/drawing/2014/main" id="{252ABAC1-0B5A-446E-BAAA-FFD4174104CB}"/>
              </a:ext>
            </a:extLst>
          </p:cNvPr>
          <p:cNvSpPr txBox="1"/>
          <p:nvPr/>
        </p:nvSpPr>
        <p:spPr>
          <a:xfrm>
            <a:off x="507999" y="1800311"/>
            <a:ext cx="9829799" cy="1569660"/>
          </a:xfrm>
          <a:prstGeom prst="rect">
            <a:avLst/>
          </a:prstGeom>
          <a:noFill/>
        </p:spPr>
        <p:txBody>
          <a:bodyPr wrap="square" rtlCol="0">
            <a:spAutoFit/>
          </a:bodyPr>
          <a:lstStyle/>
          <a:p>
            <a:r>
              <a:rPr lang="en-US" sz="4800" dirty="0"/>
              <a:t>Beta version of the new RDA Toolkit released June 13, 2018</a:t>
            </a:r>
            <a:endParaRPr lang="en-GB" sz="4800" dirty="0"/>
          </a:p>
        </p:txBody>
      </p:sp>
      <p:sp>
        <p:nvSpPr>
          <p:cNvPr id="8" name="TextBox 7">
            <a:extLst>
              <a:ext uri="{FF2B5EF4-FFF2-40B4-BE49-F238E27FC236}">
                <a16:creationId xmlns:a16="http://schemas.microsoft.com/office/drawing/2014/main" id="{CC8675E5-4ED7-4401-A196-40241F7D8832}"/>
              </a:ext>
            </a:extLst>
          </p:cNvPr>
          <p:cNvSpPr txBox="1"/>
          <p:nvPr/>
        </p:nvSpPr>
        <p:spPr>
          <a:xfrm>
            <a:off x="507999" y="3582591"/>
            <a:ext cx="11283027" cy="2308324"/>
          </a:xfrm>
          <a:prstGeom prst="rect">
            <a:avLst/>
          </a:prstGeom>
          <a:noFill/>
        </p:spPr>
        <p:txBody>
          <a:bodyPr wrap="square" rtlCol="0">
            <a:spAutoFit/>
          </a:bodyPr>
          <a:lstStyle/>
          <a:p>
            <a:r>
              <a:rPr lang="en-US" sz="4800" dirty="0"/>
              <a:t>Transformation of guidance and instructions is ongoing; expected completion December 2018</a:t>
            </a:r>
            <a:endParaRPr lang="en-GB" sz="4800" dirty="0"/>
          </a:p>
        </p:txBody>
      </p:sp>
      <p:sp>
        <p:nvSpPr>
          <p:cNvPr id="9" name="TextBox 8">
            <a:extLst>
              <a:ext uri="{FF2B5EF4-FFF2-40B4-BE49-F238E27FC236}">
                <a16:creationId xmlns:a16="http://schemas.microsoft.com/office/drawing/2014/main" id="{A855B04C-FA52-484B-9E8B-9641F3BE21B4}"/>
              </a:ext>
            </a:extLst>
          </p:cNvPr>
          <p:cNvSpPr txBox="1"/>
          <p:nvPr/>
        </p:nvSpPr>
        <p:spPr>
          <a:xfrm>
            <a:off x="507999" y="6105000"/>
            <a:ext cx="12093136" cy="1569660"/>
          </a:xfrm>
          <a:prstGeom prst="rect">
            <a:avLst/>
          </a:prstGeom>
          <a:noFill/>
        </p:spPr>
        <p:txBody>
          <a:bodyPr wrap="square" rtlCol="0">
            <a:spAutoFit/>
          </a:bodyPr>
          <a:lstStyle/>
          <a:p>
            <a:r>
              <a:rPr lang="en-US" sz="4800" dirty="0"/>
              <a:t>Development of entities, elements, and terminologies almost complete</a:t>
            </a:r>
            <a:endParaRPr lang="en-GB" sz="4800" dirty="0"/>
          </a:p>
        </p:txBody>
      </p:sp>
    </p:spTree>
    <p:extLst>
      <p:ext uri="{BB962C8B-B14F-4D97-AF65-F5344CB8AC3E}">
        <p14:creationId xmlns:p14="http://schemas.microsoft.com/office/powerpoint/2010/main" val="1483291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0E203BA-B68C-4CC3-B658-7655950764AA}"/>
              </a:ext>
            </a:extLst>
          </p:cNvPr>
          <p:cNvSpPr>
            <a:spLocks noGrp="1" noChangeArrowheads="1"/>
          </p:cNvSpPr>
          <p:nvPr>
            <p:ph type="title"/>
          </p:nvPr>
        </p:nvSpPr>
        <p:spPr/>
        <p:txBody>
          <a:bodyPr/>
          <a:lstStyle/>
          <a:p>
            <a:r>
              <a:rPr lang="en-US" altLang="en-US" sz="4569">
                <a:ea typeface="ＭＳ Ｐゴシック" panose="020B0600070205080204" pitchFamily="34" charset="-128"/>
              </a:rPr>
              <a:t>New RDA Guidance</a:t>
            </a:r>
          </a:p>
        </p:txBody>
      </p:sp>
      <p:sp>
        <p:nvSpPr>
          <p:cNvPr id="33795" name="Rectangle 3">
            <a:extLst>
              <a:ext uri="{FF2B5EF4-FFF2-40B4-BE49-F238E27FC236}">
                <a16:creationId xmlns:a16="http://schemas.microsoft.com/office/drawing/2014/main" id="{C0224B67-ED07-45ED-AF2A-8A6F5914E0BA}"/>
              </a:ext>
            </a:extLst>
          </p:cNvPr>
          <p:cNvSpPr>
            <a:spLocks noGrp="1" noChangeArrowheads="1"/>
          </p:cNvSpPr>
          <p:nvPr>
            <p:ph idx="1"/>
          </p:nvPr>
        </p:nvSpPr>
        <p:spPr/>
        <p:txBody>
          <a:bodyPr/>
          <a:lstStyle/>
          <a:p>
            <a:r>
              <a:rPr lang="en-US" altLang="en-US" sz="3427">
                <a:ea typeface="ＭＳ Ｐゴシック" panose="020B0600070205080204" pitchFamily="34" charset="-128"/>
              </a:rPr>
              <a:t>Recording Methods</a:t>
            </a:r>
          </a:p>
          <a:p>
            <a:r>
              <a:rPr lang="en-US" altLang="en-US" sz="3427">
                <a:ea typeface="ＭＳ Ｐゴシック" panose="020B0600070205080204" pitchFamily="34" charset="-128"/>
              </a:rPr>
              <a:t>Manifestation Statements</a:t>
            </a:r>
          </a:p>
          <a:p>
            <a:r>
              <a:rPr lang="en-US" altLang="en-US" sz="3427">
                <a:ea typeface="ＭＳ Ｐゴシック" panose="020B0600070205080204" pitchFamily="34" charset="-128"/>
              </a:rPr>
              <a:t>Representative Expressions</a:t>
            </a:r>
          </a:p>
          <a:p>
            <a:r>
              <a:rPr lang="en-US" altLang="en-US" sz="3427">
                <a:ea typeface="ＭＳ Ｐゴシック" panose="020B0600070205080204" pitchFamily="34" charset="-128"/>
              </a:rPr>
              <a:t>Data Provenance</a:t>
            </a:r>
          </a:p>
          <a:p>
            <a:r>
              <a:rPr lang="en-US" altLang="en-US" sz="3427">
                <a:ea typeface="ＭＳ Ｐゴシック" panose="020B0600070205080204" pitchFamily="34" charset="-128"/>
              </a:rPr>
              <a:t>Diachronic Works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2F04002-56B2-435D-A16F-85BEA71A5C1B}"/>
              </a:ext>
            </a:extLst>
          </p:cNvPr>
          <p:cNvSpPr>
            <a:spLocks noGrp="1" noChangeArrowheads="1"/>
          </p:cNvSpPr>
          <p:nvPr>
            <p:ph type="title"/>
          </p:nvPr>
        </p:nvSpPr>
        <p:spPr/>
        <p:txBody>
          <a:bodyPr/>
          <a:lstStyle/>
          <a:p>
            <a:r>
              <a:rPr lang="en-US" altLang="en-US" sz="4569">
                <a:ea typeface="ＭＳ Ｐゴシック" panose="020B0600070205080204" pitchFamily="34" charset="-128"/>
              </a:rPr>
              <a:t>Recording Methods</a:t>
            </a:r>
          </a:p>
        </p:txBody>
      </p:sp>
      <p:sp>
        <p:nvSpPr>
          <p:cNvPr id="34819" name="Rectangle 3">
            <a:extLst>
              <a:ext uri="{FF2B5EF4-FFF2-40B4-BE49-F238E27FC236}">
                <a16:creationId xmlns:a16="http://schemas.microsoft.com/office/drawing/2014/main" id="{5A38559E-4A65-4F7F-98A2-EAF68E40CD1B}"/>
              </a:ext>
            </a:extLst>
          </p:cNvPr>
          <p:cNvSpPr>
            <a:spLocks noGrp="1" noChangeArrowheads="1"/>
          </p:cNvSpPr>
          <p:nvPr>
            <p:ph idx="1"/>
          </p:nvPr>
        </p:nvSpPr>
        <p:spPr/>
        <p:txBody>
          <a:bodyPr/>
          <a:lstStyle/>
          <a:p>
            <a:r>
              <a:rPr lang="en-US" altLang="en-US" sz="3427">
                <a:ea typeface="ＭＳ Ｐゴシック" panose="020B0600070205080204" pitchFamily="34" charset="-128"/>
              </a:rPr>
              <a:t>Unstructured description</a:t>
            </a:r>
          </a:p>
          <a:p>
            <a:r>
              <a:rPr lang="en-US" altLang="en-US" sz="3427">
                <a:ea typeface="ＭＳ Ｐゴシック" panose="020B0600070205080204" pitchFamily="34" charset="-128"/>
              </a:rPr>
              <a:t>Structured description</a:t>
            </a:r>
          </a:p>
          <a:p>
            <a:r>
              <a:rPr lang="en-US" altLang="en-US" sz="3427">
                <a:ea typeface="ＭＳ Ｐゴシック" panose="020B0600070205080204" pitchFamily="34" charset="-128"/>
              </a:rPr>
              <a:t>Identifier</a:t>
            </a:r>
          </a:p>
          <a:p>
            <a:r>
              <a:rPr lang="en-US" altLang="en-US" sz="3427">
                <a:ea typeface="ＭＳ Ｐゴシック" panose="020B0600070205080204" pitchFamily="34" charset="-128"/>
              </a:rPr>
              <a:t>IRI (Internationalized Resource Identifier)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271A708-58EE-49F6-9CE1-66354ED764A7}"/>
              </a:ext>
            </a:extLst>
          </p:cNvPr>
          <p:cNvSpPr>
            <a:spLocks noGrp="1" noChangeArrowheads="1"/>
          </p:cNvSpPr>
          <p:nvPr>
            <p:ph type="title"/>
          </p:nvPr>
        </p:nvSpPr>
        <p:spPr/>
        <p:txBody>
          <a:bodyPr/>
          <a:lstStyle/>
          <a:p>
            <a:r>
              <a:rPr lang="en-US" altLang="en-US" sz="4569">
                <a:ea typeface="ＭＳ Ｐゴシック" panose="020B0600070205080204" pitchFamily="34" charset="-128"/>
              </a:rPr>
              <a:t>Unstructured description</a:t>
            </a:r>
          </a:p>
        </p:txBody>
      </p:sp>
      <p:sp>
        <p:nvSpPr>
          <p:cNvPr id="30723" name="Rectangle 3">
            <a:extLst>
              <a:ext uri="{FF2B5EF4-FFF2-40B4-BE49-F238E27FC236}">
                <a16:creationId xmlns:a16="http://schemas.microsoft.com/office/drawing/2014/main" id="{BD08DC3F-E597-4F5E-A6F2-2B5963D1F0D9}"/>
              </a:ext>
            </a:extLst>
          </p:cNvPr>
          <p:cNvSpPr>
            <a:spLocks noGrp="1" noChangeArrowheads="1"/>
          </p:cNvSpPr>
          <p:nvPr>
            <p:ph idx="1"/>
          </p:nvPr>
        </p:nvSpPr>
        <p:spPr/>
        <p:txBody>
          <a:bodyPr/>
          <a:lstStyle/>
          <a:p>
            <a:pPr>
              <a:defRPr/>
            </a:pPr>
            <a:r>
              <a:rPr lang="en-GB" sz="3427" dirty="0"/>
              <a:t>Recording methods include:</a:t>
            </a:r>
          </a:p>
          <a:p>
            <a:pPr lvl="1">
              <a:defRPr/>
            </a:pPr>
            <a:r>
              <a:rPr lang="en-GB" sz="2856" dirty="0"/>
              <a:t>Manifestation statement  (New)</a:t>
            </a:r>
          </a:p>
          <a:p>
            <a:pPr lvl="1">
              <a:defRPr/>
            </a:pPr>
            <a:r>
              <a:rPr lang="en-US" sz="2856" dirty="0"/>
              <a:t>Unstructured note</a:t>
            </a:r>
          </a:p>
          <a:p>
            <a:pPr lvl="1">
              <a:defRPr/>
            </a:pPr>
            <a:r>
              <a:rPr lang="en-GB" sz="2856" dirty="0"/>
              <a:t>Name or title in direct order, as it appears in sources of information</a:t>
            </a:r>
          </a:p>
          <a:p>
            <a:pPr lvl="1">
              <a:defRPr/>
            </a:pPr>
            <a:r>
              <a:rPr lang="en-GB" sz="2856" dirty="0"/>
              <a:t>Uncontrolled term for a concept</a:t>
            </a:r>
            <a:endParaRPr lang="en-US" sz="2856" dirty="0"/>
          </a:p>
          <a:p>
            <a:pPr>
              <a:defRPr/>
            </a:pPr>
            <a:endParaRPr lang="en-US" sz="3427"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3A99225-6C9E-4AC6-8187-B7877D9396A4}"/>
              </a:ext>
            </a:extLst>
          </p:cNvPr>
          <p:cNvSpPr>
            <a:spLocks noGrp="1" noChangeArrowheads="1"/>
          </p:cNvSpPr>
          <p:nvPr>
            <p:ph type="title"/>
          </p:nvPr>
        </p:nvSpPr>
        <p:spPr/>
        <p:txBody>
          <a:bodyPr/>
          <a:lstStyle/>
          <a:p>
            <a:r>
              <a:rPr lang="en-US" altLang="en-US" sz="4569">
                <a:ea typeface="ＭＳ Ｐゴシック" panose="020B0600070205080204" pitchFamily="34" charset="-128"/>
              </a:rPr>
              <a:t>Manifestation statements : Guidance</a:t>
            </a:r>
          </a:p>
        </p:txBody>
      </p:sp>
      <p:sp>
        <p:nvSpPr>
          <p:cNvPr id="30723" name="Rectangle 3">
            <a:extLst>
              <a:ext uri="{FF2B5EF4-FFF2-40B4-BE49-F238E27FC236}">
                <a16:creationId xmlns:a16="http://schemas.microsoft.com/office/drawing/2014/main" id="{21C5E96D-BE50-4922-B5BE-0E39D0B4537E}"/>
              </a:ext>
            </a:extLst>
          </p:cNvPr>
          <p:cNvSpPr>
            <a:spLocks noGrp="1" noChangeArrowheads="1"/>
          </p:cNvSpPr>
          <p:nvPr>
            <p:ph idx="1"/>
          </p:nvPr>
        </p:nvSpPr>
        <p:spPr/>
        <p:txBody>
          <a:bodyPr/>
          <a:lstStyle/>
          <a:p>
            <a:pPr>
              <a:defRPr/>
            </a:pPr>
            <a:r>
              <a:rPr lang="en-GB" sz="3427" dirty="0"/>
              <a:t>A manifestation may carry information that describes the manifestation itself.</a:t>
            </a:r>
          </a:p>
          <a:p>
            <a:pPr>
              <a:defRPr/>
            </a:pPr>
            <a:r>
              <a:rPr lang="en-GB" sz="3427" dirty="0"/>
              <a:t>This information is recorded to follow the principle of representation.</a:t>
            </a:r>
          </a:p>
          <a:p>
            <a:pPr>
              <a:defRPr/>
            </a:pPr>
            <a:r>
              <a:rPr lang="en-GB" sz="3427" dirty="0"/>
              <a:t>A manifestation statement supports the user task identify.</a:t>
            </a:r>
          </a:p>
          <a:p>
            <a:pPr>
              <a:defRPr/>
            </a:pPr>
            <a:r>
              <a:rPr lang="en-GB" sz="3427" dirty="0"/>
              <a:t>A manifestation statement is recorded only as an unstructured description.</a:t>
            </a:r>
          </a:p>
          <a:p>
            <a:pPr>
              <a:defRPr/>
            </a:pPr>
            <a:endParaRPr lang="en-US" sz="2856" dirty="0"/>
          </a:p>
          <a:p>
            <a:pPr>
              <a:defRPr/>
            </a:pPr>
            <a:endParaRPr lang="en-US" sz="3427"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24A6ED-9380-40FB-975B-56AE96D8955C}"/>
              </a:ext>
            </a:extLst>
          </p:cNvPr>
          <p:cNvSpPr>
            <a:spLocks noGrp="1" noChangeArrowheads="1"/>
          </p:cNvSpPr>
          <p:nvPr>
            <p:ph type="title"/>
          </p:nvPr>
        </p:nvSpPr>
        <p:spPr/>
        <p:txBody>
          <a:bodyPr/>
          <a:lstStyle/>
          <a:p>
            <a:r>
              <a:rPr lang="en-US" altLang="en-US" sz="4569">
                <a:ea typeface="ＭＳ Ｐゴシック" panose="020B0600070205080204" pitchFamily="34" charset="-128"/>
              </a:rPr>
              <a:t>Manifestation statements : Elements</a:t>
            </a:r>
          </a:p>
        </p:txBody>
      </p:sp>
      <p:sp>
        <p:nvSpPr>
          <p:cNvPr id="30723" name="Rectangle 3">
            <a:extLst>
              <a:ext uri="{FF2B5EF4-FFF2-40B4-BE49-F238E27FC236}">
                <a16:creationId xmlns:a16="http://schemas.microsoft.com/office/drawing/2014/main" id="{E087C3E9-1D5F-4C59-8C97-D3700704DD00}"/>
              </a:ext>
            </a:extLst>
          </p:cNvPr>
          <p:cNvSpPr>
            <a:spLocks noGrp="1" noChangeArrowheads="1"/>
          </p:cNvSpPr>
          <p:nvPr>
            <p:ph idx="1"/>
          </p:nvPr>
        </p:nvSpPr>
        <p:spPr>
          <a:xfrm>
            <a:off x="652780" y="1924050"/>
            <a:ext cx="11750040" cy="6867737"/>
          </a:xfrm>
        </p:spPr>
        <p:txBody>
          <a:bodyPr/>
          <a:lstStyle/>
          <a:p>
            <a:pPr fontAlgn="t">
              <a:defRPr/>
            </a:pPr>
            <a:r>
              <a:rPr lang="en-GB" sz="2856" kern="1200" dirty="0">
                <a:ea typeface="Times New Roman"/>
                <a:cs typeface="Times New Roman"/>
              </a:rPr>
              <a:t>Manifestation copyright statement</a:t>
            </a:r>
            <a:endParaRPr lang="en-GB" sz="2570" dirty="0"/>
          </a:p>
          <a:p>
            <a:pPr algn="just" fontAlgn="t">
              <a:defRPr/>
            </a:pPr>
            <a:r>
              <a:rPr lang="en-GB" sz="2856" kern="1200" dirty="0">
                <a:ea typeface="Times New Roman"/>
                <a:cs typeface="Times New Roman"/>
              </a:rPr>
              <a:t>Manifestation designation of serial statement</a:t>
            </a:r>
            <a:endParaRPr lang="en-GB" sz="2570" dirty="0"/>
          </a:p>
          <a:p>
            <a:pPr algn="just" fontAlgn="t">
              <a:defRPr/>
            </a:pPr>
            <a:r>
              <a:rPr lang="en-GB" sz="2856" kern="1200" dirty="0">
                <a:ea typeface="Times New Roman"/>
                <a:cs typeface="Times New Roman"/>
              </a:rPr>
              <a:t>Manifestation dissertation statement</a:t>
            </a:r>
            <a:endParaRPr lang="en-GB" sz="2570" dirty="0"/>
          </a:p>
          <a:p>
            <a:pPr algn="just" fontAlgn="t">
              <a:defRPr/>
            </a:pPr>
            <a:r>
              <a:rPr lang="en-GB" sz="2856" kern="1200" dirty="0">
                <a:ea typeface="Times New Roman"/>
                <a:cs typeface="Times New Roman"/>
              </a:rPr>
              <a:t>Manifestation distribution statement</a:t>
            </a:r>
            <a:endParaRPr lang="en-GB" sz="2570" dirty="0"/>
          </a:p>
          <a:p>
            <a:pPr algn="just" fontAlgn="t">
              <a:defRPr/>
            </a:pPr>
            <a:r>
              <a:rPr lang="en-GB" sz="2856" kern="1200" dirty="0">
                <a:ea typeface="Times New Roman"/>
                <a:cs typeface="Times New Roman"/>
              </a:rPr>
              <a:t>Manifestation edition statement</a:t>
            </a:r>
          </a:p>
          <a:p>
            <a:pPr algn="just" fontAlgn="t">
              <a:defRPr/>
            </a:pPr>
            <a:r>
              <a:rPr lang="en-GB" sz="2856" dirty="0">
                <a:ea typeface="Times New Roman"/>
                <a:cs typeface="Times New Roman"/>
              </a:rPr>
              <a:t>Manifestation frequency statement</a:t>
            </a:r>
          </a:p>
          <a:p>
            <a:pPr algn="just" fontAlgn="t">
              <a:defRPr/>
            </a:pPr>
            <a:r>
              <a:rPr lang="en-GB" sz="2856" dirty="0">
                <a:ea typeface="Times New Roman"/>
                <a:cs typeface="Times New Roman"/>
              </a:rPr>
              <a:t>Manifestation identifier statement</a:t>
            </a:r>
          </a:p>
          <a:p>
            <a:pPr algn="just" fontAlgn="t">
              <a:defRPr/>
            </a:pPr>
            <a:r>
              <a:rPr lang="en-GB" sz="2856" kern="1200" dirty="0">
                <a:ea typeface="Times New Roman"/>
                <a:cs typeface="Times New Roman"/>
              </a:rPr>
              <a:t>Manifestation manufacture statement</a:t>
            </a:r>
            <a:endParaRPr lang="en-GB" sz="2570" dirty="0"/>
          </a:p>
          <a:p>
            <a:pPr algn="just" fontAlgn="t">
              <a:defRPr/>
            </a:pPr>
            <a:r>
              <a:rPr lang="en-GB" sz="2856" kern="1200" dirty="0">
                <a:ea typeface="Times New Roman"/>
                <a:cs typeface="Times New Roman"/>
              </a:rPr>
              <a:t>Manifestation production statement</a:t>
            </a:r>
            <a:endParaRPr lang="en-GB" sz="2570" dirty="0"/>
          </a:p>
          <a:p>
            <a:pPr algn="just" fontAlgn="t">
              <a:defRPr/>
            </a:pPr>
            <a:r>
              <a:rPr lang="en-GB" sz="2856" kern="1200" dirty="0">
                <a:ea typeface="Times New Roman"/>
                <a:cs typeface="Times New Roman"/>
              </a:rPr>
              <a:t>Manifestation publication statement</a:t>
            </a:r>
            <a:endParaRPr lang="en-GB" sz="2570" dirty="0"/>
          </a:p>
          <a:p>
            <a:pPr fontAlgn="t">
              <a:defRPr/>
            </a:pPr>
            <a:r>
              <a:rPr lang="en-GB" sz="2856" kern="1200" dirty="0">
                <a:ea typeface="Times New Roman"/>
                <a:cs typeface="Times New Roman"/>
              </a:rPr>
              <a:t>Manifestation regional encoding statement</a:t>
            </a:r>
            <a:endParaRPr lang="en-GB" sz="2570" dirty="0"/>
          </a:p>
          <a:p>
            <a:pPr algn="just" fontAlgn="t">
              <a:defRPr/>
            </a:pPr>
            <a:r>
              <a:rPr lang="en-GB" sz="2856" kern="1200" dirty="0">
                <a:ea typeface="Times New Roman"/>
                <a:cs typeface="Times New Roman"/>
              </a:rPr>
              <a:t>Manifestation series statement</a:t>
            </a:r>
            <a:endParaRPr lang="en-GB" sz="2570" dirty="0"/>
          </a:p>
          <a:p>
            <a:pPr algn="just" fontAlgn="t">
              <a:defRPr/>
            </a:pPr>
            <a:r>
              <a:rPr lang="en-GB" sz="2856" kern="1200" dirty="0">
                <a:ea typeface="Times New Roman"/>
                <a:cs typeface="Times New Roman"/>
              </a:rPr>
              <a:t>Manifestation title and responsibility statement</a:t>
            </a:r>
            <a:endParaRPr lang="en-GB" sz="2570" dirty="0"/>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296C989-51AF-46A3-8837-A7CB75226210}"/>
              </a:ext>
            </a:extLst>
          </p:cNvPr>
          <p:cNvSpPr>
            <a:spLocks noGrp="1" noChangeArrowheads="1"/>
          </p:cNvSpPr>
          <p:nvPr>
            <p:ph type="title"/>
          </p:nvPr>
        </p:nvSpPr>
        <p:spPr/>
        <p:txBody>
          <a:bodyPr/>
          <a:lstStyle/>
          <a:p>
            <a:r>
              <a:rPr lang="en-US" altLang="en-US" sz="4569" dirty="0">
                <a:ea typeface="ＭＳ Ｐゴシック" panose="020B0600070205080204" pitchFamily="34" charset="-128"/>
              </a:rPr>
              <a:t>Manifestation statements : Example (1)</a:t>
            </a:r>
          </a:p>
        </p:txBody>
      </p:sp>
      <p:sp>
        <p:nvSpPr>
          <p:cNvPr id="30723" name="Rectangle 3">
            <a:extLst>
              <a:ext uri="{FF2B5EF4-FFF2-40B4-BE49-F238E27FC236}">
                <a16:creationId xmlns:a16="http://schemas.microsoft.com/office/drawing/2014/main" id="{4DEC25EC-BAC7-42EA-80E0-2AE9ED778351}"/>
              </a:ext>
            </a:extLst>
          </p:cNvPr>
          <p:cNvSpPr>
            <a:spLocks noGrp="1" noChangeArrowheads="1"/>
          </p:cNvSpPr>
          <p:nvPr>
            <p:ph idx="1"/>
          </p:nvPr>
        </p:nvSpPr>
        <p:spPr/>
        <p:txBody>
          <a:bodyPr/>
          <a:lstStyle/>
          <a:p>
            <a:pPr algn="just" fontAlgn="t">
              <a:defRPr/>
            </a:pPr>
            <a:r>
              <a:rPr lang="en-GB" sz="2856" b="1" kern="1200" dirty="0">
                <a:ea typeface="Times New Roman"/>
                <a:cs typeface="Times New Roman"/>
              </a:rPr>
              <a:t>Sample title page layout:</a:t>
            </a:r>
          </a:p>
          <a:p>
            <a:pPr algn="just" fontAlgn="t">
              <a:defRPr/>
            </a:pPr>
            <a:endParaRPr lang="en-GB" sz="2856" dirty="0">
              <a:ea typeface="Times New Roman"/>
              <a:cs typeface="Times New Roman"/>
            </a:endParaRPr>
          </a:p>
          <a:p>
            <a:pPr marL="0" indent="0" algn="ctr" fontAlgn="t">
              <a:buNone/>
              <a:defRPr/>
            </a:pPr>
            <a:r>
              <a:rPr lang="en-GB" sz="2856" dirty="0">
                <a:ea typeface="Times New Roman"/>
                <a:cs typeface="Times New Roman"/>
              </a:rPr>
              <a:t>Archaeological Ceramics: </a:t>
            </a:r>
          </a:p>
          <a:p>
            <a:pPr marL="0" indent="0" algn="ctr" fontAlgn="t">
              <a:buNone/>
              <a:defRPr/>
            </a:pPr>
            <a:r>
              <a:rPr lang="en-GB" sz="2856" dirty="0">
                <a:ea typeface="Times New Roman"/>
                <a:cs typeface="Times New Roman"/>
              </a:rPr>
              <a:t>A Review of Current Research</a:t>
            </a:r>
          </a:p>
          <a:p>
            <a:pPr marL="0" indent="0" algn="ctr" fontAlgn="t">
              <a:buNone/>
              <a:defRPr/>
            </a:pPr>
            <a:r>
              <a:rPr lang="en-GB" sz="2856" dirty="0">
                <a:ea typeface="Times New Roman"/>
                <a:cs typeface="Times New Roman"/>
              </a:rPr>
              <a:t>Edited by </a:t>
            </a:r>
          </a:p>
          <a:p>
            <a:pPr marL="0" indent="0" algn="ctr" fontAlgn="t">
              <a:buNone/>
              <a:defRPr/>
            </a:pPr>
            <a:r>
              <a:rPr lang="en-GB" sz="2856" dirty="0">
                <a:ea typeface="Times New Roman"/>
                <a:cs typeface="Times New Roman"/>
              </a:rPr>
              <a:t>Simona Scarcella</a:t>
            </a:r>
          </a:p>
          <a:p>
            <a:pPr algn="ctr" fontAlgn="t">
              <a:defRPr/>
            </a:pPr>
            <a:endParaRPr lang="en-GB" sz="2856" dirty="0">
              <a:ea typeface="Times New Roman"/>
              <a:cs typeface="Times New Roman"/>
            </a:endParaRPr>
          </a:p>
          <a:p>
            <a:pPr marL="0" indent="0" algn="ctr" fontAlgn="t">
              <a:buNone/>
              <a:defRPr/>
            </a:pPr>
            <a:r>
              <a:rPr lang="en-GB" sz="2856" dirty="0">
                <a:ea typeface="Times New Roman"/>
                <a:cs typeface="Times New Roman"/>
              </a:rPr>
              <a:t>BAR International Series 2193</a:t>
            </a:r>
          </a:p>
          <a:p>
            <a:pPr marL="0" indent="0" algn="ctr" fontAlgn="t">
              <a:buNone/>
              <a:defRPr/>
            </a:pPr>
            <a:endParaRPr lang="en-GB" sz="2856" dirty="0">
              <a:ea typeface="Times New Roman"/>
              <a:cs typeface="Times New Roman"/>
            </a:endParaRPr>
          </a:p>
          <a:p>
            <a:pPr algn="ctr" fontAlgn="t">
              <a:defRPr/>
            </a:pPr>
            <a:endParaRPr lang="en-GB" sz="2856" dirty="0">
              <a:ea typeface="Times New Roman"/>
              <a:cs typeface="Times New Roman"/>
            </a:endParaRPr>
          </a:p>
          <a:p>
            <a:pPr algn="ctr" fontAlgn="t">
              <a:defRPr/>
            </a:pPr>
            <a:endParaRPr lang="en-GB" sz="2856" dirty="0">
              <a:ea typeface="Times New Roman"/>
              <a:cs typeface="Times New Roman"/>
            </a:endParaRPr>
          </a:p>
          <a:p>
            <a:pPr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D68FFD1-EED7-4203-95F5-C50BA1A73467}"/>
              </a:ext>
            </a:extLst>
          </p:cNvPr>
          <p:cNvSpPr>
            <a:spLocks noGrp="1" noChangeArrowheads="1"/>
          </p:cNvSpPr>
          <p:nvPr>
            <p:ph type="title"/>
          </p:nvPr>
        </p:nvSpPr>
        <p:spPr/>
        <p:txBody>
          <a:bodyPr/>
          <a:lstStyle/>
          <a:p>
            <a:r>
              <a:rPr lang="en-US" altLang="en-US" sz="4569" dirty="0">
                <a:ea typeface="ＭＳ Ｐゴシック" panose="020B0600070205080204" pitchFamily="34" charset="-128"/>
              </a:rPr>
              <a:t>Manifestation statements : Example (2)</a:t>
            </a:r>
          </a:p>
        </p:txBody>
      </p:sp>
      <p:sp>
        <p:nvSpPr>
          <p:cNvPr id="30723" name="Rectangle 3">
            <a:extLst>
              <a:ext uri="{FF2B5EF4-FFF2-40B4-BE49-F238E27FC236}">
                <a16:creationId xmlns:a16="http://schemas.microsoft.com/office/drawing/2014/main" id="{67F611B5-C471-42E7-B57F-174E266AB5E6}"/>
              </a:ext>
            </a:extLst>
          </p:cNvPr>
          <p:cNvSpPr>
            <a:spLocks noGrp="1" noChangeArrowheads="1"/>
          </p:cNvSpPr>
          <p:nvPr>
            <p:ph idx="1"/>
          </p:nvPr>
        </p:nvSpPr>
        <p:spPr/>
        <p:txBody>
          <a:bodyPr/>
          <a:lstStyle/>
          <a:p>
            <a:pPr algn="just" fontAlgn="t">
              <a:defRPr/>
            </a:pPr>
            <a:r>
              <a:rPr lang="en-GB" sz="2856" b="1" kern="1200" dirty="0">
                <a:ea typeface="Times New Roman"/>
                <a:cs typeface="Times New Roman"/>
              </a:rPr>
              <a:t>Title page detail:</a:t>
            </a:r>
            <a:endParaRPr lang="en-GB" sz="2856" dirty="0">
              <a:ea typeface="Times New Roman"/>
              <a:cs typeface="Times New Roman"/>
            </a:endParaRPr>
          </a:p>
          <a:p>
            <a:pPr marL="0" indent="0" algn="ctr" fontAlgn="t">
              <a:buNone/>
              <a:defRPr/>
            </a:pPr>
            <a:r>
              <a:rPr lang="en-GB" sz="2856" dirty="0">
                <a:ea typeface="Times New Roman"/>
                <a:cs typeface="Times New Roman"/>
              </a:rPr>
              <a:t>Archaeological Ceramics: </a:t>
            </a:r>
          </a:p>
          <a:p>
            <a:pPr marL="0" indent="0" algn="ctr" fontAlgn="t">
              <a:buNone/>
              <a:defRPr/>
            </a:pPr>
            <a:r>
              <a:rPr lang="en-GB" sz="2856" dirty="0">
                <a:ea typeface="Times New Roman"/>
                <a:cs typeface="Times New Roman"/>
              </a:rPr>
              <a:t>A Review of Current Research</a:t>
            </a:r>
          </a:p>
          <a:p>
            <a:pPr marL="0" indent="0" algn="ctr" fontAlgn="t">
              <a:buNone/>
              <a:defRPr/>
            </a:pPr>
            <a:r>
              <a:rPr lang="en-GB" sz="2856" dirty="0">
                <a:ea typeface="Times New Roman"/>
                <a:cs typeface="Times New Roman"/>
              </a:rPr>
              <a:t>Edited by </a:t>
            </a:r>
          </a:p>
          <a:p>
            <a:pPr marL="0" indent="0" algn="ctr" fontAlgn="t">
              <a:buNone/>
              <a:defRPr/>
            </a:pPr>
            <a:r>
              <a:rPr lang="en-GB" sz="2856" dirty="0">
                <a:ea typeface="Times New Roman"/>
                <a:cs typeface="Times New Roman"/>
              </a:rPr>
              <a:t>Simona Scarcella</a:t>
            </a:r>
          </a:p>
          <a:p>
            <a:pPr fontAlgn="t">
              <a:defRPr/>
            </a:pPr>
            <a:endParaRPr lang="en-GB" sz="2856" dirty="0">
              <a:ea typeface="Times New Roman"/>
              <a:cs typeface="Times New Roman"/>
            </a:endParaRPr>
          </a:p>
          <a:p>
            <a:pPr fontAlgn="t">
              <a:defRPr/>
            </a:pPr>
            <a:r>
              <a:rPr lang="en-GB" sz="2856" b="1" kern="1200" dirty="0">
                <a:ea typeface="Times New Roman"/>
                <a:cs typeface="Times New Roman"/>
              </a:rPr>
              <a:t>Manifestation title and responsibility statement:</a:t>
            </a:r>
            <a:endParaRPr lang="en-GB" sz="2570" b="1" kern="1200" dirty="0">
              <a:ea typeface="Times New Roman"/>
              <a:cs typeface="Times New Roman"/>
            </a:endParaRPr>
          </a:p>
          <a:p>
            <a:pPr marL="652463" indent="0" fontAlgn="t">
              <a:buNone/>
              <a:defRPr/>
            </a:pPr>
            <a:r>
              <a:rPr lang="en-GB" sz="2285" dirty="0">
                <a:ea typeface="Times New Roman"/>
                <a:cs typeface="Times New Roman"/>
              </a:rPr>
              <a:t>Archaeological ceramics: A Review of Current Research Edited by Simona </a:t>
            </a:r>
            <a:r>
              <a:rPr lang="en-GB" sz="2285" dirty="0" err="1">
                <a:ea typeface="Times New Roman"/>
                <a:cs typeface="Times New Roman"/>
              </a:rPr>
              <a:t>Scarcella</a:t>
            </a:r>
            <a:endParaRPr lang="en-GB" sz="2285" dirty="0">
              <a:ea typeface="Times New Roman"/>
              <a:cs typeface="Times New Roman"/>
            </a:endParaRPr>
          </a:p>
          <a:p>
            <a:pPr marL="652463" lvl="1" indent="0" fontAlgn="t">
              <a:buNone/>
              <a:defRPr/>
            </a:pPr>
            <a:endParaRPr lang="en-GB" sz="2856" dirty="0">
              <a:ea typeface="Times New Roman"/>
              <a:cs typeface="Times New Roman"/>
            </a:endParaRPr>
          </a:p>
          <a:p>
            <a:pPr algn="just" fontAlgn="t">
              <a:defRPr/>
            </a:pPr>
            <a:r>
              <a:rPr lang="en-GB" sz="2856" b="1" dirty="0">
                <a:ea typeface="Times New Roman"/>
                <a:cs typeface="Times New Roman"/>
              </a:rPr>
              <a:t>MARC 21 Title statement:</a:t>
            </a:r>
            <a:endParaRPr lang="en-GB" sz="2856" dirty="0">
              <a:ea typeface="Times New Roman"/>
              <a:cs typeface="Times New Roman"/>
            </a:endParaRPr>
          </a:p>
          <a:p>
            <a:pPr marL="652790" lvl="1" indent="0" fontAlgn="t">
              <a:buNone/>
              <a:defRPr/>
            </a:pPr>
            <a:r>
              <a:rPr lang="en-GB" sz="2285" b="1" dirty="0">
                <a:ea typeface="Times New Roman"/>
                <a:cs typeface="Times New Roman"/>
              </a:rPr>
              <a:t>245 00 $a </a:t>
            </a:r>
            <a:r>
              <a:rPr lang="en-GB" sz="2285" dirty="0">
                <a:ea typeface="Times New Roman"/>
                <a:cs typeface="Times New Roman"/>
              </a:rPr>
              <a:t>Archaeological Ceramics : </a:t>
            </a:r>
            <a:r>
              <a:rPr lang="en-GB" sz="2285" b="1" dirty="0">
                <a:ea typeface="Times New Roman"/>
                <a:cs typeface="Times New Roman"/>
              </a:rPr>
              <a:t>$b</a:t>
            </a:r>
            <a:r>
              <a:rPr lang="en-GB" sz="2285" dirty="0">
                <a:ea typeface="Times New Roman"/>
                <a:cs typeface="Times New Roman"/>
              </a:rPr>
              <a:t> A Review of Current Research /  </a:t>
            </a:r>
            <a:r>
              <a:rPr lang="en-GB" sz="2285" b="1" dirty="0">
                <a:ea typeface="Times New Roman"/>
                <a:cs typeface="Times New Roman"/>
              </a:rPr>
              <a:t>$c</a:t>
            </a:r>
            <a:r>
              <a:rPr lang="en-GB" sz="2285" dirty="0">
                <a:ea typeface="Times New Roman"/>
                <a:cs typeface="Times New Roman"/>
              </a:rPr>
              <a:t> Edited by Simona Scarcella </a:t>
            </a: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337E095-B5DF-4BFC-A5A1-2876AC06C9F8}"/>
              </a:ext>
            </a:extLst>
          </p:cNvPr>
          <p:cNvSpPr>
            <a:spLocks noGrp="1" noChangeArrowheads="1"/>
          </p:cNvSpPr>
          <p:nvPr>
            <p:ph type="title"/>
          </p:nvPr>
        </p:nvSpPr>
        <p:spPr/>
        <p:txBody>
          <a:bodyPr/>
          <a:lstStyle/>
          <a:p>
            <a:r>
              <a:rPr lang="en-US" altLang="en-US" sz="4569">
                <a:ea typeface="ＭＳ Ｐゴシック" panose="020B0600070205080204" pitchFamily="34" charset="-128"/>
              </a:rPr>
              <a:t>Manifestation statements : Example (3)</a:t>
            </a:r>
          </a:p>
        </p:txBody>
      </p:sp>
      <p:sp>
        <p:nvSpPr>
          <p:cNvPr id="30723" name="Rectangle 3">
            <a:extLst>
              <a:ext uri="{FF2B5EF4-FFF2-40B4-BE49-F238E27FC236}">
                <a16:creationId xmlns:a16="http://schemas.microsoft.com/office/drawing/2014/main" id="{00B695F8-2377-49BD-A959-205EB459C74D}"/>
              </a:ext>
            </a:extLst>
          </p:cNvPr>
          <p:cNvSpPr>
            <a:spLocks noGrp="1" noChangeArrowheads="1"/>
          </p:cNvSpPr>
          <p:nvPr>
            <p:ph idx="1"/>
          </p:nvPr>
        </p:nvSpPr>
        <p:spPr/>
        <p:txBody>
          <a:bodyPr/>
          <a:lstStyle/>
          <a:p>
            <a:pPr algn="just" fontAlgn="t">
              <a:defRPr/>
            </a:pPr>
            <a:r>
              <a:rPr lang="en-GB" sz="2856" b="1" kern="1200" dirty="0">
                <a:ea typeface="Times New Roman"/>
                <a:cs typeface="Times New Roman"/>
              </a:rPr>
              <a:t>Title page detail:</a:t>
            </a:r>
          </a:p>
          <a:p>
            <a:pPr algn="just" fontAlgn="t">
              <a:defRPr/>
            </a:pPr>
            <a:endParaRPr lang="en-GB" sz="2856" b="1" kern="1200" dirty="0">
              <a:ea typeface="Times New Roman"/>
              <a:cs typeface="Times New Roman"/>
            </a:endParaRPr>
          </a:p>
          <a:p>
            <a:pPr marL="0" indent="0" algn="ctr" fontAlgn="t">
              <a:buNone/>
              <a:defRPr/>
            </a:pPr>
            <a:r>
              <a:rPr lang="en-GB" sz="2856" kern="1200" dirty="0">
                <a:ea typeface="Times New Roman"/>
                <a:cs typeface="Times New Roman"/>
              </a:rPr>
              <a:t>BAR International Series 2193</a:t>
            </a:r>
          </a:p>
          <a:p>
            <a:pPr algn="just" fontAlgn="t">
              <a:defRPr/>
            </a:pPr>
            <a:endParaRPr lang="en-GB" sz="2856" b="1" kern="1200" dirty="0">
              <a:ea typeface="Times New Roman"/>
              <a:cs typeface="Times New Roman"/>
            </a:endParaRPr>
          </a:p>
          <a:p>
            <a:pPr algn="just" fontAlgn="t">
              <a:defRPr/>
            </a:pPr>
            <a:r>
              <a:rPr lang="en-GB" sz="2856" b="1" kern="1200" dirty="0">
                <a:ea typeface="Times New Roman"/>
                <a:cs typeface="Times New Roman"/>
              </a:rPr>
              <a:t>Manifestation series statement:</a:t>
            </a:r>
            <a:endParaRPr lang="en-GB" sz="2856" b="1" dirty="0"/>
          </a:p>
          <a:p>
            <a:pPr algn="just" fontAlgn="t">
              <a:defRPr/>
            </a:pPr>
            <a:endParaRPr lang="en-GB" sz="2570" b="1" dirty="0"/>
          </a:p>
          <a:p>
            <a:pPr marL="652790" lvl="1" indent="0" algn="just" fontAlgn="t">
              <a:buNone/>
              <a:defRPr/>
            </a:pPr>
            <a:r>
              <a:rPr lang="en-GB" sz="2285" dirty="0">
                <a:ea typeface="Times New Roman"/>
                <a:cs typeface="Times New Roman"/>
              </a:rPr>
              <a:t>BAR International Series 2193</a:t>
            </a:r>
          </a:p>
          <a:p>
            <a:pPr algn="just" fontAlgn="t">
              <a:defRPr/>
            </a:pPr>
            <a:endParaRPr lang="en-GB" sz="2856" dirty="0">
              <a:ea typeface="Times New Roman"/>
              <a:cs typeface="Times New Roman"/>
            </a:endParaRPr>
          </a:p>
          <a:p>
            <a:pPr algn="just" fontAlgn="t">
              <a:defRPr/>
            </a:pPr>
            <a:r>
              <a:rPr lang="en-GB" sz="2856" b="1" dirty="0">
                <a:ea typeface="Times New Roman"/>
                <a:cs typeface="Times New Roman"/>
              </a:rPr>
              <a:t>MARC 21 Series statement:</a:t>
            </a:r>
          </a:p>
          <a:p>
            <a:pPr algn="just" fontAlgn="t">
              <a:defRPr/>
            </a:pPr>
            <a:endParaRPr lang="en-GB" sz="2856" dirty="0">
              <a:ea typeface="Times New Roman"/>
              <a:cs typeface="Times New Roman"/>
            </a:endParaRPr>
          </a:p>
          <a:p>
            <a:pPr marL="652790" lvl="1" indent="0" algn="just" fontAlgn="t">
              <a:buNone/>
              <a:defRPr/>
            </a:pPr>
            <a:r>
              <a:rPr lang="en-GB" sz="2285" b="1" dirty="0">
                <a:ea typeface="Times New Roman"/>
                <a:cs typeface="Times New Roman"/>
              </a:rPr>
              <a:t>490 0# $a </a:t>
            </a:r>
            <a:r>
              <a:rPr lang="en-GB" sz="2285" dirty="0">
                <a:ea typeface="Times New Roman"/>
                <a:cs typeface="Times New Roman"/>
              </a:rPr>
              <a:t>BAR International Series; </a:t>
            </a:r>
            <a:r>
              <a:rPr lang="en-GB" sz="2285" b="1" dirty="0">
                <a:ea typeface="Times New Roman"/>
                <a:cs typeface="Times New Roman"/>
              </a:rPr>
              <a:t>$v</a:t>
            </a:r>
            <a:r>
              <a:rPr lang="en-GB" sz="2285" dirty="0">
                <a:ea typeface="Times New Roman"/>
                <a:cs typeface="Times New Roman"/>
              </a:rPr>
              <a:t> 2193 </a:t>
            </a: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2FFC524-8416-400C-9863-45BDF19C4A77}"/>
              </a:ext>
            </a:extLst>
          </p:cNvPr>
          <p:cNvSpPr>
            <a:spLocks noGrp="1" noChangeArrowheads="1"/>
          </p:cNvSpPr>
          <p:nvPr>
            <p:ph type="title"/>
          </p:nvPr>
        </p:nvSpPr>
        <p:spPr/>
        <p:txBody>
          <a:bodyPr/>
          <a:lstStyle/>
          <a:p>
            <a:r>
              <a:rPr lang="en-US" altLang="en-US" sz="4569">
                <a:ea typeface="ＭＳ Ｐゴシック" panose="020B0600070205080204" pitchFamily="34" charset="-128"/>
              </a:rPr>
              <a:t>Manifestation statements :</a:t>
            </a:r>
            <a:br>
              <a:rPr lang="en-US" altLang="en-US" sz="4569">
                <a:ea typeface="ＭＳ Ｐゴシック" panose="020B0600070205080204" pitchFamily="34" charset="-128"/>
              </a:rPr>
            </a:br>
            <a:r>
              <a:rPr lang="en-US" altLang="en-US" sz="4569">
                <a:ea typeface="ＭＳ Ｐゴシック" panose="020B0600070205080204" pitchFamily="34" charset="-128"/>
              </a:rPr>
              <a:t>Content designation </a:t>
            </a:r>
          </a:p>
        </p:txBody>
      </p:sp>
      <p:sp>
        <p:nvSpPr>
          <p:cNvPr id="30723" name="Rectangle 3">
            <a:extLst>
              <a:ext uri="{FF2B5EF4-FFF2-40B4-BE49-F238E27FC236}">
                <a16:creationId xmlns:a16="http://schemas.microsoft.com/office/drawing/2014/main" id="{93E35979-856D-46EB-BA60-CC73F13B87A5}"/>
              </a:ext>
            </a:extLst>
          </p:cNvPr>
          <p:cNvSpPr>
            <a:spLocks noGrp="1" noChangeArrowheads="1"/>
          </p:cNvSpPr>
          <p:nvPr>
            <p:ph idx="1"/>
          </p:nvPr>
        </p:nvSpPr>
        <p:spPr/>
        <p:txBody>
          <a:bodyPr/>
          <a:lstStyle/>
          <a:p>
            <a:pPr>
              <a:defRPr/>
            </a:pPr>
            <a:r>
              <a:rPr lang="en-GB" sz="3427" dirty="0"/>
              <a:t>No content designation present in MARC 21</a:t>
            </a:r>
          </a:p>
          <a:p>
            <a:pPr>
              <a:defRPr/>
            </a:pPr>
            <a:r>
              <a:rPr lang="en-GB" sz="3427" dirty="0"/>
              <a:t>Existing content designation too granular</a:t>
            </a:r>
          </a:p>
          <a:p>
            <a:pPr>
              <a:defRPr/>
            </a:pPr>
            <a:r>
              <a:rPr lang="en-GB" sz="3427" dirty="0"/>
              <a:t>Free text strings broken down into separate sub-elements</a:t>
            </a:r>
          </a:p>
          <a:p>
            <a:pPr>
              <a:defRPr/>
            </a:pPr>
            <a:r>
              <a:rPr lang="en-GB" sz="3427" dirty="0"/>
              <a:t>Manifestation level data : MARC 21 bibliographic format </a:t>
            </a:r>
          </a:p>
          <a:p>
            <a:pPr>
              <a:defRPr/>
            </a:pPr>
            <a:endParaRPr lang="en-GB" sz="3427" dirty="0"/>
          </a:p>
          <a:p>
            <a:pPr lvl="1">
              <a:defRPr/>
            </a:pPr>
            <a:endParaRPr lang="en-US" sz="2856" dirty="0"/>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4EAAAC2-6AD2-4D06-9538-0C4A4DD3FECE}"/>
              </a:ext>
            </a:extLst>
          </p:cNvPr>
          <p:cNvSpPr>
            <a:spLocks noGrp="1" noChangeArrowheads="1"/>
          </p:cNvSpPr>
          <p:nvPr>
            <p:ph type="title"/>
          </p:nvPr>
        </p:nvSpPr>
        <p:spPr/>
        <p:txBody>
          <a:bodyPr/>
          <a:lstStyle/>
          <a:p>
            <a:r>
              <a:rPr lang="en-US" altLang="en-US" sz="4569">
                <a:ea typeface="ＭＳ Ｐゴシック" panose="020B0600070205080204" pitchFamily="34" charset="-128"/>
              </a:rPr>
              <a:t>Manifestation statements :</a:t>
            </a:r>
            <a:br>
              <a:rPr lang="en-US" altLang="en-US" sz="4569">
                <a:ea typeface="ＭＳ Ｐゴシック" panose="020B0600070205080204" pitchFamily="34" charset="-128"/>
              </a:rPr>
            </a:br>
            <a:r>
              <a:rPr lang="en-US" altLang="en-US" sz="4569">
                <a:ea typeface="ＭＳ Ｐゴシック" panose="020B0600070205080204" pitchFamily="34" charset="-128"/>
              </a:rPr>
              <a:t>New content designation options</a:t>
            </a:r>
          </a:p>
        </p:txBody>
      </p:sp>
      <p:sp>
        <p:nvSpPr>
          <p:cNvPr id="30723" name="Rectangle 3">
            <a:extLst>
              <a:ext uri="{FF2B5EF4-FFF2-40B4-BE49-F238E27FC236}">
                <a16:creationId xmlns:a16="http://schemas.microsoft.com/office/drawing/2014/main" id="{26D2226C-1B2F-4133-919A-6ADA18DD4621}"/>
              </a:ext>
            </a:extLst>
          </p:cNvPr>
          <p:cNvSpPr>
            <a:spLocks noGrp="1" noChangeArrowheads="1"/>
          </p:cNvSpPr>
          <p:nvPr>
            <p:ph idx="1"/>
          </p:nvPr>
        </p:nvSpPr>
        <p:spPr>
          <a:xfrm>
            <a:off x="652780" y="1924050"/>
            <a:ext cx="11818620" cy="7162800"/>
          </a:xfrm>
        </p:spPr>
        <p:txBody>
          <a:bodyPr/>
          <a:lstStyle/>
          <a:p>
            <a:pPr>
              <a:defRPr/>
            </a:pPr>
            <a:r>
              <a:rPr lang="en-GB" sz="3427" dirty="0"/>
              <a:t>Indicator / subfield level:</a:t>
            </a:r>
          </a:p>
          <a:p>
            <a:pPr lvl="1">
              <a:defRPr/>
            </a:pPr>
            <a:r>
              <a:rPr lang="en-GB" sz="2856" dirty="0"/>
              <a:t>New indicators added to existing 0XX / 2XX / 3XX / 4XX / 5XX fields (e.g. a manifestation title and statement of responsibility statement ; manifestation series statement) </a:t>
            </a:r>
          </a:p>
          <a:p>
            <a:pPr marL="244796" lvl="1" indent="0">
              <a:buNone/>
              <a:defRPr/>
            </a:pPr>
            <a:r>
              <a:rPr lang="en-GB" sz="2856" b="1" dirty="0"/>
              <a:t>    OR  </a:t>
            </a:r>
            <a:r>
              <a:rPr lang="en-GB" sz="3427" dirty="0"/>
              <a:t>   </a:t>
            </a:r>
          </a:p>
          <a:p>
            <a:pPr lvl="1">
              <a:defRPr/>
            </a:pPr>
            <a:r>
              <a:rPr lang="en-US" sz="2856" dirty="0"/>
              <a:t>New subfields added to existing 0XX / 2XX / 3XX / 4XX / 5XX fields </a:t>
            </a:r>
          </a:p>
          <a:p>
            <a:pPr>
              <a:defRPr/>
            </a:pPr>
            <a:r>
              <a:rPr lang="en-GB" sz="3427" dirty="0"/>
              <a:t>Field level:</a:t>
            </a:r>
          </a:p>
          <a:p>
            <a:pPr lvl="1">
              <a:defRPr/>
            </a:pPr>
            <a:r>
              <a:rPr lang="en-GB" sz="2856" dirty="0"/>
              <a:t>New 0XX / 2XX / 3XX / 4XX / 5XX fields in bibliographic format (e.g. a title page composed of undifferentiated manifestation statements)</a:t>
            </a:r>
          </a:p>
          <a:p>
            <a:pPr>
              <a:defRPr/>
            </a:pPr>
            <a:r>
              <a:rPr lang="en-GB" sz="3427" dirty="0"/>
              <a:t>Redefine existing fields to carry manifestation statements and new fields to carry more granular elements. </a:t>
            </a:r>
            <a:endParaRPr lang="en-US" sz="2856" dirty="0"/>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ED2034-67D2-4736-9620-DDBF26F83520}"/>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64A09E31-E571-4626-876A-AFB502BC5B40}"/>
              </a:ext>
            </a:extLst>
          </p:cNvPr>
          <p:cNvSpPr>
            <a:spLocks noGrp="1"/>
          </p:cNvSpPr>
          <p:nvPr>
            <p:ph type="sldNum" sz="quarter" idx="11"/>
          </p:nvPr>
        </p:nvSpPr>
        <p:spPr/>
        <p:txBody>
          <a:bodyPr/>
          <a:lstStyle/>
          <a:p>
            <a:pPr algn="ctr"/>
            <a:fld id="{6B918772-37A3-47DC-BE01-33CAE9FCB74A}" type="slidenum">
              <a:rPr lang="en-US" smtClean="0"/>
              <a:pPr algn="ctr"/>
              <a:t>5</a:t>
            </a:fld>
            <a:endParaRPr lang="en-US" dirty="0"/>
          </a:p>
        </p:txBody>
      </p:sp>
      <p:sp>
        <p:nvSpPr>
          <p:cNvPr id="4" name="Title 1">
            <a:extLst>
              <a:ext uri="{FF2B5EF4-FFF2-40B4-BE49-F238E27FC236}">
                <a16:creationId xmlns:a16="http://schemas.microsoft.com/office/drawing/2014/main" id="{7C6A73BA-1C6B-4F51-B0B1-E8EFFAD2CFDA}"/>
              </a:ext>
            </a:extLst>
          </p:cNvPr>
          <p:cNvSpPr txBox="1">
            <a:spLocks/>
          </p:cNvSpPr>
          <p:nvPr/>
        </p:nvSpPr>
        <p:spPr>
          <a:xfrm>
            <a:off x="508000" y="476250"/>
            <a:ext cx="5059602" cy="1111441"/>
          </a:xfrm>
          <a:prstGeom prst="rect">
            <a:avLst/>
          </a:prstGeom>
        </p:spPr>
        <p:txBody>
          <a:bodyPr/>
          <a:lstStyle>
            <a:lvl1pPr>
              <a:defRPr>
                <a:latin typeface="+mj-lt"/>
                <a:ea typeface="+mj-ea"/>
                <a:cs typeface="+mj-cs"/>
              </a:defRPr>
            </a:lvl1pPr>
          </a:lstStyle>
          <a:p>
            <a:r>
              <a:rPr lang="en-GB" sz="6000" kern="0" dirty="0">
                <a:solidFill>
                  <a:schemeClr val="tx2"/>
                </a:solidFill>
              </a:rPr>
              <a:t>LRM entities</a:t>
            </a:r>
          </a:p>
        </p:txBody>
      </p:sp>
      <p:sp>
        <p:nvSpPr>
          <p:cNvPr id="6" name="TextBox 5">
            <a:extLst>
              <a:ext uri="{FF2B5EF4-FFF2-40B4-BE49-F238E27FC236}">
                <a16:creationId xmlns:a16="http://schemas.microsoft.com/office/drawing/2014/main" id="{636994E8-F26D-4C4A-B03F-BFB3D4D0508E}"/>
              </a:ext>
            </a:extLst>
          </p:cNvPr>
          <p:cNvSpPr txBox="1"/>
          <p:nvPr/>
        </p:nvSpPr>
        <p:spPr>
          <a:xfrm>
            <a:off x="584200" y="1771650"/>
            <a:ext cx="10933441" cy="1569660"/>
          </a:xfrm>
          <a:prstGeom prst="rect">
            <a:avLst/>
          </a:prstGeom>
          <a:noFill/>
        </p:spPr>
        <p:txBody>
          <a:bodyPr wrap="square" rtlCol="0">
            <a:spAutoFit/>
          </a:bodyPr>
          <a:lstStyle/>
          <a:p>
            <a:r>
              <a:rPr lang="en-GB" sz="4800" dirty="0"/>
              <a:t>New entities for Agent, Collective Agent, </a:t>
            </a:r>
            <a:r>
              <a:rPr lang="en-GB" sz="4800" dirty="0" err="1"/>
              <a:t>Nomen</a:t>
            </a:r>
            <a:r>
              <a:rPr lang="en-GB" sz="4800" dirty="0"/>
              <a:t>, Place, Timespan</a:t>
            </a:r>
          </a:p>
        </p:txBody>
      </p:sp>
      <p:sp>
        <p:nvSpPr>
          <p:cNvPr id="7" name="TextBox 6">
            <a:extLst>
              <a:ext uri="{FF2B5EF4-FFF2-40B4-BE49-F238E27FC236}">
                <a16:creationId xmlns:a16="http://schemas.microsoft.com/office/drawing/2014/main" id="{7C213CB5-CD9E-4E02-B5B2-0983025D955C}"/>
              </a:ext>
            </a:extLst>
          </p:cNvPr>
          <p:cNvSpPr txBox="1"/>
          <p:nvPr/>
        </p:nvSpPr>
        <p:spPr>
          <a:xfrm>
            <a:off x="584200" y="3563720"/>
            <a:ext cx="10933441" cy="2308324"/>
          </a:xfrm>
          <a:prstGeom prst="rect">
            <a:avLst/>
          </a:prstGeom>
          <a:noFill/>
        </p:spPr>
        <p:txBody>
          <a:bodyPr wrap="square" rtlCol="0">
            <a:spAutoFit/>
          </a:bodyPr>
          <a:lstStyle/>
          <a:p>
            <a:r>
              <a:rPr lang="en-GB" sz="4800" dirty="0"/>
              <a:t>Many attributes become relationships</a:t>
            </a:r>
          </a:p>
          <a:p>
            <a:pPr lvl="1"/>
            <a:r>
              <a:rPr lang="en-GB" sz="4800" dirty="0"/>
              <a:t>Example: date of birth [of Person]</a:t>
            </a:r>
          </a:p>
          <a:p>
            <a:pPr lvl="1"/>
            <a:r>
              <a:rPr lang="en-GB" sz="4800" dirty="0"/>
              <a:t>=&gt; Related timespan of person</a:t>
            </a:r>
          </a:p>
        </p:txBody>
      </p:sp>
      <p:sp>
        <p:nvSpPr>
          <p:cNvPr id="8" name="TextBox 7">
            <a:extLst>
              <a:ext uri="{FF2B5EF4-FFF2-40B4-BE49-F238E27FC236}">
                <a16:creationId xmlns:a16="http://schemas.microsoft.com/office/drawing/2014/main" id="{68D50E93-C249-4B49-ABD9-A82AAFCA0E1A}"/>
              </a:ext>
            </a:extLst>
          </p:cNvPr>
          <p:cNvSpPr txBox="1"/>
          <p:nvPr/>
        </p:nvSpPr>
        <p:spPr>
          <a:xfrm>
            <a:off x="584200" y="6094454"/>
            <a:ext cx="10933441" cy="2308324"/>
          </a:xfrm>
          <a:prstGeom prst="rect">
            <a:avLst/>
          </a:prstGeom>
          <a:noFill/>
        </p:spPr>
        <p:txBody>
          <a:bodyPr wrap="square" rtlCol="0">
            <a:spAutoFit/>
          </a:bodyPr>
          <a:lstStyle/>
          <a:p>
            <a:r>
              <a:rPr lang="en-GB" sz="4800" dirty="0"/>
              <a:t>More inverse relationships</a:t>
            </a:r>
          </a:p>
          <a:p>
            <a:pPr lvl="1"/>
            <a:r>
              <a:rPr lang="en-GB" sz="4800" dirty="0"/>
              <a:t>Date of birth of [related person of timespan]</a:t>
            </a:r>
          </a:p>
        </p:txBody>
      </p:sp>
    </p:spTree>
    <p:extLst>
      <p:ext uri="{BB962C8B-B14F-4D97-AF65-F5344CB8AC3E}">
        <p14:creationId xmlns:p14="http://schemas.microsoft.com/office/powerpoint/2010/main" val="2981095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0742EE0-6B75-4DFA-8693-23A61670E662}"/>
              </a:ext>
            </a:extLst>
          </p:cNvPr>
          <p:cNvSpPr>
            <a:spLocks noGrp="1" noChangeArrowheads="1"/>
          </p:cNvSpPr>
          <p:nvPr>
            <p:ph type="title"/>
          </p:nvPr>
        </p:nvSpPr>
        <p:spPr/>
        <p:txBody>
          <a:bodyPr/>
          <a:lstStyle/>
          <a:p>
            <a:r>
              <a:rPr lang="en-US" altLang="en-US" sz="4569">
                <a:ea typeface="ＭＳ Ｐゴシック" panose="020B0600070205080204" pitchFamily="34" charset="-128"/>
              </a:rPr>
              <a:t>Manifestation statements :</a:t>
            </a:r>
            <a:br>
              <a:rPr lang="en-US" altLang="en-US" sz="4569">
                <a:ea typeface="ＭＳ Ｐゴシック" panose="020B0600070205080204" pitchFamily="34" charset="-128"/>
              </a:rPr>
            </a:br>
            <a:r>
              <a:rPr lang="en-US" altLang="en-US" sz="4569">
                <a:ea typeface="ＭＳ Ｐゴシック" panose="020B0600070205080204" pitchFamily="34" charset="-128"/>
              </a:rPr>
              <a:t>Option 1 (Indicator)</a:t>
            </a:r>
          </a:p>
        </p:txBody>
      </p:sp>
      <p:sp>
        <p:nvSpPr>
          <p:cNvPr id="30723" name="Rectangle 3">
            <a:extLst>
              <a:ext uri="{FF2B5EF4-FFF2-40B4-BE49-F238E27FC236}">
                <a16:creationId xmlns:a16="http://schemas.microsoft.com/office/drawing/2014/main" id="{E342993A-7D5D-4BD1-A4BD-464453DD164F}"/>
              </a:ext>
            </a:extLst>
          </p:cNvPr>
          <p:cNvSpPr>
            <a:spLocks noGrp="1" noChangeArrowheads="1"/>
          </p:cNvSpPr>
          <p:nvPr>
            <p:ph idx="1"/>
          </p:nvPr>
        </p:nvSpPr>
        <p:spPr>
          <a:xfrm>
            <a:off x="652780" y="2686050"/>
            <a:ext cx="11750040" cy="4953000"/>
          </a:xfrm>
        </p:spPr>
        <p:txBody>
          <a:bodyPr/>
          <a:lstStyle/>
          <a:p>
            <a:pPr fontAlgn="t">
              <a:defRPr/>
            </a:pPr>
            <a:r>
              <a:rPr lang="en-GB" sz="2856" b="1" kern="1200" dirty="0">
                <a:ea typeface="Times New Roman"/>
                <a:cs typeface="Times New Roman"/>
              </a:rPr>
              <a:t>Manifestation title and responsibility statement:</a:t>
            </a:r>
            <a:endParaRPr lang="en-GB" sz="2570" b="1" dirty="0">
              <a:ea typeface="Times New Roman"/>
              <a:cs typeface="Times New Roman"/>
            </a:endParaRPr>
          </a:p>
          <a:p>
            <a:pPr marL="652790" lvl="1" indent="0" fontAlgn="t">
              <a:buNone/>
              <a:defRPr/>
            </a:pPr>
            <a:r>
              <a:rPr lang="en-GB" sz="2285" dirty="0">
                <a:ea typeface="Times New Roman"/>
                <a:cs typeface="Times New Roman"/>
              </a:rPr>
              <a:t>Archaeological Ceramics: A Review of Current Research Edited by Simona Scarcella</a:t>
            </a:r>
          </a:p>
          <a:p>
            <a:pPr algn="just" fontAlgn="t">
              <a:defRPr/>
            </a:pPr>
            <a:endParaRPr lang="en-GB" sz="2856" dirty="0">
              <a:ea typeface="Times New Roman"/>
              <a:cs typeface="Times New Roman"/>
            </a:endParaRPr>
          </a:p>
          <a:p>
            <a:pPr algn="just" fontAlgn="t">
              <a:defRPr/>
            </a:pPr>
            <a:r>
              <a:rPr lang="en-GB" sz="2856" b="1" dirty="0">
                <a:ea typeface="Times New Roman"/>
                <a:cs typeface="Times New Roman"/>
              </a:rPr>
              <a:t>MARC 21 Title statement:</a:t>
            </a:r>
            <a:endParaRPr lang="en-GB" sz="2856" dirty="0">
              <a:ea typeface="Times New Roman"/>
              <a:cs typeface="Times New Roman"/>
            </a:endParaRPr>
          </a:p>
          <a:p>
            <a:pPr marL="652790" lvl="1" indent="0" algn="just" fontAlgn="t">
              <a:buNone/>
              <a:defRPr/>
            </a:pPr>
            <a:r>
              <a:rPr lang="en-GB" sz="2285" b="1" dirty="0">
                <a:ea typeface="Times New Roman"/>
                <a:cs typeface="Times New Roman"/>
              </a:rPr>
              <a:t>245 </a:t>
            </a:r>
            <a:r>
              <a:rPr lang="en-GB" sz="2285" b="1" dirty="0">
                <a:solidFill>
                  <a:srgbClr val="FF0000"/>
                </a:solidFill>
                <a:ea typeface="Times New Roman"/>
                <a:cs typeface="Times New Roman"/>
              </a:rPr>
              <a:t>2</a:t>
            </a:r>
            <a:r>
              <a:rPr lang="en-GB" sz="2285" b="1" dirty="0">
                <a:ea typeface="Times New Roman"/>
                <a:cs typeface="Times New Roman"/>
              </a:rPr>
              <a:t>0 $a </a:t>
            </a:r>
            <a:r>
              <a:rPr lang="en-GB" sz="2285" dirty="0">
                <a:ea typeface="Times New Roman"/>
                <a:cs typeface="Times New Roman"/>
              </a:rPr>
              <a:t>Archaeological Ceramics: A Review of Current Research Edited by Simona Scarcella</a:t>
            </a:r>
          </a:p>
          <a:p>
            <a:pPr algn="just" fontAlgn="t">
              <a:defRPr/>
            </a:pPr>
            <a:endParaRPr lang="en-GB" sz="2856" dirty="0">
              <a:ea typeface="Times New Roman"/>
              <a:cs typeface="Times New Roman"/>
            </a:endParaRPr>
          </a:p>
          <a:p>
            <a:pPr fontAlgn="t">
              <a:defRPr/>
            </a:pPr>
            <a:r>
              <a:rPr lang="en-GB" sz="2856" dirty="0">
                <a:ea typeface="Times New Roman"/>
                <a:cs typeface="Times New Roman"/>
              </a:rPr>
              <a:t>New 245 1st indicator specifies that subfield $a contains manifestation title and responsibility statement (not only title proper).  </a:t>
            </a: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29DC688-EA9B-4844-9CE6-EE53E98D6777}"/>
              </a:ext>
            </a:extLst>
          </p:cNvPr>
          <p:cNvSpPr>
            <a:spLocks noGrp="1" noChangeArrowheads="1"/>
          </p:cNvSpPr>
          <p:nvPr>
            <p:ph type="title"/>
          </p:nvPr>
        </p:nvSpPr>
        <p:spPr/>
        <p:txBody>
          <a:bodyPr/>
          <a:lstStyle/>
          <a:p>
            <a:r>
              <a:rPr lang="en-US" altLang="en-US" sz="4569">
                <a:ea typeface="ＭＳ Ｐゴシック" panose="020B0600070205080204" pitchFamily="34" charset="-128"/>
              </a:rPr>
              <a:t>Manifestation statements : </a:t>
            </a:r>
            <a:br>
              <a:rPr lang="en-US" altLang="en-US" sz="4569">
                <a:ea typeface="ＭＳ Ｐゴシック" panose="020B0600070205080204" pitchFamily="34" charset="-128"/>
              </a:rPr>
            </a:br>
            <a:r>
              <a:rPr lang="en-US" altLang="en-US" sz="4569">
                <a:ea typeface="ＭＳ Ｐゴシック" panose="020B0600070205080204" pitchFamily="34" charset="-128"/>
              </a:rPr>
              <a:t>Option 2 (Subfield)</a:t>
            </a:r>
          </a:p>
        </p:txBody>
      </p:sp>
      <p:sp>
        <p:nvSpPr>
          <p:cNvPr id="30723" name="Rectangle 3">
            <a:extLst>
              <a:ext uri="{FF2B5EF4-FFF2-40B4-BE49-F238E27FC236}">
                <a16:creationId xmlns:a16="http://schemas.microsoft.com/office/drawing/2014/main" id="{6FC155A5-A418-4990-B738-32CE4927C98C}"/>
              </a:ext>
            </a:extLst>
          </p:cNvPr>
          <p:cNvSpPr>
            <a:spLocks noGrp="1" noChangeArrowheads="1"/>
          </p:cNvSpPr>
          <p:nvPr>
            <p:ph idx="1"/>
          </p:nvPr>
        </p:nvSpPr>
        <p:spPr>
          <a:xfrm>
            <a:off x="652780" y="2838450"/>
            <a:ext cx="11750040" cy="4724400"/>
          </a:xfrm>
        </p:spPr>
        <p:txBody>
          <a:bodyPr/>
          <a:lstStyle/>
          <a:p>
            <a:pPr fontAlgn="t">
              <a:defRPr/>
            </a:pPr>
            <a:r>
              <a:rPr lang="en-GB" sz="2856" b="1" kern="1200" dirty="0">
                <a:ea typeface="Times New Roman"/>
                <a:cs typeface="Times New Roman"/>
              </a:rPr>
              <a:t>Manifestation title and responsibility statement:</a:t>
            </a:r>
            <a:endParaRPr lang="en-GB" sz="2570" b="1" dirty="0">
              <a:ea typeface="Times New Roman"/>
              <a:cs typeface="Times New Roman"/>
            </a:endParaRPr>
          </a:p>
          <a:p>
            <a:pPr marL="652790" lvl="1" indent="0" fontAlgn="t">
              <a:buNone/>
              <a:defRPr/>
            </a:pPr>
            <a:r>
              <a:rPr lang="en-GB" sz="2285" dirty="0">
                <a:ea typeface="Times New Roman"/>
                <a:cs typeface="Times New Roman"/>
              </a:rPr>
              <a:t>Archaeological Ceramics: A Review of Current Research Edited by Simona Scarcella</a:t>
            </a:r>
          </a:p>
          <a:p>
            <a:pPr algn="just" fontAlgn="t">
              <a:defRPr/>
            </a:pPr>
            <a:endParaRPr lang="en-GB" sz="2856" dirty="0">
              <a:ea typeface="Times New Roman"/>
              <a:cs typeface="Times New Roman"/>
            </a:endParaRPr>
          </a:p>
          <a:p>
            <a:pPr algn="just" fontAlgn="t">
              <a:defRPr/>
            </a:pPr>
            <a:r>
              <a:rPr lang="en-GB" sz="2856" b="1" dirty="0">
                <a:ea typeface="Times New Roman"/>
                <a:cs typeface="Times New Roman"/>
              </a:rPr>
              <a:t>MARC 21 Title statement:</a:t>
            </a:r>
            <a:endParaRPr lang="en-GB" sz="2856" dirty="0">
              <a:ea typeface="Times New Roman"/>
              <a:cs typeface="Times New Roman"/>
            </a:endParaRPr>
          </a:p>
          <a:p>
            <a:pPr marL="652790" lvl="1" indent="0" algn="just" fontAlgn="t">
              <a:buNone/>
              <a:defRPr/>
            </a:pPr>
            <a:r>
              <a:rPr lang="en-GB" sz="2285" b="1" dirty="0">
                <a:ea typeface="Times New Roman"/>
                <a:cs typeface="Times New Roman"/>
              </a:rPr>
              <a:t>245 00 </a:t>
            </a:r>
            <a:r>
              <a:rPr lang="en-GB" sz="2285" b="1" dirty="0">
                <a:solidFill>
                  <a:srgbClr val="FF0000"/>
                </a:solidFill>
                <a:ea typeface="Times New Roman"/>
                <a:cs typeface="Times New Roman"/>
              </a:rPr>
              <a:t>$m</a:t>
            </a:r>
            <a:r>
              <a:rPr lang="en-GB" sz="2285" b="1" dirty="0">
                <a:ea typeface="Times New Roman"/>
                <a:cs typeface="Times New Roman"/>
              </a:rPr>
              <a:t> </a:t>
            </a:r>
            <a:r>
              <a:rPr lang="en-GB" sz="2285" dirty="0">
                <a:ea typeface="Times New Roman"/>
                <a:cs typeface="Times New Roman"/>
              </a:rPr>
              <a:t>Archaeological Ceramics: A Review of Current Research Edited by Simona Scarcella</a:t>
            </a:r>
          </a:p>
          <a:p>
            <a:pPr algn="just" fontAlgn="t">
              <a:defRPr/>
            </a:pPr>
            <a:endParaRPr lang="en-GB" sz="2856" dirty="0">
              <a:ea typeface="Times New Roman"/>
              <a:cs typeface="Times New Roman"/>
            </a:endParaRPr>
          </a:p>
          <a:p>
            <a:pPr algn="just" fontAlgn="t">
              <a:defRPr/>
            </a:pPr>
            <a:r>
              <a:rPr lang="en-GB" sz="2856" dirty="0">
                <a:ea typeface="Times New Roman"/>
                <a:cs typeface="Times New Roman"/>
              </a:rPr>
              <a:t>New 245 $m specifies that subfield contains manifestation title and responsibility statement.  </a:t>
            </a: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0AEB804-151C-4B7C-AB64-238DA603A7A4}"/>
              </a:ext>
            </a:extLst>
          </p:cNvPr>
          <p:cNvSpPr>
            <a:spLocks noGrp="1" noChangeArrowheads="1"/>
          </p:cNvSpPr>
          <p:nvPr>
            <p:ph type="title"/>
          </p:nvPr>
        </p:nvSpPr>
        <p:spPr/>
        <p:txBody>
          <a:bodyPr/>
          <a:lstStyle/>
          <a:p>
            <a:r>
              <a:rPr lang="en-US" altLang="en-US" sz="4569">
                <a:ea typeface="ＭＳ Ｐゴシック" panose="020B0600070205080204" pitchFamily="34" charset="-128"/>
              </a:rPr>
              <a:t>Manifestation statements : </a:t>
            </a:r>
            <a:br>
              <a:rPr lang="en-US" altLang="en-US" sz="4569">
                <a:ea typeface="ＭＳ Ｐゴシック" panose="020B0600070205080204" pitchFamily="34" charset="-128"/>
              </a:rPr>
            </a:br>
            <a:r>
              <a:rPr lang="en-US" altLang="en-US" sz="4569">
                <a:ea typeface="ＭＳ Ｐゴシック" panose="020B0600070205080204" pitchFamily="34" charset="-128"/>
              </a:rPr>
              <a:t>Option 3 (Field)</a:t>
            </a:r>
          </a:p>
        </p:txBody>
      </p:sp>
      <p:sp>
        <p:nvSpPr>
          <p:cNvPr id="30723" name="Rectangle 3">
            <a:extLst>
              <a:ext uri="{FF2B5EF4-FFF2-40B4-BE49-F238E27FC236}">
                <a16:creationId xmlns:a16="http://schemas.microsoft.com/office/drawing/2014/main" id="{0935F8CA-9E82-41D2-8901-21BE7B7B4BC6}"/>
              </a:ext>
            </a:extLst>
          </p:cNvPr>
          <p:cNvSpPr>
            <a:spLocks noGrp="1" noChangeArrowheads="1"/>
          </p:cNvSpPr>
          <p:nvPr>
            <p:ph idx="1"/>
          </p:nvPr>
        </p:nvSpPr>
        <p:spPr>
          <a:xfrm>
            <a:off x="652780" y="2609850"/>
            <a:ext cx="11750040" cy="4800600"/>
          </a:xfrm>
        </p:spPr>
        <p:txBody>
          <a:bodyPr/>
          <a:lstStyle/>
          <a:p>
            <a:pPr fontAlgn="t">
              <a:defRPr/>
            </a:pPr>
            <a:r>
              <a:rPr lang="en-GB" sz="2856" b="1" kern="1200" dirty="0">
                <a:ea typeface="Times New Roman"/>
                <a:cs typeface="Times New Roman"/>
              </a:rPr>
              <a:t>Manifestation statement:</a:t>
            </a:r>
            <a:endParaRPr lang="en-GB" sz="2570" b="1" dirty="0">
              <a:ea typeface="Times New Roman"/>
              <a:cs typeface="Times New Roman"/>
            </a:endParaRPr>
          </a:p>
          <a:p>
            <a:pPr marL="652790" lvl="1" indent="0" fontAlgn="t">
              <a:buNone/>
              <a:defRPr/>
            </a:pPr>
            <a:r>
              <a:rPr lang="en-GB" sz="2285" dirty="0">
                <a:ea typeface="Times New Roman"/>
                <a:cs typeface="Times New Roman"/>
              </a:rPr>
              <a:t>Archaeological Ceramics: A Review of Current Research Edited by Simona Scarcella BAR International Series 2193</a:t>
            </a:r>
          </a:p>
          <a:p>
            <a:pPr algn="just" fontAlgn="t">
              <a:defRPr/>
            </a:pPr>
            <a:endParaRPr lang="en-GB" sz="2856" dirty="0">
              <a:ea typeface="Times New Roman"/>
              <a:cs typeface="Times New Roman"/>
            </a:endParaRPr>
          </a:p>
          <a:p>
            <a:pPr algn="just" fontAlgn="t">
              <a:defRPr/>
            </a:pPr>
            <a:r>
              <a:rPr lang="en-GB" sz="2856" b="1" dirty="0">
                <a:ea typeface="Times New Roman"/>
                <a:cs typeface="Times New Roman"/>
              </a:rPr>
              <a:t>MARC 21 Manifestation statement:</a:t>
            </a:r>
            <a:endParaRPr lang="en-GB" sz="2856" dirty="0">
              <a:ea typeface="Times New Roman"/>
              <a:cs typeface="Times New Roman"/>
            </a:endParaRPr>
          </a:p>
          <a:p>
            <a:pPr marL="652790" lvl="1" indent="0" algn="just" fontAlgn="t">
              <a:buNone/>
              <a:defRPr/>
            </a:pPr>
            <a:r>
              <a:rPr lang="en-GB" sz="2285" b="1" dirty="0">
                <a:solidFill>
                  <a:srgbClr val="FF0000"/>
                </a:solidFill>
                <a:ea typeface="Times New Roman"/>
                <a:cs typeface="Times New Roman"/>
              </a:rPr>
              <a:t>241 00 </a:t>
            </a:r>
            <a:r>
              <a:rPr lang="en-GB" sz="2285" dirty="0">
                <a:ea typeface="Times New Roman"/>
                <a:cs typeface="Times New Roman"/>
              </a:rPr>
              <a:t>$a</a:t>
            </a:r>
            <a:r>
              <a:rPr lang="en-GB" sz="2285" b="1" dirty="0">
                <a:ea typeface="Times New Roman"/>
                <a:cs typeface="Times New Roman"/>
              </a:rPr>
              <a:t> </a:t>
            </a:r>
            <a:r>
              <a:rPr lang="en-GB" sz="2285" dirty="0">
                <a:ea typeface="Times New Roman"/>
                <a:cs typeface="Times New Roman"/>
              </a:rPr>
              <a:t>Archaeological Ceramics: A Review of Current Research Edited by </a:t>
            </a:r>
            <a:r>
              <a:rPr lang="en-GB" sz="2285" dirty="0" err="1">
                <a:ea typeface="Times New Roman"/>
                <a:cs typeface="Times New Roman"/>
              </a:rPr>
              <a:t>Simona</a:t>
            </a:r>
            <a:r>
              <a:rPr lang="en-GB" sz="2285" dirty="0">
                <a:ea typeface="Times New Roman"/>
                <a:cs typeface="Times New Roman"/>
              </a:rPr>
              <a:t> </a:t>
            </a:r>
            <a:r>
              <a:rPr lang="en-GB" sz="2285" dirty="0" err="1">
                <a:ea typeface="Times New Roman"/>
                <a:cs typeface="Times New Roman"/>
              </a:rPr>
              <a:t>Scarcella</a:t>
            </a:r>
            <a:r>
              <a:rPr lang="en-GB" sz="2285" dirty="0">
                <a:ea typeface="Times New Roman"/>
                <a:cs typeface="Times New Roman"/>
              </a:rPr>
              <a:t> BAR International Series 2193</a:t>
            </a:r>
          </a:p>
          <a:p>
            <a:pPr fontAlgn="t">
              <a:defRPr/>
            </a:pPr>
            <a:endParaRPr lang="en-GB" sz="2856" dirty="0">
              <a:ea typeface="Times New Roman"/>
              <a:cs typeface="Times New Roman"/>
            </a:endParaRPr>
          </a:p>
          <a:p>
            <a:pPr fontAlgn="t">
              <a:defRPr/>
            </a:pPr>
            <a:r>
              <a:rPr lang="en-GB" sz="2856" dirty="0">
                <a:ea typeface="Times New Roman"/>
                <a:cs typeface="Times New Roman"/>
              </a:rPr>
              <a:t>New 241 tag specifies that field contains an undifferentiated manifestation statement.  </a:t>
            </a: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0D82A96-0ABA-4A8C-8CFB-C1C300F89FAA}"/>
              </a:ext>
            </a:extLst>
          </p:cNvPr>
          <p:cNvSpPr>
            <a:spLocks noGrp="1" noChangeArrowheads="1"/>
          </p:cNvSpPr>
          <p:nvPr>
            <p:ph type="title"/>
          </p:nvPr>
        </p:nvSpPr>
        <p:spPr/>
        <p:txBody>
          <a:bodyPr/>
          <a:lstStyle/>
          <a:p>
            <a:r>
              <a:rPr lang="en-US" altLang="en-US" sz="4569">
                <a:ea typeface="ＭＳ Ｐゴシック" panose="020B0600070205080204" pitchFamily="34" charset="-128"/>
              </a:rPr>
              <a:t>Manifestation statements : </a:t>
            </a:r>
            <a:br>
              <a:rPr lang="en-US" altLang="en-US" sz="4569">
                <a:ea typeface="ＭＳ Ｐゴシック" panose="020B0600070205080204" pitchFamily="34" charset="-128"/>
              </a:rPr>
            </a:br>
            <a:r>
              <a:rPr lang="en-US" altLang="en-US" sz="4569">
                <a:ea typeface="ＭＳ Ｐゴシック" panose="020B0600070205080204" pitchFamily="34" charset="-128"/>
              </a:rPr>
              <a:t>Option 4 (Redefinition)</a:t>
            </a:r>
          </a:p>
        </p:txBody>
      </p:sp>
      <p:sp>
        <p:nvSpPr>
          <p:cNvPr id="30723" name="Rectangle 3">
            <a:extLst>
              <a:ext uri="{FF2B5EF4-FFF2-40B4-BE49-F238E27FC236}">
                <a16:creationId xmlns:a16="http://schemas.microsoft.com/office/drawing/2014/main" id="{12BBFA01-68E9-4F22-B5CF-918F532E2505}"/>
              </a:ext>
            </a:extLst>
          </p:cNvPr>
          <p:cNvSpPr>
            <a:spLocks noGrp="1" noChangeArrowheads="1"/>
          </p:cNvSpPr>
          <p:nvPr>
            <p:ph idx="1"/>
          </p:nvPr>
        </p:nvSpPr>
        <p:spPr>
          <a:xfrm>
            <a:off x="652780" y="2457450"/>
            <a:ext cx="11750040" cy="5943600"/>
          </a:xfrm>
        </p:spPr>
        <p:txBody>
          <a:bodyPr/>
          <a:lstStyle/>
          <a:p>
            <a:pPr fontAlgn="t">
              <a:defRPr/>
            </a:pPr>
            <a:r>
              <a:rPr lang="en-GB" sz="2856" b="1" kern="1200" dirty="0">
                <a:ea typeface="Times New Roman"/>
                <a:cs typeface="Times New Roman"/>
              </a:rPr>
              <a:t>Manifestation statement:</a:t>
            </a:r>
            <a:endParaRPr lang="en-GB" sz="2570" b="1" dirty="0">
              <a:ea typeface="Times New Roman"/>
              <a:cs typeface="Times New Roman"/>
            </a:endParaRPr>
          </a:p>
          <a:p>
            <a:pPr marL="652790" lvl="1" indent="0" fontAlgn="t">
              <a:buNone/>
              <a:defRPr/>
            </a:pPr>
            <a:r>
              <a:rPr lang="en-GB" sz="2285" dirty="0">
                <a:ea typeface="Times New Roman"/>
                <a:cs typeface="Times New Roman"/>
              </a:rPr>
              <a:t>Archaeological Ceramics: A Review of Current Research Edited by Simona Scarcella BAR International Series 2193</a:t>
            </a:r>
          </a:p>
          <a:p>
            <a:pPr algn="just" fontAlgn="t">
              <a:defRPr/>
            </a:pPr>
            <a:endParaRPr lang="en-GB" sz="2856" dirty="0">
              <a:ea typeface="Times New Roman"/>
              <a:cs typeface="Times New Roman"/>
            </a:endParaRPr>
          </a:p>
          <a:p>
            <a:pPr algn="just" fontAlgn="t">
              <a:defRPr/>
            </a:pPr>
            <a:r>
              <a:rPr lang="en-GB" sz="2856" b="1" dirty="0">
                <a:ea typeface="Times New Roman"/>
                <a:cs typeface="Times New Roman"/>
              </a:rPr>
              <a:t>MARC 21 Manifestation statement:</a:t>
            </a:r>
            <a:endParaRPr lang="en-GB" sz="2856" dirty="0">
              <a:ea typeface="Times New Roman"/>
              <a:cs typeface="Times New Roman"/>
            </a:endParaRPr>
          </a:p>
          <a:p>
            <a:pPr marL="652790" lvl="1" indent="0" algn="just" fontAlgn="t">
              <a:buNone/>
              <a:defRPr/>
            </a:pPr>
            <a:r>
              <a:rPr lang="en-GB" sz="2285" b="1" dirty="0">
                <a:solidFill>
                  <a:srgbClr val="FF0000"/>
                </a:solidFill>
                <a:ea typeface="Times New Roman"/>
                <a:cs typeface="Times New Roman"/>
              </a:rPr>
              <a:t>241 00 </a:t>
            </a:r>
            <a:r>
              <a:rPr lang="en-GB" sz="2285" dirty="0">
                <a:ea typeface="Times New Roman"/>
                <a:cs typeface="Times New Roman"/>
              </a:rPr>
              <a:t>$a Archaeological ceramics : $b a review of current research / $c edited by </a:t>
            </a:r>
            <a:r>
              <a:rPr lang="en-GB" sz="2285" dirty="0" err="1">
                <a:ea typeface="Times New Roman"/>
                <a:cs typeface="Times New Roman"/>
              </a:rPr>
              <a:t>Simona</a:t>
            </a:r>
            <a:r>
              <a:rPr lang="en-GB" sz="2285" dirty="0">
                <a:ea typeface="Times New Roman"/>
                <a:cs typeface="Times New Roman"/>
              </a:rPr>
              <a:t> </a:t>
            </a:r>
            <a:r>
              <a:rPr lang="en-GB" sz="2285" dirty="0" err="1">
                <a:ea typeface="Times New Roman"/>
                <a:cs typeface="Times New Roman"/>
              </a:rPr>
              <a:t>Scarcella</a:t>
            </a:r>
            <a:r>
              <a:rPr lang="en-GB" sz="2285" dirty="0">
                <a:ea typeface="Times New Roman"/>
                <a:cs typeface="Times New Roman"/>
              </a:rPr>
              <a:t> </a:t>
            </a:r>
          </a:p>
          <a:p>
            <a:pPr algn="just" fontAlgn="t">
              <a:defRPr/>
            </a:pPr>
            <a:endParaRPr lang="en-GB" sz="2856" b="1" dirty="0">
              <a:solidFill>
                <a:srgbClr val="FF0000"/>
              </a:solidFill>
              <a:ea typeface="Times New Roman"/>
              <a:cs typeface="Times New Roman"/>
            </a:endParaRPr>
          </a:p>
          <a:p>
            <a:pPr marL="652790" lvl="1" indent="0" algn="just" fontAlgn="t">
              <a:buNone/>
              <a:defRPr/>
            </a:pPr>
            <a:r>
              <a:rPr lang="en-GB" sz="2285" b="1" dirty="0">
                <a:solidFill>
                  <a:srgbClr val="FF0000"/>
                </a:solidFill>
                <a:ea typeface="Times New Roman"/>
                <a:cs typeface="Times New Roman"/>
              </a:rPr>
              <a:t>245 00 </a:t>
            </a:r>
            <a:r>
              <a:rPr lang="en-GB" sz="2285" dirty="0">
                <a:ea typeface="Times New Roman"/>
                <a:cs typeface="Times New Roman"/>
              </a:rPr>
              <a:t>$a</a:t>
            </a:r>
            <a:r>
              <a:rPr lang="en-GB" sz="2285" b="1" dirty="0">
                <a:ea typeface="Times New Roman"/>
                <a:cs typeface="Times New Roman"/>
              </a:rPr>
              <a:t> </a:t>
            </a:r>
            <a:r>
              <a:rPr lang="en-GB" sz="2285" dirty="0">
                <a:ea typeface="Times New Roman"/>
                <a:cs typeface="Times New Roman"/>
              </a:rPr>
              <a:t>Archaeological Ceramics: A Review of Current Research Edited by </a:t>
            </a:r>
            <a:r>
              <a:rPr lang="en-GB" sz="2285" dirty="0" err="1">
                <a:ea typeface="Times New Roman"/>
                <a:cs typeface="Times New Roman"/>
              </a:rPr>
              <a:t>Simona</a:t>
            </a:r>
            <a:r>
              <a:rPr lang="en-GB" sz="2285" dirty="0">
                <a:ea typeface="Times New Roman"/>
                <a:cs typeface="Times New Roman"/>
              </a:rPr>
              <a:t> </a:t>
            </a:r>
            <a:r>
              <a:rPr lang="en-GB" sz="2285" dirty="0" err="1">
                <a:ea typeface="Times New Roman"/>
                <a:cs typeface="Times New Roman"/>
              </a:rPr>
              <a:t>Scarcella</a:t>
            </a:r>
            <a:r>
              <a:rPr lang="en-GB" sz="2285" dirty="0">
                <a:ea typeface="Times New Roman"/>
                <a:cs typeface="Times New Roman"/>
              </a:rPr>
              <a:t> BAR International Series 2193</a:t>
            </a:r>
          </a:p>
          <a:p>
            <a:pPr fontAlgn="t">
              <a:defRPr/>
            </a:pPr>
            <a:endParaRPr lang="en-GB" sz="2856" dirty="0">
              <a:ea typeface="Times New Roman"/>
              <a:cs typeface="Times New Roman"/>
            </a:endParaRPr>
          </a:p>
          <a:p>
            <a:pPr fontAlgn="t">
              <a:defRPr/>
            </a:pPr>
            <a:r>
              <a:rPr lang="en-GB" sz="2856" dirty="0">
                <a:ea typeface="Times New Roman"/>
                <a:cs typeface="Times New Roman"/>
              </a:rPr>
              <a:t>New 241 tag carries elements previously accommodated in 245; 245 tag redefined to contain an undifferentiated manifestation statement.  </a:t>
            </a: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151A3A3-1C11-4944-AA89-74927767DC14}"/>
              </a:ext>
            </a:extLst>
          </p:cNvPr>
          <p:cNvSpPr>
            <a:spLocks noGrp="1" noChangeArrowheads="1"/>
          </p:cNvSpPr>
          <p:nvPr>
            <p:ph type="title"/>
          </p:nvPr>
        </p:nvSpPr>
        <p:spPr/>
        <p:txBody>
          <a:bodyPr/>
          <a:lstStyle/>
          <a:p>
            <a:r>
              <a:rPr lang="en-US" altLang="en-US" sz="4569">
                <a:ea typeface="ＭＳ Ｐゴシック" panose="020B0600070205080204" pitchFamily="34" charset="-128"/>
              </a:rPr>
              <a:t>Manifestation Statements : MARC 21 Indicator / Subfield Change Candidates (1)</a:t>
            </a:r>
          </a:p>
        </p:txBody>
      </p:sp>
      <p:sp>
        <p:nvSpPr>
          <p:cNvPr id="48131" name="Rectangle 3">
            <a:extLst>
              <a:ext uri="{FF2B5EF4-FFF2-40B4-BE49-F238E27FC236}">
                <a16:creationId xmlns:a16="http://schemas.microsoft.com/office/drawing/2014/main" id="{3F70A92C-575D-4491-8ED4-DC385FF19D5C}"/>
              </a:ext>
            </a:extLst>
          </p:cNvPr>
          <p:cNvSpPr>
            <a:spLocks noGrp="1" noChangeArrowheads="1"/>
          </p:cNvSpPr>
          <p:nvPr>
            <p:ph idx="1"/>
          </p:nvPr>
        </p:nvSpPr>
        <p:spPr/>
        <p:txBody>
          <a:bodyPr/>
          <a:lstStyle/>
          <a:p>
            <a:pPr lvl="1"/>
            <a:endParaRPr lang="en-US" altLang="en-US" sz="2856">
              <a:ea typeface="ＭＳ Ｐゴシック" panose="020B0600070205080204" pitchFamily="34" charset="-128"/>
            </a:endParaRPr>
          </a:p>
          <a:p>
            <a:endParaRPr lang="en-US" altLang="en-US" sz="3427">
              <a:ea typeface="ＭＳ Ｐゴシック" panose="020B0600070205080204" pitchFamily="34" charset="-128"/>
            </a:endParaRPr>
          </a:p>
        </p:txBody>
      </p:sp>
      <p:graphicFrame>
        <p:nvGraphicFramePr>
          <p:cNvPr id="2" name="Table 1">
            <a:extLst>
              <a:ext uri="{FF2B5EF4-FFF2-40B4-BE49-F238E27FC236}">
                <a16:creationId xmlns:a16="http://schemas.microsoft.com/office/drawing/2014/main" id="{5CB645D3-3118-40F4-BB4F-4F9E3AF07A1F}"/>
              </a:ext>
            </a:extLst>
          </p:cNvPr>
          <p:cNvGraphicFramePr>
            <a:graphicFrameLocks noGrp="1"/>
          </p:cNvGraphicFramePr>
          <p:nvPr>
            <p:extLst>
              <p:ext uri="{D42A27DB-BD31-4B8C-83A1-F6EECF244321}">
                <p14:modId xmlns:p14="http://schemas.microsoft.com/office/powerpoint/2010/main" val="1702786529"/>
              </p:ext>
            </p:extLst>
          </p:nvPr>
        </p:nvGraphicFramePr>
        <p:xfrm>
          <a:off x="326390" y="2457450"/>
          <a:ext cx="12402820" cy="5888567"/>
        </p:xfrm>
        <a:graphic>
          <a:graphicData uri="http://schemas.openxmlformats.org/drawingml/2006/table">
            <a:tbl>
              <a:tblPr firstRow="1" firstCol="1" bandRow="1">
                <a:tableStyleId>{5C22544A-7EE6-4342-B048-85BDC9FD1C3A}</a:tableStyleId>
              </a:tblPr>
              <a:tblGrid>
                <a:gridCol w="6622089">
                  <a:extLst>
                    <a:ext uri="{9D8B030D-6E8A-4147-A177-3AD203B41FA5}">
                      <a16:colId xmlns:a16="http://schemas.microsoft.com/office/drawing/2014/main" val="20000"/>
                    </a:ext>
                  </a:extLst>
                </a:gridCol>
                <a:gridCol w="5780731">
                  <a:extLst>
                    <a:ext uri="{9D8B030D-6E8A-4147-A177-3AD203B41FA5}">
                      <a16:colId xmlns:a16="http://schemas.microsoft.com/office/drawing/2014/main" val="20001"/>
                    </a:ext>
                  </a:extLst>
                </a:gridCol>
              </a:tblGrid>
              <a:tr h="870373">
                <a:tc>
                  <a:txBody>
                    <a:bodyPr/>
                    <a:lstStyle/>
                    <a:p>
                      <a:pPr algn="just">
                        <a:spcAft>
                          <a:spcPts val="0"/>
                        </a:spcAft>
                      </a:pPr>
                      <a:r>
                        <a:rPr lang="en-GB" sz="2900" dirty="0">
                          <a:effectLst/>
                          <a:latin typeface="+mn-lt"/>
                          <a:ea typeface="+mn-ea"/>
                          <a:cs typeface="+mn-cs"/>
                        </a:rPr>
                        <a:t>RDA</a:t>
                      </a:r>
                      <a:r>
                        <a:rPr lang="en-GB" sz="2900" baseline="0" dirty="0">
                          <a:effectLst/>
                          <a:latin typeface="+mn-lt"/>
                          <a:ea typeface="+mn-ea"/>
                          <a:cs typeface="+mn-cs"/>
                        </a:rPr>
                        <a:t> Element</a:t>
                      </a:r>
                      <a:endParaRPr lang="en-GB" sz="2900" dirty="0">
                        <a:effectLst/>
                        <a:latin typeface="Calibri"/>
                        <a:ea typeface="Times New Roman"/>
                        <a:cs typeface="Times New Roman"/>
                      </a:endParaRPr>
                    </a:p>
                  </a:txBody>
                  <a:tcPr marL="97917" marR="97917" marT="0" marB="0"/>
                </a:tc>
                <a:tc>
                  <a:txBody>
                    <a:bodyPr/>
                    <a:lstStyle/>
                    <a:p>
                      <a:pPr algn="just">
                        <a:spcAft>
                          <a:spcPts val="0"/>
                        </a:spcAft>
                      </a:pPr>
                      <a:r>
                        <a:rPr lang="en-GB" sz="2900" dirty="0">
                          <a:effectLst/>
                          <a:latin typeface="+mn-lt"/>
                          <a:ea typeface="+mn-ea"/>
                          <a:cs typeface="+mn-cs"/>
                        </a:rPr>
                        <a:t>MARC</a:t>
                      </a:r>
                      <a:r>
                        <a:rPr lang="en-GB" sz="2900" baseline="0" dirty="0">
                          <a:effectLst/>
                          <a:latin typeface="+mn-lt"/>
                          <a:ea typeface="+mn-ea"/>
                          <a:cs typeface="+mn-cs"/>
                        </a:rPr>
                        <a:t> Bibliographic</a:t>
                      </a:r>
                      <a:endParaRPr lang="en-GB" sz="2900" dirty="0">
                        <a:effectLst/>
                        <a:latin typeface="Calibri"/>
                        <a:ea typeface="Times New Roman"/>
                        <a:cs typeface="Times New Roman"/>
                      </a:endParaRPr>
                    </a:p>
                  </a:txBody>
                  <a:tcPr marL="97917" marR="97917" marT="0" marB="0"/>
                </a:tc>
                <a:extLst>
                  <a:ext uri="{0D108BD9-81ED-4DB2-BD59-A6C34878D82A}">
                    <a16:rowId xmlns:a16="http://schemas.microsoft.com/office/drawing/2014/main" val="10000"/>
                  </a:ext>
                </a:extLst>
              </a:tr>
              <a:tr h="1305561">
                <a:tc>
                  <a:txBody>
                    <a:bodyPr/>
                    <a:lstStyle/>
                    <a:p>
                      <a:pPr algn="l">
                        <a:spcAft>
                          <a:spcPts val="0"/>
                        </a:spcAft>
                      </a:pPr>
                      <a:r>
                        <a:rPr lang="en-GB" sz="2900" dirty="0">
                          <a:effectLst/>
                          <a:latin typeface="+mn-lt"/>
                          <a:ea typeface="Times New Roman"/>
                          <a:cs typeface="Times New Roman"/>
                        </a:rPr>
                        <a:t>Manifestation copyright statement</a:t>
                      </a:r>
                    </a:p>
                  </a:txBody>
                  <a:tcPr marL="97917" marR="97917" marT="0" marB="0"/>
                </a:tc>
                <a:tc>
                  <a:txBody>
                    <a:bodyPr/>
                    <a:lstStyle/>
                    <a:p>
                      <a:pPr algn="just">
                        <a:spcAft>
                          <a:spcPts val="0"/>
                        </a:spcAft>
                      </a:pPr>
                      <a:r>
                        <a:rPr lang="en-GB" sz="2900" dirty="0">
                          <a:effectLst/>
                          <a:latin typeface="+mn-lt"/>
                          <a:ea typeface="Times New Roman"/>
                          <a:cs typeface="Times New Roman"/>
                        </a:rPr>
                        <a:t>260</a:t>
                      </a:r>
                    </a:p>
                    <a:p>
                      <a:pPr algn="just">
                        <a:spcAft>
                          <a:spcPts val="0"/>
                        </a:spcAft>
                      </a:pPr>
                      <a:r>
                        <a:rPr lang="en-GB" sz="2900" dirty="0">
                          <a:effectLst/>
                          <a:latin typeface="+mn-lt"/>
                          <a:ea typeface="Times New Roman"/>
                          <a:cs typeface="Times New Roman"/>
                        </a:rPr>
                        <a:t>264</a:t>
                      </a:r>
                      <a:r>
                        <a:rPr lang="en-GB" sz="2900" baseline="0" dirty="0">
                          <a:effectLst/>
                          <a:latin typeface="+mn-lt"/>
                          <a:ea typeface="Times New Roman"/>
                          <a:cs typeface="Times New Roman"/>
                        </a:rPr>
                        <a:t> 2</a:t>
                      </a:r>
                      <a:r>
                        <a:rPr lang="en-GB" sz="2900" baseline="30000" dirty="0">
                          <a:effectLst/>
                          <a:latin typeface="+mn-lt"/>
                          <a:ea typeface="Times New Roman"/>
                          <a:cs typeface="Times New Roman"/>
                        </a:rPr>
                        <a:t>nd</a:t>
                      </a:r>
                      <a:r>
                        <a:rPr lang="en-GB" sz="2900" baseline="0" dirty="0">
                          <a:effectLst/>
                          <a:latin typeface="+mn-lt"/>
                          <a:ea typeface="Times New Roman"/>
                          <a:cs typeface="Times New Roman"/>
                        </a:rPr>
                        <a:t> Ind. 4</a:t>
                      </a:r>
                      <a:endParaRPr lang="en-GB" sz="2900" dirty="0">
                        <a:effectLst/>
                        <a:latin typeface="+mn-lt"/>
                        <a:ea typeface="Times New Roman"/>
                        <a:cs typeface="Times New Roman"/>
                      </a:endParaRPr>
                    </a:p>
                  </a:txBody>
                  <a:tcPr marL="97917" marR="97917" marT="0" marB="0"/>
                </a:tc>
                <a:extLst>
                  <a:ext uri="{0D108BD9-81ED-4DB2-BD59-A6C34878D82A}">
                    <a16:rowId xmlns:a16="http://schemas.microsoft.com/office/drawing/2014/main" val="10001"/>
                  </a:ext>
                </a:extLst>
              </a:tr>
              <a:tr h="1087967">
                <a:tc>
                  <a:txBody>
                    <a:bodyPr/>
                    <a:lstStyle/>
                    <a:p>
                      <a:pPr algn="just">
                        <a:spcAft>
                          <a:spcPts val="0"/>
                        </a:spcAft>
                      </a:pPr>
                      <a:r>
                        <a:rPr lang="en-GB" sz="2900" dirty="0">
                          <a:effectLst/>
                          <a:latin typeface="+mn-lt"/>
                          <a:ea typeface="Times New Roman"/>
                          <a:cs typeface="Times New Roman"/>
                        </a:rPr>
                        <a:t>Manifestation designation of serial statement</a:t>
                      </a:r>
                    </a:p>
                  </a:txBody>
                  <a:tcPr marL="97917" marR="97917" marT="0" marB="0"/>
                </a:tc>
                <a:tc>
                  <a:txBody>
                    <a:bodyPr/>
                    <a:lstStyle/>
                    <a:p>
                      <a:pPr algn="just">
                        <a:spcAft>
                          <a:spcPts val="0"/>
                        </a:spcAft>
                      </a:pPr>
                      <a:r>
                        <a:rPr lang="en-GB" sz="2900" dirty="0">
                          <a:effectLst/>
                          <a:latin typeface="+mn-lt"/>
                          <a:ea typeface="Times New Roman"/>
                          <a:cs typeface="Times New Roman"/>
                        </a:rPr>
                        <a:t>362</a:t>
                      </a:r>
                    </a:p>
                  </a:txBody>
                  <a:tcPr marL="97917" marR="97917" marT="0" marB="0"/>
                </a:tc>
                <a:extLst>
                  <a:ext uri="{0D108BD9-81ED-4DB2-BD59-A6C34878D82A}">
                    <a16:rowId xmlns:a16="http://schemas.microsoft.com/office/drawing/2014/main" val="10002"/>
                  </a:ext>
                </a:extLst>
              </a:tr>
              <a:tr h="870373">
                <a:tc>
                  <a:txBody>
                    <a:bodyPr/>
                    <a:lstStyle/>
                    <a:p>
                      <a:pPr algn="just">
                        <a:spcAft>
                          <a:spcPts val="0"/>
                        </a:spcAft>
                      </a:pPr>
                      <a:r>
                        <a:rPr lang="en-GB" sz="2900" dirty="0">
                          <a:effectLst/>
                          <a:latin typeface="+mn-lt"/>
                          <a:ea typeface="Times New Roman"/>
                          <a:cs typeface="Times New Roman"/>
                        </a:rPr>
                        <a:t>Manifestation dissertation statement</a:t>
                      </a:r>
                    </a:p>
                  </a:txBody>
                  <a:tcPr marL="97917" marR="97917" marT="0" marB="0"/>
                </a:tc>
                <a:tc>
                  <a:txBody>
                    <a:bodyPr/>
                    <a:lstStyle/>
                    <a:p>
                      <a:pPr algn="just">
                        <a:spcAft>
                          <a:spcPts val="0"/>
                        </a:spcAft>
                      </a:pPr>
                      <a:r>
                        <a:rPr lang="en-GB" sz="2900" dirty="0">
                          <a:effectLst/>
                          <a:latin typeface="+mn-lt"/>
                          <a:ea typeface="Times New Roman"/>
                          <a:cs typeface="Times New Roman"/>
                        </a:rPr>
                        <a:t>502</a:t>
                      </a:r>
                    </a:p>
                  </a:txBody>
                  <a:tcPr marL="97917" marR="97917" marT="0" marB="0"/>
                </a:tc>
                <a:extLst>
                  <a:ext uri="{0D108BD9-81ED-4DB2-BD59-A6C34878D82A}">
                    <a16:rowId xmlns:a16="http://schemas.microsoft.com/office/drawing/2014/main" val="10003"/>
                  </a:ext>
                </a:extLst>
              </a:tr>
              <a:tr h="870373">
                <a:tc>
                  <a:txBody>
                    <a:bodyPr/>
                    <a:lstStyle/>
                    <a:p>
                      <a:pPr algn="just">
                        <a:spcAft>
                          <a:spcPts val="0"/>
                        </a:spcAft>
                      </a:pPr>
                      <a:r>
                        <a:rPr lang="en-GB" sz="2900" dirty="0">
                          <a:effectLst/>
                          <a:latin typeface="+mn-lt"/>
                          <a:ea typeface="Times New Roman"/>
                          <a:cs typeface="Times New Roman"/>
                        </a:rPr>
                        <a:t>Manifestation distribution statement</a:t>
                      </a:r>
                    </a:p>
                  </a:txBody>
                  <a:tcPr marL="97917" marR="97917" marT="0" marB="0"/>
                </a:tc>
                <a:tc>
                  <a:txBody>
                    <a:bodyPr/>
                    <a:lstStyle/>
                    <a:p>
                      <a:pPr algn="just">
                        <a:spcAft>
                          <a:spcPts val="0"/>
                        </a:spcAft>
                      </a:pPr>
                      <a:r>
                        <a:rPr lang="en-GB" sz="2900" dirty="0">
                          <a:effectLst/>
                          <a:latin typeface="+mn-lt"/>
                          <a:ea typeface="Times New Roman"/>
                          <a:cs typeface="Times New Roman"/>
                        </a:rPr>
                        <a:t>260</a:t>
                      </a:r>
                    </a:p>
                    <a:p>
                      <a:pPr algn="just">
                        <a:spcAft>
                          <a:spcPts val="0"/>
                        </a:spcAft>
                      </a:pPr>
                      <a:r>
                        <a:rPr lang="en-GB" sz="2900" dirty="0">
                          <a:effectLst/>
                          <a:latin typeface="+mn-lt"/>
                          <a:ea typeface="Times New Roman"/>
                          <a:cs typeface="Times New Roman"/>
                        </a:rPr>
                        <a:t>264</a:t>
                      </a:r>
                      <a:r>
                        <a:rPr lang="en-GB" sz="2900" baseline="0" dirty="0">
                          <a:effectLst/>
                          <a:latin typeface="+mn-lt"/>
                          <a:ea typeface="Times New Roman"/>
                          <a:cs typeface="Times New Roman"/>
                        </a:rPr>
                        <a:t> 2</a:t>
                      </a:r>
                      <a:r>
                        <a:rPr lang="en-GB" sz="2900" baseline="30000" dirty="0">
                          <a:effectLst/>
                          <a:latin typeface="+mn-lt"/>
                          <a:ea typeface="Times New Roman"/>
                          <a:cs typeface="Times New Roman"/>
                        </a:rPr>
                        <a:t>nd</a:t>
                      </a:r>
                      <a:r>
                        <a:rPr lang="en-GB" sz="2900" baseline="0" dirty="0">
                          <a:effectLst/>
                          <a:latin typeface="+mn-lt"/>
                          <a:ea typeface="Times New Roman"/>
                          <a:cs typeface="Times New Roman"/>
                        </a:rPr>
                        <a:t> Ind. 2</a:t>
                      </a:r>
                      <a:endParaRPr lang="en-GB" sz="2900" dirty="0">
                        <a:effectLst/>
                        <a:latin typeface="+mn-lt"/>
                        <a:ea typeface="Times New Roman"/>
                        <a:cs typeface="Times New Roman"/>
                      </a:endParaRPr>
                    </a:p>
                  </a:txBody>
                  <a:tcPr marL="97917" marR="97917" marT="0" marB="0"/>
                </a:tc>
                <a:extLst>
                  <a:ext uri="{0D108BD9-81ED-4DB2-BD59-A6C34878D82A}">
                    <a16:rowId xmlns:a16="http://schemas.microsoft.com/office/drawing/2014/main" val="10004"/>
                  </a:ext>
                </a:extLst>
              </a:tr>
              <a:tr h="870373">
                <a:tc>
                  <a:txBody>
                    <a:bodyPr/>
                    <a:lstStyle/>
                    <a:p>
                      <a:pPr algn="just">
                        <a:spcAft>
                          <a:spcPts val="0"/>
                        </a:spcAft>
                      </a:pPr>
                      <a:r>
                        <a:rPr lang="en-GB" sz="2900" dirty="0">
                          <a:effectLst/>
                          <a:latin typeface="+mn-lt"/>
                          <a:ea typeface="Times New Roman"/>
                          <a:cs typeface="Times New Roman"/>
                        </a:rPr>
                        <a:t>Manifestation edition statement</a:t>
                      </a:r>
                    </a:p>
                  </a:txBody>
                  <a:tcPr marL="97917" marR="97917" marT="0" marB="0"/>
                </a:tc>
                <a:tc>
                  <a:txBody>
                    <a:bodyPr/>
                    <a:lstStyle/>
                    <a:p>
                      <a:pPr algn="just">
                        <a:spcAft>
                          <a:spcPts val="0"/>
                        </a:spcAft>
                      </a:pPr>
                      <a:r>
                        <a:rPr lang="en-GB" sz="2900" dirty="0">
                          <a:effectLst/>
                          <a:latin typeface="+mn-lt"/>
                          <a:ea typeface="Times New Roman"/>
                          <a:cs typeface="Times New Roman"/>
                        </a:rPr>
                        <a:t>250</a:t>
                      </a:r>
                    </a:p>
                  </a:txBody>
                  <a:tcPr marL="97917" marR="97917"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01FBD38-3895-44BD-A488-E01ED5712764}"/>
              </a:ext>
            </a:extLst>
          </p:cNvPr>
          <p:cNvSpPr>
            <a:spLocks noGrp="1" noChangeArrowheads="1"/>
          </p:cNvSpPr>
          <p:nvPr>
            <p:ph type="title"/>
          </p:nvPr>
        </p:nvSpPr>
        <p:spPr/>
        <p:txBody>
          <a:bodyPr/>
          <a:lstStyle/>
          <a:p>
            <a:r>
              <a:rPr lang="en-US" altLang="en-US" sz="4569">
                <a:ea typeface="ＭＳ Ｐゴシック" panose="020B0600070205080204" pitchFamily="34" charset="-128"/>
              </a:rPr>
              <a:t>Manifestation Statements : MARC 21 Indicator / Subfield Change Candidates (2)</a:t>
            </a:r>
            <a:br>
              <a:rPr lang="en-US" altLang="en-US" sz="4569">
                <a:ea typeface="ＭＳ Ｐゴシック" panose="020B0600070205080204" pitchFamily="34" charset="-128"/>
              </a:rPr>
            </a:br>
            <a:endParaRPr lang="en-US" altLang="en-US" sz="4569">
              <a:ea typeface="ＭＳ Ｐゴシック" panose="020B0600070205080204" pitchFamily="34" charset="-128"/>
            </a:endParaRPr>
          </a:p>
        </p:txBody>
      </p:sp>
      <p:sp>
        <p:nvSpPr>
          <p:cNvPr id="49155" name="Rectangle 3">
            <a:extLst>
              <a:ext uri="{FF2B5EF4-FFF2-40B4-BE49-F238E27FC236}">
                <a16:creationId xmlns:a16="http://schemas.microsoft.com/office/drawing/2014/main" id="{D5023633-E6C1-4D91-B36F-DF823BC6572D}"/>
              </a:ext>
            </a:extLst>
          </p:cNvPr>
          <p:cNvSpPr>
            <a:spLocks noGrp="1" noChangeArrowheads="1"/>
          </p:cNvSpPr>
          <p:nvPr>
            <p:ph idx="1"/>
          </p:nvPr>
        </p:nvSpPr>
        <p:spPr/>
        <p:txBody>
          <a:bodyPr/>
          <a:lstStyle/>
          <a:p>
            <a:pPr lvl="1"/>
            <a:endParaRPr lang="en-US" altLang="en-US" sz="2856">
              <a:ea typeface="ＭＳ Ｐゴシック" panose="020B0600070205080204" pitchFamily="34" charset="-128"/>
            </a:endParaRPr>
          </a:p>
          <a:p>
            <a:endParaRPr lang="en-US" altLang="en-US" sz="3427">
              <a:ea typeface="ＭＳ Ｐゴシック" panose="020B0600070205080204" pitchFamily="34" charset="-128"/>
            </a:endParaRPr>
          </a:p>
        </p:txBody>
      </p:sp>
      <p:graphicFrame>
        <p:nvGraphicFramePr>
          <p:cNvPr id="2" name="Table 1">
            <a:extLst>
              <a:ext uri="{FF2B5EF4-FFF2-40B4-BE49-F238E27FC236}">
                <a16:creationId xmlns:a16="http://schemas.microsoft.com/office/drawing/2014/main" id="{53C7727F-6FC2-46B7-95FF-8628FE678BAE}"/>
              </a:ext>
            </a:extLst>
          </p:cNvPr>
          <p:cNvGraphicFramePr>
            <a:graphicFrameLocks noGrp="1"/>
          </p:cNvGraphicFramePr>
          <p:nvPr>
            <p:extLst>
              <p:ext uri="{D42A27DB-BD31-4B8C-83A1-F6EECF244321}">
                <p14:modId xmlns:p14="http://schemas.microsoft.com/office/powerpoint/2010/main" val="1866925778"/>
              </p:ext>
            </p:extLst>
          </p:nvPr>
        </p:nvGraphicFramePr>
        <p:xfrm>
          <a:off x="326390" y="2228850"/>
          <a:ext cx="12402820" cy="6615853"/>
        </p:xfrm>
        <a:graphic>
          <a:graphicData uri="http://schemas.openxmlformats.org/drawingml/2006/table">
            <a:tbl>
              <a:tblPr/>
              <a:tblGrid>
                <a:gridCol w="6622997">
                  <a:extLst>
                    <a:ext uri="{9D8B030D-6E8A-4147-A177-3AD203B41FA5}">
                      <a16:colId xmlns:a16="http://schemas.microsoft.com/office/drawing/2014/main" val="20000"/>
                    </a:ext>
                  </a:extLst>
                </a:gridCol>
                <a:gridCol w="5779823">
                  <a:extLst>
                    <a:ext uri="{9D8B030D-6E8A-4147-A177-3AD203B41FA5}">
                      <a16:colId xmlns:a16="http://schemas.microsoft.com/office/drawing/2014/main" val="20001"/>
                    </a:ext>
                  </a:extLst>
                </a:gridCol>
              </a:tblGrid>
              <a:tr h="87037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dirty="0">
                          <a:ln>
                            <a:noFill/>
                          </a:ln>
                          <a:solidFill>
                            <a:srgbClr val="FFFFFF"/>
                          </a:solidFill>
                          <a:effectLst/>
                          <a:latin typeface="Arial" pitchFamily="34" charset="0"/>
                          <a:ea typeface="ＭＳ Ｐゴシック" pitchFamily="34" charset="-128"/>
                        </a:rPr>
                        <a:t>RDA Element</a:t>
                      </a:r>
                      <a:endParaRPr kumimoji="0" lang="en-GB" sz="29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rPr>
                        <a:t>MARC Bibliographic</a:t>
                      </a:r>
                      <a:endParaRPr kumimoji="0" lang="en-GB" sz="2900" b="1" i="0" u="none" strike="noStrike" cap="none" normalizeH="0" baseline="0">
                        <a:ln>
                          <a:noFill/>
                        </a:ln>
                        <a:solidFill>
                          <a:srgbClr val="FFFFFF"/>
                        </a:solidFill>
                        <a:effectLst/>
                        <a:latin typeface="Calibri"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70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Manifestation frequency statement</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310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 </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1"/>
                  </a:ext>
                </a:extLst>
              </a:tr>
              <a:tr h="47870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Manifestation identifier statement</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020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022</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024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026</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028</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030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032</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037</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074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086</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502</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B146107-2C82-4434-B123-6E1434B3ED42}"/>
              </a:ext>
            </a:extLst>
          </p:cNvPr>
          <p:cNvSpPr>
            <a:spLocks noGrp="1" noChangeArrowheads="1"/>
          </p:cNvSpPr>
          <p:nvPr>
            <p:ph type="title"/>
          </p:nvPr>
        </p:nvSpPr>
        <p:spPr/>
        <p:txBody>
          <a:bodyPr/>
          <a:lstStyle/>
          <a:p>
            <a:r>
              <a:rPr lang="en-US" altLang="en-US" sz="4569">
                <a:ea typeface="ＭＳ Ｐゴシック" panose="020B0600070205080204" pitchFamily="34" charset="-128"/>
              </a:rPr>
              <a:t>Manifestation Statements : MARC 21 Indicator / Subfield Change Candidates (3)</a:t>
            </a:r>
            <a:br>
              <a:rPr lang="en-US" altLang="en-US" sz="4569">
                <a:ea typeface="ＭＳ Ｐゴシック" panose="020B0600070205080204" pitchFamily="34" charset="-128"/>
              </a:rPr>
            </a:br>
            <a:endParaRPr lang="en-US" altLang="en-US" sz="4569">
              <a:ea typeface="ＭＳ Ｐゴシック" panose="020B0600070205080204" pitchFamily="34" charset="-128"/>
            </a:endParaRPr>
          </a:p>
        </p:txBody>
      </p:sp>
      <p:sp>
        <p:nvSpPr>
          <p:cNvPr id="50179" name="Rectangle 3">
            <a:extLst>
              <a:ext uri="{FF2B5EF4-FFF2-40B4-BE49-F238E27FC236}">
                <a16:creationId xmlns:a16="http://schemas.microsoft.com/office/drawing/2014/main" id="{A2A00510-755D-48A9-90E8-F650D789F268}"/>
              </a:ext>
            </a:extLst>
          </p:cNvPr>
          <p:cNvSpPr>
            <a:spLocks noGrp="1" noChangeArrowheads="1"/>
          </p:cNvSpPr>
          <p:nvPr>
            <p:ph idx="1"/>
          </p:nvPr>
        </p:nvSpPr>
        <p:spPr/>
        <p:txBody>
          <a:bodyPr/>
          <a:lstStyle/>
          <a:p>
            <a:pPr lvl="1"/>
            <a:endParaRPr lang="en-US" altLang="en-US" sz="2856">
              <a:ea typeface="ＭＳ Ｐゴシック" panose="020B0600070205080204" pitchFamily="34" charset="-128"/>
            </a:endParaRPr>
          </a:p>
          <a:p>
            <a:endParaRPr lang="en-US" altLang="en-US" sz="3427">
              <a:ea typeface="ＭＳ Ｐゴシック" panose="020B0600070205080204" pitchFamily="34" charset="-128"/>
            </a:endParaRPr>
          </a:p>
        </p:txBody>
      </p:sp>
      <p:graphicFrame>
        <p:nvGraphicFramePr>
          <p:cNvPr id="2" name="Table 1">
            <a:extLst>
              <a:ext uri="{FF2B5EF4-FFF2-40B4-BE49-F238E27FC236}">
                <a16:creationId xmlns:a16="http://schemas.microsoft.com/office/drawing/2014/main" id="{D6C54453-C73A-44DB-90C4-B77A5DEF86AA}"/>
              </a:ext>
            </a:extLst>
          </p:cNvPr>
          <p:cNvGraphicFramePr>
            <a:graphicFrameLocks noGrp="1"/>
          </p:cNvGraphicFramePr>
          <p:nvPr>
            <p:extLst>
              <p:ext uri="{D42A27DB-BD31-4B8C-83A1-F6EECF244321}">
                <p14:modId xmlns:p14="http://schemas.microsoft.com/office/powerpoint/2010/main" val="3694768887"/>
              </p:ext>
            </p:extLst>
          </p:nvPr>
        </p:nvGraphicFramePr>
        <p:xfrm>
          <a:off x="326390" y="2076450"/>
          <a:ext cx="12402820" cy="6774898"/>
        </p:xfrm>
        <a:graphic>
          <a:graphicData uri="http://schemas.openxmlformats.org/drawingml/2006/table">
            <a:tbl>
              <a:tblPr/>
              <a:tblGrid>
                <a:gridCol w="6622997">
                  <a:extLst>
                    <a:ext uri="{9D8B030D-6E8A-4147-A177-3AD203B41FA5}">
                      <a16:colId xmlns:a16="http://schemas.microsoft.com/office/drawing/2014/main" val="20000"/>
                    </a:ext>
                  </a:extLst>
                </a:gridCol>
                <a:gridCol w="5779823">
                  <a:extLst>
                    <a:ext uri="{9D8B030D-6E8A-4147-A177-3AD203B41FA5}">
                      <a16:colId xmlns:a16="http://schemas.microsoft.com/office/drawing/2014/main" val="20001"/>
                    </a:ext>
                  </a:extLst>
                </a:gridCol>
              </a:tblGrid>
              <a:tr h="86379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dirty="0">
                          <a:ln>
                            <a:noFill/>
                          </a:ln>
                          <a:solidFill>
                            <a:srgbClr val="FFFFFF"/>
                          </a:solidFill>
                          <a:effectLst/>
                          <a:latin typeface="Arial" pitchFamily="34" charset="0"/>
                          <a:ea typeface="ＭＳ Ｐゴシック" pitchFamily="34" charset="-128"/>
                        </a:rPr>
                        <a:t>RDA Element</a:t>
                      </a:r>
                      <a:endParaRPr kumimoji="0" lang="en-GB" sz="29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rPr>
                        <a:t>MARC Bibliographic</a:t>
                      </a:r>
                      <a:endParaRPr kumimoji="0" lang="en-GB" sz="2900" b="1" i="0" u="none" strike="noStrike" cap="none" normalizeH="0" baseline="0">
                        <a:ln>
                          <a:noFill/>
                        </a:ln>
                        <a:solidFill>
                          <a:srgbClr val="FFFFFF"/>
                        </a:solidFill>
                        <a:effectLst/>
                        <a:latin typeface="Calibri"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7723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Manifestation manufacture statement</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260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264 2</a:t>
                      </a:r>
                      <a:r>
                        <a:rPr kumimoji="0" lang="en-GB" sz="2900" b="0" i="0" u="none" strike="noStrike" cap="none" normalizeH="0" baseline="30000">
                          <a:ln>
                            <a:noFill/>
                          </a:ln>
                          <a:solidFill>
                            <a:srgbClr val="000000"/>
                          </a:solidFill>
                          <a:effectLst/>
                          <a:latin typeface="Arial" pitchFamily="34" charset="0"/>
                          <a:ea typeface="ＭＳ Ｐゴシック" pitchFamily="34" charset="-128"/>
                          <a:cs typeface="Times New Roman" pitchFamily="18" charset="0"/>
                        </a:rPr>
                        <a:t>nd</a:t>
                      </a: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 Ind 3</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1"/>
                  </a:ext>
                </a:extLst>
              </a:tr>
              <a:tr h="87723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Manifestation production statement</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260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264 2</a:t>
                      </a:r>
                      <a:r>
                        <a:rPr kumimoji="0" lang="en-GB" sz="2900" b="0" i="0" u="none" strike="noStrike" cap="none" normalizeH="0" baseline="30000">
                          <a:ln>
                            <a:noFill/>
                          </a:ln>
                          <a:solidFill>
                            <a:srgbClr val="000000"/>
                          </a:solidFill>
                          <a:effectLst/>
                          <a:latin typeface="Arial" pitchFamily="34" charset="0"/>
                          <a:ea typeface="ＭＳ Ｐゴシック" pitchFamily="34" charset="-128"/>
                          <a:cs typeface="Times New Roman" pitchFamily="18" charset="0"/>
                        </a:rPr>
                        <a:t>nd</a:t>
                      </a: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 Ind 0</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2"/>
                  </a:ext>
                </a:extLst>
              </a:tr>
              <a:tr h="87723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Manifestation publication statement</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260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264 2</a:t>
                      </a:r>
                      <a:r>
                        <a:rPr kumimoji="0" lang="en-GB" sz="2900" b="0" i="0" u="none" strike="noStrike" cap="none" normalizeH="0" baseline="30000">
                          <a:ln>
                            <a:noFill/>
                          </a:ln>
                          <a:solidFill>
                            <a:srgbClr val="000000"/>
                          </a:solidFill>
                          <a:effectLst/>
                          <a:latin typeface="Arial" pitchFamily="34" charset="0"/>
                          <a:ea typeface="ＭＳ Ｐゴシック" pitchFamily="34" charset="-128"/>
                          <a:cs typeface="Times New Roman" pitchFamily="18" charset="0"/>
                        </a:rPr>
                        <a:t>nd</a:t>
                      </a: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 Ind 1</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3"/>
                  </a:ext>
                </a:extLst>
              </a:tr>
              <a:tr h="1295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Manifestation regional encoding statement</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538</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 </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4"/>
                  </a:ext>
                </a:extLst>
              </a:tr>
              <a:tr h="10797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Manifestation series statement</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490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 </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5"/>
                  </a:ext>
                </a:extLst>
              </a:tr>
              <a:tr h="87723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Manifestation title and responsibility statement</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245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 </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1D28E74-BC32-491A-93C1-31B8728786AB}"/>
              </a:ext>
            </a:extLst>
          </p:cNvPr>
          <p:cNvSpPr>
            <a:spLocks noGrp="1" noChangeArrowheads="1"/>
          </p:cNvSpPr>
          <p:nvPr>
            <p:ph type="title"/>
          </p:nvPr>
        </p:nvSpPr>
        <p:spPr/>
        <p:txBody>
          <a:bodyPr/>
          <a:lstStyle/>
          <a:p>
            <a:r>
              <a:rPr lang="en-US" altLang="en-US" sz="4569">
                <a:ea typeface="ＭＳ Ｐゴシック" panose="020B0600070205080204" pitchFamily="34" charset="-128"/>
              </a:rPr>
              <a:t>Manifestation statements :</a:t>
            </a:r>
            <a:br>
              <a:rPr lang="en-US" altLang="en-US" sz="4569">
                <a:ea typeface="ＭＳ Ｐゴシック" panose="020B0600070205080204" pitchFamily="34" charset="-128"/>
              </a:rPr>
            </a:br>
            <a:r>
              <a:rPr lang="en-US" altLang="en-US" sz="4569">
                <a:ea typeface="ＭＳ Ｐゴシック" panose="020B0600070205080204" pitchFamily="34" charset="-128"/>
              </a:rPr>
              <a:t>Utility / Feasibility of Change</a:t>
            </a:r>
          </a:p>
        </p:txBody>
      </p:sp>
      <p:sp>
        <p:nvSpPr>
          <p:cNvPr id="30723" name="Rectangle 3">
            <a:extLst>
              <a:ext uri="{FF2B5EF4-FFF2-40B4-BE49-F238E27FC236}">
                <a16:creationId xmlns:a16="http://schemas.microsoft.com/office/drawing/2014/main" id="{17FD2BAA-D34C-4678-A23E-408447DA600E}"/>
              </a:ext>
            </a:extLst>
          </p:cNvPr>
          <p:cNvSpPr>
            <a:spLocks noGrp="1" noChangeArrowheads="1"/>
          </p:cNvSpPr>
          <p:nvPr>
            <p:ph idx="1"/>
          </p:nvPr>
        </p:nvSpPr>
        <p:spPr>
          <a:xfrm>
            <a:off x="652780" y="2533650"/>
            <a:ext cx="11750040" cy="5715000"/>
          </a:xfrm>
        </p:spPr>
        <p:txBody>
          <a:bodyPr/>
          <a:lstStyle/>
          <a:p>
            <a:pPr>
              <a:defRPr/>
            </a:pPr>
            <a:r>
              <a:rPr lang="en-GB" sz="3427" dirty="0"/>
              <a:t>New content designation would allow the encoding of whole or partial title page content, etc. using scanned data (e.g. recorded using light pen)</a:t>
            </a:r>
          </a:p>
          <a:p>
            <a:pPr>
              <a:defRPr/>
            </a:pPr>
            <a:r>
              <a:rPr lang="en-GB" sz="3427" dirty="0"/>
              <a:t>New content designation would allow the exact transcription of statements for early printed resources (e.g. complex publication / distribution and manufacture statements) </a:t>
            </a:r>
          </a:p>
          <a:p>
            <a:pPr>
              <a:defRPr/>
            </a:pPr>
            <a:r>
              <a:rPr lang="en-GB" sz="3427" dirty="0"/>
              <a:t>Sufficient content designation is still available to record manifestation statements (although not consistently field by field)</a:t>
            </a:r>
          </a:p>
          <a:p>
            <a:pPr lvl="1">
              <a:defRPr/>
            </a:pPr>
            <a:endParaRPr lang="en-US" sz="2856" dirty="0"/>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4C7E953-F92A-4AC5-A53D-2239B87C58A7}"/>
              </a:ext>
            </a:extLst>
          </p:cNvPr>
          <p:cNvSpPr>
            <a:spLocks noGrp="1" noChangeArrowheads="1"/>
          </p:cNvSpPr>
          <p:nvPr>
            <p:ph type="title"/>
          </p:nvPr>
        </p:nvSpPr>
        <p:spPr/>
        <p:txBody>
          <a:bodyPr/>
          <a:lstStyle/>
          <a:p>
            <a:r>
              <a:rPr lang="en-US" altLang="en-US" sz="4569">
                <a:ea typeface="ＭＳ Ｐゴシック" panose="020B0600070205080204" pitchFamily="34" charset="-128"/>
              </a:rPr>
              <a:t>Representative Expressions : Guidance</a:t>
            </a:r>
          </a:p>
        </p:txBody>
      </p:sp>
      <p:sp>
        <p:nvSpPr>
          <p:cNvPr id="52227" name="Rectangle 3">
            <a:extLst>
              <a:ext uri="{FF2B5EF4-FFF2-40B4-BE49-F238E27FC236}">
                <a16:creationId xmlns:a16="http://schemas.microsoft.com/office/drawing/2014/main" id="{A4DE3194-C9D3-4B88-9E21-C9F82D07D183}"/>
              </a:ext>
            </a:extLst>
          </p:cNvPr>
          <p:cNvSpPr>
            <a:spLocks noGrp="1" noChangeArrowheads="1"/>
          </p:cNvSpPr>
          <p:nvPr>
            <p:ph idx="1"/>
          </p:nvPr>
        </p:nvSpPr>
        <p:spPr/>
        <p:txBody>
          <a:bodyPr/>
          <a:lstStyle/>
          <a:p>
            <a:r>
              <a:rPr lang="en-GB" altLang="en-US" sz="3427" dirty="0">
                <a:ea typeface="ＭＳ Ｐゴシック" panose="020B0600070205080204" pitchFamily="34" charset="-128"/>
              </a:rPr>
              <a:t>A representative expression provides the values of specific elements used to identify a work and distinguish it from other works.</a:t>
            </a:r>
          </a:p>
          <a:p>
            <a:r>
              <a:rPr lang="en-GB" altLang="en-US" sz="3427" dirty="0">
                <a:ea typeface="ＭＳ Ｐゴシック" panose="020B0600070205080204" pitchFamily="34" charset="-128"/>
              </a:rPr>
              <a:t>Any expression can be used as a representative expression.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C25F1F4-0197-44E3-B049-361BD3A4057F}"/>
              </a:ext>
            </a:extLst>
          </p:cNvPr>
          <p:cNvSpPr>
            <a:spLocks noGrp="1" noChangeArrowheads="1"/>
          </p:cNvSpPr>
          <p:nvPr>
            <p:ph type="title"/>
          </p:nvPr>
        </p:nvSpPr>
        <p:spPr>
          <a:xfrm>
            <a:off x="652780" y="323850"/>
            <a:ext cx="11750040" cy="1118870"/>
          </a:xfrm>
        </p:spPr>
        <p:txBody>
          <a:bodyPr/>
          <a:lstStyle/>
          <a:p>
            <a:r>
              <a:rPr lang="en-US" altLang="en-US" sz="4000" dirty="0">
                <a:ea typeface="ＭＳ Ｐゴシック" panose="020B0600070205080204" pitchFamily="34" charset="-128"/>
              </a:rPr>
              <a:t>Representative Expressions Elements for Works</a:t>
            </a:r>
          </a:p>
        </p:txBody>
      </p:sp>
      <p:sp>
        <p:nvSpPr>
          <p:cNvPr id="30723" name="Rectangle 3">
            <a:extLst>
              <a:ext uri="{FF2B5EF4-FFF2-40B4-BE49-F238E27FC236}">
                <a16:creationId xmlns:a16="http://schemas.microsoft.com/office/drawing/2014/main" id="{8FD24287-6514-40DF-B877-5C4F427937E0}"/>
              </a:ext>
            </a:extLst>
          </p:cNvPr>
          <p:cNvSpPr>
            <a:spLocks noGrp="1" noChangeArrowheads="1"/>
          </p:cNvSpPr>
          <p:nvPr>
            <p:ph idx="1"/>
          </p:nvPr>
        </p:nvSpPr>
        <p:spPr>
          <a:xfrm>
            <a:off x="652780" y="1466850"/>
            <a:ext cx="11750040" cy="8077200"/>
          </a:xfrm>
        </p:spPr>
        <p:txBody>
          <a:bodyPr/>
          <a:lstStyle/>
          <a:p>
            <a:pPr fontAlgn="t">
              <a:defRPr/>
            </a:pPr>
            <a:r>
              <a:rPr lang="en-GB" sz="2856" kern="1200" dirty="0">
                <a:ea typeface="Times New Roman"/>
                <a:cs typeface="Times New Roman"/>
              </a:rPr>
              <a:t>Aspect ratio of representative expression</a:t>
            </a:r>
            <a:endParaRPr lang="en-GB" sz="2570" dirty="0"/>
          </a:p>
          <a:p>
            <a:pPr algn="just" fontAlgn="t">
              <a:defRPr/>
            </a:pPr>
            <a:r>
              <a:rPr lang="en-GB" sz="2856" kern="1200" dirty="0">
                <a:ea typeface="Times New Roman"/>
                <a:cs typeface="Times New Roman"/>
              </a:rPr>
              <a:t>Colour content of representative expression</a:t>
            </a:r>
            <a:endParaRPr lang="en-GB" sz="2570" dirty="0"/>
          </a:p>
          <a:p>
            <a:pPr algn="just" fontAlgn="t">
              <a:defRPr/>
            </a:pPr>
            <a:r>
              <a:rPr lang="en-GB" sz="2856" kern="1200" dirty="0">
                <a:ea typeface="Times New Roman"/>
                <a:cs typeface="Times New Roman"/>
              </a:rPr>
              <a:t>Content type of representative expression</a:t>
            </a:r>
          </a:p>
          <a:p>
            <a:pPr algn="just" fontAlgn="t">
              <a:defRPr/>
            </a:pPr>
            <a:r>
              <a:rPr lang="en-GB" sz="2856" kern="1200" dirty="0">
                <a:ea typeface="Times New Roman"/>
                <a:cs typeface="Times New Roman"/>
              </a:rPr>
              <a:t>Date of capture of representative expression</a:t>
            </a:r>
            <a:endParaRPr lang="en-GB" sz="2570" dirty="0"/>
          </a:p>
          <a:p>
            <a:pPr algn="just" fontAlgn="t">
              <a:defRPr/>
            </a:pPr>
            <a:r>
              <a:rPr lang="en-GB" sz="2856" kern="1200" dirty="0">
                <a:ea typeface="Times New Roman"/>
                <a:cs typeface="Times New Roman"/>
              </a:rPr>
              <a:t>Duration of representative expression</a:t>
            </a:r>
          </a:p>
          <a:p>
            <a:pPr algn="just" fontAlgn="t">
              <a:defRPr/>
            </a:pPr>
            <a:r>
              <a:rPr lang="en-GB" sz="2856" dirty="0">
                <a:ea typeface="Times New Roman"/>
                <a:cs typeface="Times New Roman"/>
              </a:rPr>
              <a:t>Extent of representative expression</a:t>
            </a:r>
          </a:p>
          <a:p>
            <a:pPr algn="just" fontAlgn="t">
              <a:defRPr/>
            </a:pPr>
            <a:r>
              <a:rPr lang="en-GB" sz="2856" dirty="0">
                <a:ea typeface="Times New Roman"/>
                <a:cs typeface="Times New Roman"/>
              </a:rPr>
              <a:t>Intended audience of representative expression</a:t>
            </a:r>
          </a:p>
          <a:p>
            <a:pPr algn="just" fontAlgn="t">
              <a:defRPr/>
            </a:pPr>
            <a:r>
              <a:rPr lang="en-GB" sz="2856" kern="1200" dirty="0">
                <a:ea typeface="Times New Roman"/>
                <a:cs typeface="Times New Roman"/>
              </a:rPr>
              <a:t>Key of representative expression</a:t>
            </a:r>
            <a:endParaRPr lang="en-GB" sz="2284" dirty="0"/>
          </a:p>
          <a:p>
            <a:pPr algn="just" fontAlgn="t">
              <a:defRPr/>
            </a:pPr>
            <a:r>
              <a:rPr lang="en-GB" sz="2856" dirty="0">
                <a:ea typeface="Times New Roman"/>
                <a:cs typeface="Times New Roman"/>
              </a:rPr>
              <a:t>Language of representative expression</a:t>
            </a:r>
          </a:p>
          <a:p>
            <a:pPr algn="just" fontAlgn="t">
              <a:defRPr/>
            </a:pPr>
            <a:r>
              <a:rPr lang="en-GB" sz="2856" kern="1200" dirty="0">
                <a:ea typeface="Times New Roman"/>
                <a:cs typeface="Times New Roman"/>
              </a:rPr>
              <a:t>Medium of performance of representative expression</a:t>
            </a:r>
          </a:p>
          <a:p>
            <a:pPr algn="just" fontAlgn="t">
              <a:defRPr/>
            </a:pPr>
            <a:r>
              <a:rPr lang="en-GB" sz="2856" kern="1200" dirty="0">
                <a:ea typeface="Times New Roman"/>
                <a:cs typeface="Times New Roman"/>
              </a:rPr>
              <a:t>Place of capture of representative expression </a:t>
            </a:r>
            <a:endParaRPr lang="en-GB" sz="2570" dirty="0"/>
          </a:p>
          <a:p>
            <a:pPr fontAlgn="t">
              <a:defRPr/>
            </a:pPr>
            <a:r>
              <a:rPr lang="en-GB" sz="2856" kern="1200" dirty="0">
                <a:ea typeface="Times New Roman"/>
                <a:cs typeface="Times New Roman"/>
              </a:rPr>
              <a:t>Projection of cartographic content of representative expression</a:t>
            </a:r>
            <a:endParaRPr lang="en-GB" sz="2570" dirty="0"/>
          </a:p>
          <a:p>
            <a:pPr algn="just" fontAlgn="t">
              <a:defRPr/>
            </a:pPr>
            <a:r>
              <a:rPr lang="en-GB" sz="2856" kern="1200" dirty="0">
                <a:ea typeface="Times New Roman"/>
                <a:cs typeface="Times New Roman"/>
              </a:rPr>
              <a:t>Scale of representative expression</a:t>
            </a:r>
          </a:p>
          <a:p>
            <a:pPr algn="just" fontAlgn="t">
              <a:defRPr/>
            </a:pPr>
            <a:r>
              <a:rPr lang="en-GB" sz="2856" dirty="0">
                <a:ea typeface="Times New Roman"/>
                <a:cs typeface="Times New Roman"/>
              </a:rPr>
              <a:t>Script of representative expression</a:t>
            </a:r>
          </a:p>
          <a:p>
            <a:pPr algn="just" fontAlgn="t">
              <a:defRPr/>
            </a:pPr>
            <a:r>
              <a:rPr lang="en-GB" sz="2856" dirty="0">
                <a:ea typeface="Times New Roman"/>
                <a:cs typeface="Times New Roman"/>
              </a:rPr>
              <a:t>Sound content of representative expression</a:t>
            </a: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C7159-1266-4949-B9A5-BAEC6C1017F1}"/>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E0068382-CDBC-47D8-BF5F-9805FEE5760B}"/>
              </a:ext>
            </a:extLst>
          </p:cNvPr>
          <p:cNvSpPr>
            <a:spLocks noGrp="1"/>
          </p:cNvSpPr>
          <p:nvPr>
            <p:ph type="sldNum" sz="quarter" idx="11"/>
          </p:nvPr>
        </p:nvSpPr>
        <p:spPr/>
        <p:txBody>
          <a:bodyPr/>
          <a:lstStyle/>
          <a:p>
            <a:pPr algn="ctr"/>
            <a:fld id="{6B918772-37A3-47DC-BE01-33CAE9FCB74A}" type="slidenum">
              <a:rPr lang="en-US" smtClean="0"/>
              <a:pPr algn="ctr"/>
              <a:t>6</a:t>
            </a:fld>
            <a:endParaRPr lang="en-US" dirty="0"/>
          </a:p>
        </p:txBody>
      </p:sp>
      <p:sp>
        <p:nvSpPr>
          <p:cNvPr id="4" name="Title 1">
            <a:extLst>
              <a:ext uri="{FF2B5EF4-FFF2-40B4-BE49-F238E27FC236}">
                <a16:creationId xmlns:a16="http://schemas.microsoft.com/office/drawing/2014/main" id="{D9CE3219-0879-440A-B024-F8879A462C0D}"/>
              </a:ext>
            </a:extLst>
          </p:cNvPr>
          <p:cNvSpPr txBox="1">
            <a:spLocks/>
          </p:cNvSpPr>
          <p:nvPr/>
        </p:nvSpPr>
        <p:spPr>
          <a:xfrm>
            <a:off x="628817" y="322918"/>
            <a:ext cx="5059602" cy="1143932"/>
          </a:xfrm>
          <a:prstGeom prst="rect">
            <a:avLst/>
          </a:prstGeom>
        </p:spPr>
        <p:txBody>
          <a:bodyPr/>
          <a:lstStyle>
            <a:lvl1pPr>
              <a:defRPr>
                <a:latin typeface="+mj-lt"/>
                <a:ea typeface="+mj-ea"/>
                <a:cs typeface="+mj-cs"/>
              </a:defRPr>
            </a:lvl1pPr>
          </a:lstStyle>
          <a:p>
            <a:r>
              <a:rPr lang="en-GB" sz="6000" kern="0" dirty="0">
                <a:solidFill>
                  <a:schemeClr val="tx2"/>
                </a:solidFill>
              </a:rPr>
              <a:t>The numbers</a:t>
            </a:r>
          </a:p>
        </p:txBody>
      </p:sp>
      <p:sp>
        <p:nvSpPr>
          <p:cNvPr id="5" name="TextBox 4">
            <a:extLst>
              <a:ext uri="{FF2B5EF4-FFF2-40B4-BE49-F238E27FC236}">
                <a16:creationId xmlns:a16="http://schemas.microsoft.com/office/drawing/2014/main" id="{FD7A06E5-38DB-4476-8711-BF6FD72A643A}"/>
              </a:ext>
            </a:extLst>
          </p:cNvPr>
          <p:cNvSpPr txBox="1"/>
          <p:nvPr/>
        </p:nvSpPr>
        <p:spPr>
          <a:xfrm>
            <a:off x="866018" y="1706576"/>
            <a:ext cx="2815899" cy="830997"/>
          </a:xfrm>
          <a:prstGeom prst="rect">
            <a:avLst/>
          </a:prstGeom>
          <a:noFill/>
          <a:ln w="38100">
            <a:solidFill>
              <a:schemeClr val="tx2"/>
            </a:solidFill>
          </a:ln>
        </p:spPr>
        <p:txBody>
          <a:bodyPr wrap="none" rtlCol="0">
            <a:spAutoFit/>
          </a:bodyPr>
          <a:lstStyle/>
          <a:p>
            <a:r>
              <a:rPr lang="en-GB" sz="4800" dirty="0"/>
              <a:t>13 entities</a:t>
            </a:r>
          </a:p>
        </p:txBody>
      </p:sp>
      <p:sp>
        <p:nvSpPr>
          <p:cNvPr id="8" name="TextBox 7">
            <a:extLst>
              <a:ext uri="{FF2B5EF4-FFF2-40B4-BE49-F238E27FC236}">
                <a16:creationId xmlns:a16="http://schemas.microsoft.com/office/drawing/2014/main" id="{662E380C-CCFF-445E-97ED-255D1FE52FA5}"/>
              </a:ext>
            </a:extLst>
          </p:cNvPr>
          <p:cNvSpPr txBox="1"/>
          <p:nvPr/>
        </p:nvSpPr>
        <p:spPr>
          <a:xfrm>
            <a:off x="4089400" y="1694098"/>
            <a:ext cx="4197688" cy="830997"/>
          </a:xfrm>
          <a:prstGeom prst="rect">
            <a:avLst/>
          </a:prstGeom>
          <a:noFill/>
          <a:ln w="38100">
            <a:solidFill>
              <a:schemeClr val="tx2"/>
            </a:solidFill>
          </a:ln>
        </p:spPr>
        <p:txBody>
          <a:bodyPr wrap="none" rtlCol="0">
            <a:spAutoFit/>
          </a:bodyPr>
          <a:lstStyle/>
          <a:p>
            <a:r>
              <a:rPr lang="en-GB" sz="4800" dirty="0"/>
              <a:t>1700+ elements</a:t>
            </a:r>
          </a:p>
        </p:txBody>
      </p:sp>
      <p:graphicFrame>
        <p:nvGraphicFramePr>
          <p:cNvPr id="9" name="Table 8">
            <a:extLst>
              <a:ext uri="{FF2B5EF4-FFF2-40B4-BE49-F238E27FC236}">
                <a16:creationId xmlns:a16="http://schemas.microsoft.com/office/drawing/2014/main" id="{2D7701F8-5FC6-4D2D-9B7F-71A18A2949D6}"/>
              </a:ext>
            </a:extLst>
          </p:cNvPr>
          <p:cNvGraphicFramePr>
            <a:graphicFrameLocks noGrp="1"/>
          </p:cNvGraphicFramePr>
          <p:nvPr>
            <p:extLst/>
          </p:nvPr>
        </p:nvGraphicFramePr>
        <p:xfrm>
          <a:off x="866018" y="2695577"/>
          <a:ext cx="9166981" cy="4480560"/>
        </p:xfrm>
        <a:graphic>
          <a:graphicData uri="http://schemas.openxmlformats.org/drawingml/2006/table">
            <a:tbl>
              <a:tblPr bandRow="1">
                <a:tableStyleId>{5C22544A-7EE6-4342-B048-85BDC9FD1C3A}</a:tableStyleId>
              </a:tblPr>
              <a:tblGrid>
                <a:gridCol w="3018962">
                  <a:extLst>
                    <a:ext uri="{9D8B030D-6E8A-4147-A177-3AD203B41FA5}">
                      <a16:colId xmlns:a16="http://schemas.microsoft.com/office/drawing/2014/main" val="2351244148"/>
                    </a:ext>
                  </a:extLst>
                </a:gridCol>
                <a:gridCol w="1103491">
                  <a:extLst>
                    <a:ext uri="{9D8B030D-6E8A-4147-A177-3AD203B41FA5}">
                      <a16:colId xmlns:a16="http://schemas.microsoft.com/office/drawing/2014/main" val="1902807445"/>
                    </a:ext>
                  </a:extLst>
                </a:gridCol>
                <a:gridCol w="547294">
                  <a:extLst>
                    <a:ext uri="{9D8B030D-6E8A-4147-A177-3AD203B41FA5}">
                      <a16:colId xmlns:a16="http://schemas.microsoft.com/office/drawing/2014/main" val="76765333"/>
                    </a:ext>
                  </a:extLst>
                </a:gridCol>
                <a:gridCol w="3597788">
                  <a:extLst>
                    <a:ext uri="{9D8B030D-6E8A-4147-A177-3AD203B41FA5}">
                      <a16:colId xmlns:a16="http://schemas.microsoft.com/office/drawing/2014/main" val="2134271122"/>
                    </a:ext>
                  </a:extLst>
                </a:gridCol>
                <a:gridCol w="899446">
                  <a:extLst>
                    <a:ext uri="{9D8B030D-6E8A-4147-A177-3AD203B41FA5}">
                      <a16:colId xmlns:a16="http://schemas.microsoft.com/office/drawing/2014/main" val="647232227"/>
                    </a:ext>
                  </a:extLst>
                </a:gridCol>
              </a:tblGrid>
              <a:tr h="370840">
                <a:tc>
                  <a:txBody>
                    <a:bodyPr/>
                    <a:lstStyle/>
                    <a:p>
                      <a:r>
                        <a:rPr lang="en-GB" sz="3600" dirty="0"/>
                        <a:t>Work</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388</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a:t>Agent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175</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339093"/>
                  </a:ext>
                </a:extLst>
              </a:tr>
              <a:tr h="370840">
                <a:tc>
                  <a:txBody>
                    <a:bodyPr/>
                    <a:lstStyle/>
                    <a:p>
                      <a:r>
                        <a:rPr lang="en-GB" sz="3600" dirty="0"/>
                        <a:t>Expression</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GB" sz="3600" dirty="0"/>
                        <a:t>291</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a:t>Person</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85</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3382794"/>
                  </a:ext>
                </a:extLst>
              </a:tr>
              <a:tr h="370840">
                <a:tc>
                  <a:txBody>
                    <a:bodyPr/>
                    <a:lstStyle/>
                    <a:p>
                      <a:r>
                        <a:rPr lang="en-GB" sz="3600" dirty="0"/>
                        <a:t>Manifestation</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282</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a:t>Collective Agent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34</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1414802"/>
                  </a:ext>
                </a:extLst>
              </a:tr>
              <a:tr h="370840">
                <a:tc>
                  <a:txBody>
                    <a:bodyPr/>
                    <a:lstStyle/>
                    <a:p>
                      <a:r>
                        <a:rPr lang="en-GB" sz="3600" dirty="0"/>
                        <a:t>Item</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70</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a:t>Corporate Body</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84</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9287405"/>
                  </a:ext>
                </a:extLst>
              </a:tr>
              <a:tr h="370840">
                <a:tc>
                  <a:txBody>
                    <a:bodyPr/>
                    <a:lstStyle/>
                    <a:p>
                      <a:r>
                        <a:rPr lang="en-GB" sz="3600" dirty="0"/>
                        <a:t>Place</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45</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a:t>Family</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46</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834339"/>
                  </a:ext>
                </a:extLst>
              </a:tr>
              <a:tr h="370840">
                <a:tc>
                  <a:txBody>
                    <a:bodyPr/>
                    <a:lstStyle/>
                    <a:p>
                      <a:r>
                        <a:rPr lang="en-GB" sz="3600" dirty="0"/>
                        <a:t>Timespan</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54</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err="1"/>
                        <a:t>Nomen</a:t>
                      </a: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169</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390762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600" dirty="0"/>
                        <a:t>RDA Entity</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3600" dirty="0"/>
                        <a:t>27</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3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36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0280280"/>
                  </a:ext>
                </a:extLst>
              </a:tr>
            </a:tbl>
          </a:graphicData>
        </a:graphic>
      </p:graphicFrame>
    </p:spTree>
    <p:extLst>
      <p:ext uri="{BB962C8B-B14F-4D97-AF65-F5344CB8AC3E}">
        <p14:creationId xmlns:p14="http://schemas.microsoft.com/office/powerpoint/2010/main" val="2838294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B3B4D71-54BA-491A-8F92-917D28F4CB26}"/>
              </a:ext>
            </a:extLst>
          </p:cNvPr>
          <p:cNvSpPr>
            <a:spLocks noGrp="1" noChangeArrowheads="1"/>
          </p:cNvSpPr>
          <p:nvPr>
            <p:ph type="title"/>
          </p:nvPr>
        </p:nvSpPr>
        <p:spPr/>
        <p:txBody>
          <a:bodyPr/>
          <a:lstStyle/>
          <a:p>
            <a:r>
              <a:rPr lang="en-US" altLang="en-US" sz="4569">
                <a:ea typeface="ＭＳ Ｐゴシック" panose="020B0600070205080204" pitchFamily="34" charset="-128"/>
              </a:rPr>
              <a:t>Representative Expression Elements : Example (1)</a:t>
            </a:r>
          </a:p>
        </p:txBody>
      </p:sp>
      <p:sp>
        <p:nvSpPr>
          <p:cNvPr id="30723" name="Rectangle 3">
            <a:extLst>
              <a:ext uri="{FF2B5EF4-FFF2-40B4-BE49-F238E27FC236}">
                <a16:creationId xmlns:a16="http://schemas.microsoft.com/office/drawing/2014/main" id="{0DB9BF2B-6BC6-408A-84D4-F85BE999E457}"/>
              </a:ext>
            </a:extLst>
          </p:cNvPr>
          <p:cNvSpPr>
            <a:spLocks noGrp="1" noChangeArrowheads="1"/>
          </p:cNvSpPr>
          <p:nvPr>
            <p:ph idx="1"/>
          </p:nvPr>
        </p:nvSpPr>
        <p:spPr/>
        <p:txBody>
          <a:bodyPr/>
          <a:lstStyle/>
          <a:p>
            <a:pPr algn="just" fontAlgn="t">
              <a:defRPr/>
            </a:pPr>
            <a:r>
              <a:rPr lang="en-GB" sz="2856" b="1" kern="1200" dirty="0">
                <a:ea typeface="Times New Roman"/>
                <a:cs typeface="Times New Roman"/>
              </a:rPr>
              <a:t>Sample Work Record:</a:t>
            </a:r>
            <a:endParaRPr lang="en-GB" sz="2856" dirty="0">
              <a:ea typeface="Times New Roman"/>
              <a:cs typeface="Times New Roman"/>
            </a:endParaRPr>
          </a:p>
          <a:p>
            <a:pPr marL="0" indent="0" fontAlgn="t">
              <a:buNone/>
              <a:defRPr/>
            </a:pPr>
            <a:r>
              <a:rPr lang="en-GB" sz="2856" dirty="0">
                <a:ea typeface="Times New Roman"/>
                <a:cs typeface="Times New Roman"/>
              </a:rPr>
              <a:t>	Creator of work:						Charles Dickens</a:t>
            </a:r>
          </a:p>
          <a:p>
            <a:pPr marL="0" indent="0" fontAlgn="t">
              <a:buNone/>
              <a:defRPr/>
            </a:pPr>
            <a:r>
              <a:rPr lang="en-GB" sz="2856" dirty="0">
                <a:ea typeface="Times New Roman"/>
                <a:cs typeface="Times New Roman"/>
              </a:rPr>
              <a:t>	Preferred title of work:					Great expectations</a:t>
            </a:r>
          </a:p>
          <a:p>
            <a:pPr marL="0" indent="0" fontAlgn="t">
              <a:buNone/>
              <a:defRPr/>
            </a:pPr>
            <a:r>
              <a:rPr lang="en-GB" sz="2856" dirty="0">
                <a:ea typeface="Times New Roman"/>
                <a:cs typeface="Times New Roman"/>
              </a:rPr>
              <a:t>	Language of representative expression:		English</a:t>
            </a:r>
          </a:p>
          <a:p>
            <a:pPr fontAlgn="t">
              <a:defRPr/>
            </a:pPr>
            <a:endParaRPr lang="en-GB" sz="2856" dirty="0">
              <a:ea typeface="Times New Roman"/>
              <a:cs typeface="Times New Roman"/>
            </a:endParaRPr>
          </a:p>
          <a:p>
            <a:pPr fontAlgn="t">
              <a:defRPr/>
            </a:pPr>
            <a:r>
              <a:rPr lang="en-GB" sz="2856" b="1" dirty="0">
                <a:ea typeface="Times New Roman"/>
                <a:cs typeface="Times New Roman"/>
              </a:rPr>
              <a:t>MARC 21 Authority Record :</a:t>
            </a:r>
            <a:endParaRPr lang="en-GB" sz="2856" dirty="0">
              <a:ea typeface="Times New Roman"/>
              <a:cs typeface="Times New Roman"/>
            </a:endParaRPr>
          </a:p>
          <a:p>
            <a:pPr marL="652790" lvl="1" indent="0" fontAlgn="t">
              <a:buNone/>
              <a:defRPr/>
            </a:pPr>
            <a:r>
              <a:rPr lang="en-GB" sz="2285" dirty="0">
                <a:ea typeface="Times New Roman"/>
                <a:cs typeface="Times New Roman"/>
              </a:rPr>
              <a:t>075 ## $a Work $2 </a:t>
            </a:r>
            <a:r>
              <a:rPr lang="en-GB" sz="2285" dirty="0" err="1">
                <a:solidFill>
                  <a:srgbClr val="FF0000"/>
                </a:solidFill>
                <a:ea typeface="Times New Roman"/>
                <a:cs typeface="Times New Roman"/>
              </a:rPr>
              <a:t>rdaw</a:t>
            </a:r>
            <a:r>
              <a:rPr lang="en-GB" sz="2285" dirty="0">
                <a:solidFill>
                  <a:srgbClr val="FF0000"/>
                </a:solidFill>
                <a:ea typeface="Times New Roman"/>
                <a:cs typeface="Times New Roman"/>
              </a:rPr>
              <a:t>*</a:t>
            </a:r>
          </a:p>
          <a:p>
            <a:pPr marL="652790" lvl="1" indent="0" fontAlgn="t">
              <a:buNone/>
              <a:defRPr/>
            </a:pPr>
            <a:r>
              <a:rPr lang="en-GB" sz="2285" dirty="0">
                <a:ea typeface="Times New Roman"/>
                <a:cs typeface="Times New Roman"/>
              </a:rPr>
              <a:t>100 1# $a Dickens, Charles, $d </a:t>
            </a:r>
            <a:r>
              <a:rPr lang="fi-FI" sz="2285" dirty="0"/>
              <a:t>1812-1870</a:t>
            </a:r>
            <a:r>
              <a:rPr lang="en-GB" sz="2285" dirty="0">
                <a:ea typeface="Times New Roman"/>
                <a:cs typeface="Times New Roman"/>
              </a:rPr>
              <a:t>. $t Great expectations</a:t>
            </a:r>
          </a:p>
          <a:p>
            <a:pPr marL="652790" lvl="1" indent="0" fontAlgn="t">
              <a:buNone/>
              <a:defRPr/>
            </a:pPr>
            <a:r>
              <a:rPr lang="en-GB" sz="2285" dirty="0">
                <a:ea typeface="Times New Roman"/>
                <a:cs typeface="Times New Roman"/>
              </a:rPr>
              <a:t>377 ## $a </a:t>
            </a:r>
            <a:r>
              <a:rPr lang="en-GB" sz="2285" dirty="0" err="1">
                <a:ea typeface="Times New Roman"/>
                <a:cs typeface="Times New Roman"/>
              </a:rPr>
              <a:t>eng</a:t>
            </a:r>
            <a:r>
              <a:rPr lang="en-GB" sz="2285" dirty="0">
                <a:ea typeface="Times New Roman"/>
                <a:cs typeface="Times New Roman"/>
              </a:rPr>
              <a:t>		 </a:t>
            </a:r>
          </a:p>
          <a:p>
            <a:pPr fontAlgn="t">
              <a:defRPr/>
            </a:pPr>
            <a:endParaRPr lang="en-GB" sz="2856" dirty="0">
              <a:ea typeface="Times New Roman"/>
              <a:cs typeface="Times New Roman"/>
            </a:endParaRPr>
          </a:p>
          <a:p>
            <a:pPr marL="0" indent="0" fontAlgn="t">
              <a:buNone/>
              <a:defRPr/>
            </a:pPr>
            <a:r>
              <a:rPr lang="en-GB" sz="2856" dirty="0">
                <a:ea typeface="Times New Roman"/>
                <a:cs typeface="Times New Roman"/>
              </a:rPr>
              <a:t>* Note that an 075 $2 source code has yet to be defined for RDA Work properties;  here it is modelled on the curie prefix specified in the RDA Registry. 				</a:t>
            </a:r>
          </a:p>
          <a:p>
            <a:pPr algn="ctr" fontAlgn="t">
              <a:defRPr/>
            </a:pPr>
            <a:endParaRPr lang="en-GB" sz="2856" dirty="0">
              <a:ea typeface="Times New Roman"/>
              <a:cs typeface="Times New Roman"/>
            </a:endParaRPr>
          </a:p>
          <a:p>
            <a:pPr algn="ctr" fontAlgn="t">
              <a:defRPr/>
            </a:pPr>
            <a:endParaRPr lang="en-GB" sz="2856" dirty="0">
              <a:ea typeface="Times New Roman"/>
              <a:cs typeface="Times New Roman"/>
            </a:endParaRPr>
          </a:p>
          <a:p>
            <a:pPr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E085401-1CED-49B0-993D-7BCC4F3BC979}"/>
              </a:ext>
            </a:extLst>
          </p:cNvPr>
          <p:cNvSpPr>
            <a:spLocks noGrp="1" noChangeArrowheads="1"/>
          </p:cNvSpPr>
          <p:nvPr>
            <p:ph type="title"/>
          </p:nvPr>
        </p:nvSpPr>
        <p:spPr/>
        <p:txBody>
          <a:bodyPr/>
          <a:lstStyle/>
          <a:p>
            <a:r>
              <a:rPr lang="en-US" altLang="en-US" sz="4569">
                <a:ea typeface="ＭＳ Ｐゴシック" panose="020B0600070205080204" pitchFamily="34" charset="-128"/>
              </a:rPr>
              <a:t>Representative Expressions Elements: Example (2)</a:t>
            </a:r>
          </a:p>
        </p:txBody>
      </p:sp>
      <p:sp>
        <p:nvSpPr>
          <p:cNvPr id="30723" name="Rectangle 3">
            <a:extLst>
              <a:ext uri="{FF2B5EF4-FFF2-40B4-BE49-F238E27FC236}">
                <a16:creationId xmlns:a16="http://schemas.microsoft.com/office/drawing/2014/main" id="{367DB2D6-75D4-4BD5-821F-5A1A2B9F159F}"/>
              </a:ext>
            </a:extLst>
          </p:cNvPr>
          <p:cNvSpPr>
            <a:spLocks noGrp="1" noChangeArrowheads="1"/>
          </p:cNvSpPr>
          <p:nvPr>
            <p:ph idx="1"/>
          </p:nvPr>
        </p:nvSpPr>
        <p:spPr/>
        <p:txBody>
          <a:bodyPr/>
          <a:lstStyle/>
          <a:p>
            <a:pPr algn="just" fontAlgn="t">
              <a:defRPr/>
            </a:pPr>
            <a:r>
              <a:rPr lang="en-GB" sz="2856" b="1" kern="1200" dirty="0">
                <a:ea typeface="Times New Roman"/>
                <a:cs typeface="Times New Roman"/>
              </a:rPr>
              <a:t>Sample Work Record :</a:t>
            </a:r>
            <a:endParaRPr lang="en-GB" sz="2856" dirty="0">
              <a:ea typeface="Times New Roman"/>
              <a:cs typeface="Times New Roman"/>
            </a:endParaRPr>
          </a:p>
          <a:p>
            <a:pPr marL="0" indent="0" fontAlgn="t">
              <a:buNone/>
              <a:defRPr/>
            </a:pPr>
            <a:r>
              <a:rPr lang="en-GB" sz="2856" dirty="0">
                <a:ea typeface="Times New Roman"/>
                <a:cs typeface="Times New Roman"/>
              </a:rPr>
              <a:t>	Creator of work:				Wolfgang Amadeus Mozart</a:t>
            </a:r>
          </a:p>
          <a:p>
            <a:pPr marL="0" indent="0" fontAlgn="t">
              <a:buNone/>
              <a:defRPr/>
            </a:pPr>
            <a:r>
              <a:rPr lang="en-GB" sz="2856" dirty="0">
                <a:ea typeface="Times New Roman"/>
                <a:cs typeface="Times New Roman"/>
              </a:rPr>
              <a:t>	Preferred title of work:			Divertimenti</a:t>
            </a:r>
          </a:p>
          <a:p>
            <a:pPr marL="0" indent="0" fontAlgn="t">
              <a:buNone/>
              <a:defRPr/>
            </a:pPr>
            <a:r>
              <a:rPr lang="en-GB" sz="2856" dirty="0">
                <a:ea typeface="Times New Roman"/>
                <a:cs typeface="Times New Roman"/>
              </a:rPr>
              <a:t>	Key of representative expression:	D major	</a:t>
            </a:r>
          </a:p>
          <a:p>
            <a:pPr marL="0" indent="0" fontAlgn="t">
              <a:buNone/>
              <a:defRPr/>
            </a:pPr>
            <a:r>
              <a:rPr lang="en-GB" sz="2856" dirty="0">
                <a:ea typeface="Times New Roman"/>
                <a:cs typeface="Times New Roman"/>
              </a:rPr>
              <a:t>	Thematic index number:		K. 251</a:t>
            </a:r>
          </a:p>
          <a:p>
            <a:pPr marL="0" indent="0" fontAlgn="t">
              <a:buNone/>
              <a:defRPr/>
            </a:pPr>
            <a:endParaRPr lang="en-GB" sz="2856" dirty="0">
              <a:ea typeface="Times New Roman"/>
              <a:cs typeface="Times New Roman"/>
            </a:endParaRPr>
          </a:p>
          <a:p>
            <a:pPr fontAlgn="t">
              <a:defRPr/>
            </a:pPr>
            <a:r>
              <a:rPr lang="en-GB" sz="2856" b="1" dirty="0">
                <a:ea typeface="Times New Roman"/>
                <a:cs typeface="Times New Roman"/>
              </a:rPr>
              <a:t>MARC 21 Authority Record:</a:t>
            </a:r>
          </a:p>
          <a:p>
            <a:pPr marL="652790" lvl="1" indent="0" fontAlgn="t">
              <a:buNone/>
              <a:defRPr/>
            </a:pPr>
            <a:r>
              <a:rPr lang="en-GB" sz="2285" dirty="0">
                <a:ea typeface="Times New Roman"/>
                <a:cs typeface="Times New Roman"/>
              </a:rPr>
              <a:t>075 ## $a Work $2 </a:t>
            </a:r>
            <a:r>
              <a:rPr lang="en-GB" sz="2285" dirty="0" err="1">
                <a:solidFill>
                  <a:srgbClr val="FF0000"/>
                </a:solidFill>
                <a:ea typeface="Times New Roman"/>
                <a:cs typeface="Times New Roman"/>
              </a:rPr>
              <a:t>rdaw</a:t>
            </a:r>
            <a:endParaRPr lang="en-GB" sz="2285" dirty="0">
              <a:solidFill>
                <a:srgbClr val="FF0000"/>
              </a:solidFill>
              <a:ea typeface="Times New Roman"/>
              <a:cs typeface="Times New Roman"/>
            </a:endParaRPr>
          </a:p>
          <a:p>
            <a:pPr marL="652790" lvl="1" indent="0" fontAlgn="t">
              <a:buNone/>
              <a:defRPr/>
            </a:pPr>
            <a:r>
              <a:rPr lang="en-GB" sz="2285" dirty="0">
                <a:ea typeface="Times New Roman"/>
                <a:cs typeface="Times New Roman"/>
              </a:rPr>
              <a:t>100 1# $a Mozart, Wolfgang Amadeus, 1756-2791. $t Divertimenti, $n K. 251, $r D major</a:t>
            </a:r>
          </a:p>
          <a:p>
            <a:pPr marL="652790" lvl="1" indent="0" fontAlgn="t">
              <a:buNone/>
              <a:defRPr/>
            </a:pPr>
            <a:r>
              <a:rPr lang="en-GB" sz="2285" dirty="0">
                <a:ea typeface="Times New Roman"/>
                <a:cs typeface="Times New Roman"/>
              </a:rPr>
              <a:t>383 ## $c K. 251</a:t>
            </a:r>
          </a:p>
          <a:p>
            <a:pPr marL="652790" lvl="1" indent="0" fontAlgn="t">
              <a:buNone/>
              <a:defRPr/>
            </a:pPr>
            <a:r>
              <a:rPr lang="en-GB" sz="2285" dirty="0">
                <a:ea typeface="Times New Roman"/>
                <a:cs typeface="Times New Roman"/>
              </a:rPr>
              <a:t>384 0# $a D major</a:t>
            </a:r>
            <a:r>
              <a:rPr lang="en-GB" sz="2856" dirty="0">
                <a:ea typeface="Times New Roman"/>
                <a:cs typeface="Times New Roman"/>
              </a:rPr>
              <a:t>		</a:t>
            </a:r>
          </a:p>
          <a:p>
            <a:pPr algn="ctr" fontAlgn="t">
              <a:defRPr/>
            </a:pPr>
            <a:endParaRPr lang="en-GB" sz="2856" dirty="0">
              <a:ea typeface="Times New Roman"/>
              <a:cs typeface="Times New Roman"/>
            </a:endParaRPr>
          </a:p>
          <a:p>
            <a:pPr algn="ctr" fontAlgn="t">
              <a:defRPr/>
            </a:pPr>
            <a:endParaRPr lang="en-GB" sz="2856" dirty="0">
              <a:ea typeface="Times New Roman"/>
              <a:cs typeface="Times New Roman"/>
            </a:endParaRPr>
          </a:p>
          <a:p>
            <a:pPr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BE67180-EE00-4F76-AF29-3ED233C44A41}"/>
              </a:ext>
            </a:extLst>
          </p:cNvPr>
          <p:cNvSpPr>
            <a:spLocks noGrp="1" noChangeArrowheads="1"/>
          </p:cNvSpPr>
          <p:nvPr>
            <p:ph type="title"/>
          </p:nvPr>
        </p:nvSpPr>
        <p:spPr/>
        <p:txBody>
          <a:bodyPr/>
          <a:lstStyle/>
          <a:p>
            <a:r>
              <a:rPr lang="en-US" altLang="en-US" sz="4569">
                <a:ea typeface="ＭＳ Ｐゴシック" panose="020B0600070205080204" pitchFamily="34" charset="-128"/>
              </a:rPr>
              <a:t>Representative Expression Elements : Example (3)</a:t>
            </a:r>
          </a:p>
        </p:txBody>
      </p:sp>
      <p:sp>
        <p:nvSpPr>
          <p:cNvPr id="30723" name="Rectangle 3">
            <a:extLst>
              <a:ext uri="{FF2B5EF4-FFF2-40B4-BE49-F238E27FC236}">
                <a16:creationId xmlns:a16="http://schemas.microsoft.com/office/drawing/2014/main" id="{62DCE050-8FC8-4D97-B9E5-38827CC1FA7A}"/>
              </a:ext>
            </a:extLst>
          </p:cNvPr>
          <p:cNvSpPr>
            <a:spLocks noGrp="1" noChangeArrowheads="1"/>
          </p:cNvSpPr>
          <p:nvPr>
            <p:ph idx="1"/>
          </p:nvPr>
        </p:nvSpPr>
        <p:spPr>
          <a:xfrm>
            <a:off x="652780" y="2533650"/>
            <a:ext cx="11750040" cy="5867400"/>
          </a:xfrm>
        </p:spPr>
        <p:txBody>
          <a:bodyPr/>
          <a:lstStyle/>
          <a:p>
            <a:pPr algn="just" fontAlgn="t">
              <a:defRPr/>
            </a:pPr>
            <a:r>
              <a:rPr lang="en-GB" sz="2856" b="1" kern="1200" dirty="0">
                <a:ea typeface="Times New Roman"/>
                <a:cs typeface="Times New Roman"/>
              </a:rPr>
              <a:t>Sample Work Record :</a:t>
            </a:r>
            <a:endParaRPr lang="en-GB" sz="2856" dirty="0">
              <a:ea typeface="Times New Roman"/>
              <a:cs typeface="Times New Roman"/>
            </a:endParaRPr>
          </a:p>
          <a:p>
            <a:pPr marL="536575" indent="0" fontAlgn="t">
              <a:buNone/>
              <a:defRPr/>
            </a:pPr>
            <a:r>
              <a:rPr lang="en-GB" sz="2856" dirty="0">
                <a:ea typeface="Times New Roman"/>
                <a:cs typeface="Times New Roman"/>
              </a:rPr>
              <a:t>Creator of work:					Louise Penny</a:t>
            </a:r>
          </a:p>
          <a:p>
            <a:pPr marL="536575" indent="0" fontAlgn="t">
              <a:buNone/>
              <a:defRPr/>
            </a:pPr>
            <a:r>
              <a:rPr lang="en-GB" sz="2856" dirty="0">
                <a:ea typeface="Times New Roman"/>
                <a:cs typeface="Times New Roman"/>
              </a:rPr>
              <a:t>Preferred title of work:				Trick of the light</a:t>
            </a:r>
          </a:p>
          <a:p>
            <a:pPr marL="536575" indent="0" fontAlgn="t">
              <a:buNone/>
              <a:defRPr/>
            </a:pPr>
            <a:r>
              <a:rPr lang="en-GB" sz="2856" dirty="0">
                <a:ea typeface="Times New Roman"/>
                <a:cs typeface="Times New Roman"/>
              </a:rPr>
              <a:t>Language of representative expression:	English  </a:t>
            </a:r>
          </a:p>
          <a:p>
            <a:pPr marL="536575" indent="0" fontAlgn="t">
              <a:buNone/>
              <a:defRPr/>
            </a:pPr>
            <a:r>
              <a:rPr lang="en-GB" sz="2856" dirty="0">
                <a:ea typeface="Times New Roman"/>
                <a:cs typeface="Times New Roman"/>
              </a:rPr>
              <a:t>Representative expression:	Penny, Louise. Trick of the light. 2011</a:t>
            </a:r>
          </a:p>
          <a:p>
            <a:pPr fontAlgn="t">
              <a:defRPr/>
            </a:pPr>
            <a:endParaRPr lang="en-GB" sz="2856" dirty="0">
              <a:ea typeface="Times New Roman"/>
              <a:cs typeface="Times New Roman"/>
            </a:endParaRPr>
          </a:p>
          <a:p>
            <a:pPr fontAlgn="t">
              <a:defRPr/>
            </a:pPr>
            <a:r>
              <a:rPr lang="en-GB" sz="2856" b="1" dirty="0">
                <a:ea typeface="Times New Roman"/>
                <a:cs typeface="Times New Roman"/>
              </a:rPr>
              <a:t>MARC 21 Authority Record :</a:t>
            </a:r>
          </a:p>
          <a:p>
            <a:pPr marL="652790" lvl="1" indent="0" fontAlgn="t">
              <a:buNone/>
              <a:defRPr/>
            </a:pPr>
            <a:r>
              <a:rPr lang="en-GB" sz="2285" dirty="0">
                <a:ea typeface="Times New Roman"/>
                <a:cs typeface="Times New Roman"/>
              </a:rPr>
              <a:t>075 ## $a Work $2 </a:t>
            </a:r>
            <a:r>
              <a:rPr lang="en-GB" sz="2285" dirty="0" err="1">
                <a:solidFill>
                  <a:srgbClr val="FF0000"/>
                </a:solidFill>
                <a:ea typeface="Times New Roman"/>
                <a:cs typeface="Times New Roman"/>
              </a:rPr>
              <a:t>rdaw</a:t>
            </a:r>
            <a:endParaRPr lang="en-GB" sz="2285" dirty="0">
              <a:solidFill>
                <a:srgbClr val="FF0000"/>
              </a:solidFill>
              <a:ea typeface="Times New Roman"/>
              <a:cs typeface="Times New Roman"/>
            </a:endParaRPr>
          </a:p>
          <a:p>
            <a:pPr marL="652790" lvl="1" indent="0" fontAlgn="t">
              <a:buNone/>
              <a:defRPr/>
            </a:pPr>
            <a:r>
              <a:rPr lang="en-GB" sz="2285" dirty="0">
                <a:ea typeface="Times New Roman"/>
                <a:cs typeface="Times New Roman"/>
              </a:rPr>
              <a:t>100 1# $a Penny, Louise. $t Trick of the light</a:t>
            </a:r>
          </a:p>
          <a:p>
            <a:pPr marL="652790" lvl="1" indent="0" fontAlgn="t">
              <a:buNone/>
              <a:defRPr/>
            </a:pPr>
            <a:r>
              <a:rPr lang="en-GB" sz="2285" dirty="0">
                <a:ea typeface="Times New Roman"/>
                <a:cs typeface="Times New Roman"/>
              </a:rPr>
              <a:t>377 ## $a </a:t>
            </a:r>
            <a:r>
              <a:rPr lang="en-GB" sz="2285" dirty="0" err="1">
                <a:ea typeface="Times New Roman"/>
                <a:cs typeface="Times New Roman"/>
              </a:rPr>
              <a:t>eng</a:t>
            </a:r>
            <a:endParaRPr lang="en-GB" sz="2285" dirty="0">
              <a:ea typeface="Times New Roman"/>
              <a:cs typeface="Times New Roman"/>
            </a:endParaRPr>
          </a:p>
          <a:p>
            <a:pPr marL="652790" lvl="1" indent="0" fontAlgn="t">
              <a:buNone/>
              <a:defRPr/>
            </a:pPr>
            <a:r>
              <a:rPr lang="en-GB" sz="2285" dirty="0">
                <a:ea typeface="Times New Roman"/>
                <a:cs typeface="Times New Roman"/>
              </a:rPr>
              <a:t>500 1# $w r $i Representative expression: $a Penny, Louise. $t Trick of the light. $f 2011</a:t>
            </a:r>
            <a:r>
              <a:rPr lang="en-GB" sz="2856" dirty="0">
                <a:ea typeface="Times New Roman"/>
                <a:cs typeface="Times New Roman"/>
              </a:rPr>
              <a:t>		</a:t>
            </a:r>
          </a:p>
          <a:p>
            <a:pPr algn="ctr" fontAlgn="t">
              <a:defRPr/>
            </a:pPr>
            <a:endParaRPr lang="en-GB" sz="2856" dirty="0">
              <a:ea typeface="Times New Roman"/>
              <a:cs typeface="Times New Roman"/>
            </a:endParaRPr>
          </a:p>
          <a:p>
            <a:pPr algn="ctr" fontAlgn="t">
              <a:defRPr/>
            </a:pPr>
            <a:endParaRPr lang="en-GB" sz="2856" dirty="0">
              <a:ea typeface="Times New Roman"/>
              <a:cs typeface="Times New Roman"/>
            </a:endParaRPr>
          </a:p>
          <a:p>
            <a:pPr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6EA249D-03F8-4582-9106-122244CCB07E}"/>
              </a:ext>
            </a:extLst>
          </p:cNvPr>
          <p:cNvSpPr>
            <a:spLocks noGrp="1" noChangeArrowheads="1"/>
          </p:cNvSpPr>
          <p:nvPr>
            <p:ph type="title"/>
          </p:nvPr>
        </p:nvSpPr>
        <p:spPr/>
        <p:txBody>
          <a:bodyPr/>
          <a:lstStyle/>
          <a:p>
            <a:r>
              <a:rPr lang="en-US" altLang="en-US" sz="4569">
                <a:ea typeface="ＭＳ Ｐゴシック" panose="020B0600070205080204" pitchFamily="34" charset="-128"/>
              </a:rPr>
              <a:t>Representative Expression Elements :</a:t>
            </a:r>
            <a:br>
              <a:rPr lang="en-US" altLang="en-US" sz="4569">
                <a:ea typeface="ＭＳ Ｐゴシック" panose="020B0600070205080204" pitchFamily="34" charset="-128"/>
              </a:rPr>
            </a:br>
            <a:r>
              <a:rPr lang="en-US" altLang="en-US" sz="4569">
                <a:ea typeface="ＭＳ Ｐゴシック" panose="020B0600070205080204" pitchFamily="34" charset="-128"/>
              </a:rPr>
              <a:t>Content designation</a:t>
            </a:r>
          </a:p>
        </p:txBody>
      </p:sp>
      <p:sp>
        <p:nvSpPr>
          <p:cNvPr id="30723" name="Rectangle 3">
            <a:extLst>
              <a:ext uri="{FF2B5EF4-FFF2-40B4-BE49-F238E27FC236}">
                <a16:creationId xmlns:a16="http://schemas.microsoft.com/office/drawing/2014/main" id="{4FD993BF-DAAF-4AC3-A1E0-6DC71708288E}"/>
              </a:ext>
            </a:extLst>
          </p:cNvPr>
          <p:cNvSpPr>
            <a:spLocks noGrp="1" noChangeArrowheads="1"/>
          </p:cNvSpPr>
          <p:nvPr>
            <p:ph idx="1"/>
          </p:nvPr>
        </p:nvSpPr>
        <p:spPr>
          <a:xfrm>
            <a:off x="652780" y="2381250"/>
            <a:ext cx="11750040" cy="6324600"/>
          </a:xfrm>
        </p:spPr>
        <p:txBody>
          <a:bodyPr/>
          <a:lstStyle/>
          <a:p>
            <a:pPr>
              <a:defRPr/>
            </a:pPr>
            <a:r>
              <a:rPr lang="en-GB" sz="3427" dirty="0"/>
              <a:t>No content designation present in MARC 21</a:t>
            </a:r>
          </a:p>
          <a:p>
            <a:pPr>
              <a:defRPr/>
            </a:pPr>
            <a:r>
              <a:rPr lang="en-GB" sz="3427" dirty="0"/>
              <a:t>Existing content designation for elements that could be use to record representative expression elements would be undifferentiated from their expression element counterparts</a:t>
            </a:r>
          </a:p>
          <a:p>
            <a:pPr>
              <a:defRPr/>
            </a:pPr>
            <a:r>
              <a:rPr lang="en-GB" sz="3427" dirty="0"/>
              <a:t>Could use existing 075 field to differentiate work and expression authority records, hence make it clear whether 3XX field is for work or expression element (subject to new $2 source code) </a:t>
            </a:r>
          </a:p>
          <a:p>
            <a:pPr>
              <a:defRPr/>
            </a:pPr>
            <a:r>
              <a:rPr lang="en-GB" sz="3427" dirty="0"/>
              <a:t>Expression level data : MARC 21 authority and bibliographic formats </a:t>
            </a:r>
          </a:p>
          <a:p>
            <a:pPr>
              <a:defRPr/>
            </a:pPr>
            <a:endParaRPr lang="en-GB" sz="3427" dirty="0"/>
          </a:p>
          <a:p>
            <a:pPr>
              <a:defRPr/>
            </a:pPr>
            <a:endParaRPr lang="en-GB" sz="3427" dirty="0"/>
          </a:p>
          <a:p>
            <a:pPr lvl="1">
              <a:defRPr/>
            </a:pPr>
            <a:endParaRPr lang="en-US" sz="2856" dirty="0"/>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E0240D7-1B1B-4A75-A53A-AE1793B80E6C}"/>
              </a:ext>
            </a:extLst>
          </p:cNvPr>
          <p:cNvSpPr>
            <a:spLocks noGrp="1" noChangeArrowheads="1"/>
          </p:cNvSpPr>
          <p:nvPr>
            <p:ph type="title"/>
          </p:nvPr>
        </p:nvSpPr>
        <p:spPr/>
        <p:txBody>
          <a:bodyPr/>
          <a:lstStyle/>
          <a:p>
            <a:r>
              <a:rPr lang="en-US" altLang="en-US" sz="4569">
                <a:ea typeface="ＭＳ Ｐゴシック" panose="020B0600070205080204" pitchFamily="34" charset="-128"/>
              </a:rPr>
              <a:t>Representative Expression Elements : </a:t>
            </a:r>
            <a:br>
              <a:rPr lang="en-US" altLang="en-US" sz="4569">
                <a:ea typeface="ＭＳ Ｐゴシック" panose="020B0600070205080204" pitchFamily="34" charset="-128"/>
              </a:rPr>
            </a:br>
            <a:r>
              <a:rPr lang="en-US" altLang="en-US" sz="4569">
                <a:ea typeface="ＭＳ Ｐゴシック" panose="020B0600070205080204" pitchFamily="34" charset="-128"/>
              </a:rPr>
              <a:t>New content designation options</a:t>
            </a:r>
          </a:p>
        </p:txBody>
      </p:sp>
      <p:sp>
        <p:nvSpPr>
          <p:cNvPr id="35843" name="Rectangle 3">
            <a:extLst>
              <a:ext uri="{FF2B5EF4-FFF2-40B4-BE49-F238E27FC236}">
                <a16:creationId xmlns:a16="http://schemas.microsoft.com/office/drawing/2014/main" id="{9A3552D6-DB67-48DB-8A58-133E75492B76}"/>
              </a:ext>
            </a:extLst>
          </p:cNvPr>
          <p:cNvSpPr>
            <a:spLocks noGrp="1" noChangeArrowheads="1"/>
          </p:cNvSpPr>
          <p:nvPr>
            <p:ph idx="1"/>
          </p:nvPr>
        </p:nvSpPr>
        <p:spPr>
          <a:xfrm>
            <a:off x="652780" y="2228850"/>
            <a:ext cx="11750040" cy="6553200"/>
          </a:xfrm>
        </p:spPr>
        <p:txBody>
          <a:bodyPr/>
          <a:lstStyle/>
          <a:p>
            <a:pPr>
              <a:defRPr/>
            </a:pPr>
            <a:r>
              <a:rPr lang="en-GB" sz="3427" dirty="0"/>
              <a:t>Content designation options (indicator / subfield level)</a:t>
            </a:r>
          </a:p>
          <a:p>
            <a:pPr lvl="1">
              <a:defRPr/>
            </a:pPr>
            <a:r>
              <a:rPr lang="en-GB" sz="2856" dirty="0"/>
              <a:t>New indicators added to existing 3XX fields in authority format</a:t>
            </a:r>
          </a:p>
          <a:p>
            <a:pPr marL="244796" lvl="1" indent="0">
              <a:buNone/>
              <a:defRPr/>
            </a:pPr>
            <a:r>
              <a:rPr lang="en-GB" sz="2856" dirty="0"/>
              <a:t>        (e.g. language of representative expression)  </a:t>
            </a:r>
          </a:p>
          <a:p>
            <a:pPr lvl="1">
              <a:defRPr/>
            </a:pPr>
            <a:r>
              <a:rPr lang="en-GB" sz="2856" dirty="0"/>
              <a:t>New indicators added to existing 0XX / 2XX / 3XX / 5XX fields in bibliographic format</a:t>
            </a:r>
          </a:p>
          <a:p>
            <a:pPr marL="652790" lvl="1" indent="0">
              <a:buNone/>
              <a:defRPr/>
            </a:pPr>
            <a:r>
              <a:rPr lang="en-GB" sz="2856" b="1" dirty="0"/>
              <a:t>    OR  </a:t>
            </a:r>
            <a:r>
              <a:rPr lang="en-GB" sz="3427" dirty="0"/>
              <a:t>   </a:t>
            </a:r>
          </a:p>
          <a:p>
            <a:pPr lvl="1">
              <a:defRPr/>
            </a:pPr>
            <a:r>
              <a:rPr lang="en-GB" sz="2856" dirty="0"/>
              <a:t>New subfields added to existing 3XX fields in authority format </a:t>
            </a:r>
          </a:p>
          <a:p>
            <a:pPr lvl="1">
              <a:defRPr/>
            </a:pPr>
            <a:r>
              <a:rPr lang="en-US" sz="2856" dirty="0"/>
              <a:t>New subfields added to existing 0XX / 2XX / 3XX / 5XX fields in bibliographic format</a:t>
            </a:r>
            <a:endParaRPr lang="en-GB" sz="2856" dirty="0"/>
          </a:p>
          <a:p>
            <a:pPr>
              <a:defRPr/>
            </a:pPr>
            <a:r>
              <a:rPr lang="en-GB" sz="3427" dirty="0"/>
              <a:t>Content designation options (field level):</a:t>
            </a:r>
          </a:p>
          <a:p>
            <a:pPr lvl="1">
              <a:defRPr/>
            </a:pPr>
            <a:r>
              <a:rPr lang="en-GB" sz="2856" dirty="0"/>
              <a:t>New 3XX fields in authority format (e.g. language of representative expression) </a:t>
            </a:r>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DF5D58E-77F5-4FC5-8C72-C3272365161E}"/>
              </a:ext>
            </a:extLst>
          </p:cNvPr>
          <p:cNvSpPr>
            <a:spLocks noGrp="1" noChangeArrowheads="1"/>
          </p:cNvSpPr>
          <p:nvPr>
            <p:ph type="title"/>
          </p:nvPr>
        </p:nvSpPr>
        <p:spPr/>
        <p:txBody>
          <a:bodyPr/>
          <a:lstStyle/>
          <a:p>
            <a:r>
              <a:rPr lang="en-US" altLang="en-US" sz="4569">
                <a:ea typeface="ＭＳ Ｐゴシック" panose="020B0600070205080204" pitchFamily="34" charset="-128"/>
              </a:rPr>
              <a:t>Representative Expression Elements : </a:t>
            </a:r>
            <a:br>
              <a:rPr lang="en-US" altLang="en-US" sz="4569">
                <a:ea typeface="ＭＳ Ｐゴシック" panose="020B0600070205080204" pitchFamily="34" charset="-128"/>
              </a:rPr>
            </a:br>
            <a:r>
              <a:rPr lang="en-US" altLang="en-US" sz="4569">
                <a:ea typeface="ＭＳ Ｐゴシック" panose="020B0600070205080204" pitchFamily="34" charset="-128"/>
              </a:rPr>
              <a:t>Option 1 (Indicator)</a:t>
            </a:r>
          </a:p>
        </p:txBody>
      </p:sp>
      <p:sp>
        <p:nvSpPr>
          <p:cNvPr id="30723" name="Rectangle 3">
            <a:extLst>
              <a:ext uri="{FF2B5EF4-FFF2-40B4-BE49-F238E27FC236}">
                <a16:creationId xmlns:a16="http://schemas.microsoft.com/office/drawing/2014/main" id="{7C6397A5-B07E-4D2E-84D3-9A29313B83FA}"/>
              </a:ext>
            </a:extLst>
          </p:cNvPr>
          <p:cNvSpPr>
            <a:spLocks noGrp="1" noChangeArrowheads="1"/>
          </p:cNvSpPr>
          <p:nvPr>
            <p:ph idx="1"/>
          </p:nvPr>
        </p:nvSpPr>
        <p:spPr>
          <a:xfrm>
            <a:off x="584200" y="2533650"/>
            <a:ext cx="11750040" cy="5791200"/>
          </a:xfrm>
        </p:spPr>
        <p:txBody>
          <a:bodyPr/>
          <a:lstStyle/>
          <a:p>
            <a:pPr algn="just" fontAlgn="t">
              <a:defRPr/>
            </a:pPr>
            <a:r>
              <a:rPr lang="en-GB" sz="2856" b="1" kern="1200" dirty="0">
                <a:ea typeface="Times New Roman"/>
                <a:cs typeface="Times New Roman"/>
              </a:rPr>
              <a:t>Sample Work Record :</a:t>
            </a:r>
          </a:p>
          <a:p>
            <a:pPr marL="0" indent="0" fontAlgn="t">
              <a:buNone/>
              <a:defRPr/>
            </a:pPr>
            <a:r>
              <a:rPr lang="en-GB" sz="2856" dirty="0">
                <a:ea typeface="Times New Roman"/>
                <a:cs typeface="Times New Roman"/>
              </a:rPr>
              <a:t>	Creator of work:						Charles Dickens</a:t>
            </a:r>
          </a:p>
          <a:p>
            <a:pPr marL="0" indent="0" fontAlgn="t">
              <a:buNone/>
              <a:defRPr/>
            </a:pPr>
            <a:r>
              <a:rPr lang="en-GB" sz="2856" dirty="0">
                <a:ea typeface="Times New Roman"/>
                <a:cs typeface="Times New Roman"/>
              </a:rPr>
              <a:t>	Preferred title of work:					Great expectations</a:t>
            </a:r>
          </a:p>
          <a:p>
            <a:pPr marL="0" indent="0" fontAlgn="t">
              <a:buNone/>
              <a:defRPr/>
            </a:pPr>
            <a:r>
              <a:rPr lang="en-GB" sz="2856" dirty="0">
                <a:ea typeface="Times New Roman"/>
                <a:cs typeface="Times New Roman"/>
              </a:rPr>
              <a:t>	Language of representative expression:		English</a:t>
            </a:r>
          </a:p>
          <a:p>
            <a:pPr fontAlgn="t">
              <a:defRPr/>
            </a:pPr>
            <a:endParaRPr lang="en-GB" sz="2856" dirty="0">
              <a:ea typeface="Times New Roman"/>
              <a:cs typeface="Times New Roman"/>
            </a:endParaRPr>
          </a:p>
          <a:p>
            <a:pPr fontAlgn="t">
              <a:defRPr/>
            </a:pPr>
            <a:r>
              <a:rPr lang="en-GB" sz="2856" b="1" dirty="0">
                <a:ea typeface="Times New Roman"/>
                <a:cs typeface="Times New Roman"/>
              </a:rPr>
              <a:t>MARC 21 Authority Record :</a:t>
            </a:r>
          </a:p>
          <a:p>
            <a:pPr marL="652790" lvl="1" indent="0" fontAlgn="t">
              <a:buNone/>
              <a:defRPr/>
            </a:pPr>
            <a:r>
              <a:rPr lang="en-GB" sz="2285" dirty="0">
                <a:ea typeface="Times New Roman"/>
                <a:cs typeface="Times New Roman"/>
              </a:rPr>
              <a:t>100 1# $a Dickens, Charles, $d </a:t>
            </a:r>
            <a:r>
              <a:rPr lang="fi-FI" sz="2285" dirty="0"/>
              <a:t>1812-1870</a:t>
            </a:r>
            <a:r>
              <a:rPr lang="en-GB" sz="2285" dirty="0">
                <a:ea typeface="Times New Roman"/>
                <a:cs typeface="Times New Roman"/>
              </a:rPr>
              <a:t>. $t Great expectations</a:t>
            </a:r>
          </a:p>
          <a:p>
            <a:pPr marL="652790" lvl="1" indent="0" fontAlgn="t">
              <a:buNone/>
              <a:defRPr/>
            </a:pPr>
            <a:r>
              <a:rPr lang="en-GB" sz="2285" dirty="0">
                <a:ea typeface="Times New Roman"/>
                <a:cs typeface="Times New Roman"/>
              </a:rPr>
              <a:t>377</a:t>
            </a:r>
            <a:r>
              <a:rPr lang="en-GB" sz="2285" b="1" dirty="0">
                <a:ea typeface="Times New Roman"/>
                <a:cs typeface="Times New Roman"/>
              </a:rPr>
              <a:t> </a:t>
            </a:r>
            <a:r>
              <a:rPr lang="en-GB" sz="2285" b="1" dirty="0">
                <a:solidFill>
                  <a:srgbClr val="FF0000"/>
                </a:solidFill>
                <a:ea typeface="Times New Roman"/>
                <a:cs typeface="Times New Roman"/>
              </a:rPr>
              <a:t>1</a:t>
            </a:r>
            <a:r>
              <a:rPr lang="en-GB" sz="2285" dirty="0">
                <a:ea typeface="Times New Roman"/>
                <a:cs typeface="Times New Roman"/>
              </a:rPr>
              <a:t># $a </a:t>
            </a:r>
            <a:r>
              <a:rPr lang="en-GB" sz="2285" dirty="0" err="1">
                <a:ea typeface="Times New Roman"/>
                <a:cs typeface="Times New Roman"/>
              </a:rPr>
              <a:t>eng</a:t>
            </a:r>
            <a:r>
              <a:rPr lang="en-GB" sz="2285" dirty="0">
                <a:ea typeface="Times New Roman"/>
                <a:cs typeface="Times New Roman"/>
              </a:rPr>
              <a:t>	</a:t>
            </a:r>
          </a:p>
          <a:p>
            <a:pPr fontAlgn="t">
              <a:defRPr/>
            </a:pPr>
            <a:endParaRPr lang="en-GB" sz="2856" dirty="0">
              <a:ea typeface="Times New Roman"/>
              <a:cs typeface="Times New Roman"/>
            </a:endParaRPr>
          </a:p>
          <a:p>
            <a:pPr fontAlgn="t">
              <a:defRPr/>
            </a:pPr>
            <a:r>
              <a:rPr lang="en-GB" sz="2856" dirty="0">
                <a:ea typeface="Times New Roman"/>
                <a:cs typeface="Times New Roman"/>
              </a:rPr>
              <a:t>New 377 1st indicator specifies that subfield $a contains code for language of representative expression. 				</a:t>
            </a:r>
          </a:p>
          <a:p>
            <a:pPr algn="ctr" fontAlgn="t">
              <a:defRPr/>
            </a:pPr>
            <a:endParaRPr lang="en-GB" sz="2856" dirty="0">
              <a:ea typeface="Times New Roman"/>
              <a:cs typeface="Times New Roman"/>
            </a:endParaRPr>
          </a:p>
          <a:p>
            <a:pPr algn="ctr" fontAlgn="t">
              <a:defRPr/>
            </a:pPr>
            <a:endParaRPr lang="en-GB" sz="2856" dirty="0">
              <a:ea typeface="Times New Roman"/>
              <a:cs typeface="Times New Roman"/>
            </a:endParaRPr>
          </a:p>
          <a:p>
            <a:pPr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B459D7E-3A5E-411E-AEDF-0F408CA03C6A}"/>
              </a:ext>
            </a:extLst>
          </p:cNvPr>
          <p:cNvSpPr>
            <a:spLocks noGrp="1" noChangeArrowheads="1"/>
          </p:cNvSpPr>
          <p:nvPr>
            <p:ph type="title"/>
          </p:nvPr>
        </p:nvSpPr>
        <p:spPr/>
        <p:txBody>
          <a:bodyPr/>
          <a:lstStyle/>
          <a:p>
            <a:r>
              <a:rPr lang="en-US" altLang="en-US" sz="4569">
                <a:ea typeface="ＭＳ Ｐゴシック" panose="020B0600070205080204" pitchFamily="34" charset="-128"/>
              </a:rPr>
              <a:t>Representative Expression Elements : </a:t>
            </a:r>
            <a:br>
              <a:rPr lang="en-US" altLang="en-US" sz="4569">
                <a:ea typeface="ＭＳ Ｐゴシック" panose="020B0600070205080204" pitchFamily="34" charset="-128"/>
              </a:rPr>
            </a:br>
            <a:r>
              <a:rPr lang="en-US" altLang="en-US" sz="4569">
                <a:ea typeface="ＭＳ Ｐゴシック" panose="020B0600070205080204" pitchFamily="34" charset="-128"/>
              </a:rPr>
              <a:t>Option 2 (Subfield)</a:t>
            </a:r>
          </a:p>
        </p:txBody>
      </p:sp>
      <p:sp>
        <p:nvSpPr>
          <p:cNvPr id="30723" name="Rectangle 3">
            <a:extLst>
              <a:ext uri="{FF2B5EF4-FFF2-40B4-BE49-F238E27FC236}">
                <a16:creationId xmlns:a16="http://schemas.microsoft.com/office/drawing/2014/main" id="{FB9FDD69-B47A-4B09-B7EF-F5998D277B4C}"/>
              </a:ext>
            </a:extLst>
          </p:cNvPr>
          <p:cNvSpPr>
            <a:spLocks noGrp="1" noChangeArrowheads="1"/>
          </p:cNvSpPr>
          <p:nvPr>
            <p:ph idx="1"/>
          </p:nvPr>
        </p:nvSpPr>
        <p:spPr/>
        <p:txBody>
          <a:bodyPr/>
          <a:lstStyle/>
          <a:p>
            <a:pPr algn="just" fontAlgn="t">
              <a:defRPr/>
            </a:pPr>
            <a:r>
              <a:rPr lang="en-GB" sz="2856" b="1" kern="1200" dirty="0">
                <a:ea typeface="Times New Roman"/>
                <a:cs typeface="Times New Roman"/>
              </a:rPr>
              <a:t>Sample Work Expression Record :</a:t>
            </a:r>
            <a:endParaRPr lang="en-GB" sz="2856" dirty="0">
              <a:ea typeface="Times New Roman"/>
              <a:cs typeface="Times New Roman"/>
            </a:endParaRPr>
          </a:p>
          <a:p>
            <a:pPr marL="0" indent="0" fontAlgn="t">
              <a:buNone/>
              <a:defRPr/>
            </a:pPr>
            <a:r>
              <a:rPr lang="en-GB" sz="2856" dirty="0">
                <a:ea typeface="Times New Roman"/>
                <a:cs typeface="Times New Roman"/>
              </a:rPr>
              <a:t>	Creator of work:						Charles Dickens</a:t>
            </a:r>
          </a:p>
          <a:p>
            <a:pPr marL="0" indent="0" fontAlgn="t">
              <a:buNone/>
              <a:defRPr/>
            </a:pPr>
            <a:r>
              <a:rPr lang="en-GB" sz="2856" dirty="0">
                <a:ea typeface="Times New Roman"/>
                <a:cs typeface="Times New Roman"/>
              </a:rPr>
              <a:t>	Preferred title of work:					Great expectations</a:t>
            </a:r>
          </a:p>
          <a:p>
            <a:pPr marL="0" indent="0" fontAlgn="t">
              <a:buNone/>
              <a:defRPr/>
            </a:pPr>
            <a:r>
              <a:rPr lang="en-GB" sz="2856" dirty="0">
                <a:ea typeface="Times New Roman"/>
                <a:cs typeface="Times New Roman"/>
              </a:rPr>
              <a:t>	Language of representative expression:		English</a:t>
            </a:r>
          </a:p>
          <a:p>
            <a:pPr fontAlgn="t">
              <a:defRPr/>
            </a:pPr>
            <a:endParaRPr lang="en-GB" sz="2856" dirty="0">
              <a:ea typeface="Times New Roman"/>
              <a:cs typeface="Times New Roman"/>
            </a:endParaRPr>
          </a:p>
          <a:p>
            <a:pPr fontAlgn="t">
              <a:defRPr/>
            </a:pPr>
            <a:r>
              <a:rPr lang="en-GB" sz="2856" b="1" dirty="0">
                <a:ea typeface="Times New Roman"/>
                <a:cs typeface="Times New Roman"/>
              </a:rPr>
              <a:t>MARC 21 Authority Record :</a:t>
            </a:r>
            <a:endParaRPr lang="en-GB" sz="2856" dirty="0">
              <a:ea typeface="Times New Roman"/>
              <a:cs typeface="Times New Roman"/>
            </a:endParaRPr>
          </a:p>
          <a:p>
            <a:pPr marL="652790" lvl="1" indent="0" fontAlgn="t">
              <a:buNone/>
              <a:defRPr/>
            </a:pPr>
            <a:r>
              <a:rPr lang="en-GB" sz="2285" dirty="0">
                <a:ea typeface="Times New Roman"/>
                <a:cs typeface="Times New Roman"/>
              </a:rPr>
              <a:t>100 1# $a Dickens, Charles, $d </a:t>
            </a:r>
            <a:r>
              <a:rPr lang="fi-FI" sz="2285" dirty="0"/>
              <a:t>1812-1870</a:t>
            </a:r>
            <a:r>
              <a:rPr lang="en-GB" sz="2285" dirty="0">
                <a:ea typeface="Times New Roman"/>
                <a:cs typeface="Times New Roman"/>
              </a:rPr>
              <a:t>. $t Great expectations</a:t>
            </a:r>
          </a:p>
          <a:p>
            <a:pPr marL="652790" lvl="1" indent="0" fontAlgn="t">
              <a:buNone/>
              <a:defRPr/>
            </a:pPr>
            <a:r>
              <a:rPr lang="en-GB" sz="2285" dirty="0">
                <a:ea typeface="Times New Roman"/>
                <a:cs typeface="Times New Roman"/>
              </a:rPr>
              <a:t>377</a:t>
            </a:r>
            <a:r>
              <a:rPr lang="en-GB" sz="2285" b="1" dirty="0">
                <a:ea typeface="Times New Roman"/>
                <a:cs typeface="Times New Roman"/>
              </a:rPr>
              <a:t> #</a:t>
            </a:r>
            <a:r>
              <a:rPr lang="en-GB" sz="2285" dirty="0">
                <a:ea typeface="Times New Roman"/>
                <a:cs typeface="Times New Roman"/>
              </a:rPr>
              <a:t># </a:t>
            </a:r>
            <a:r>
              <a:rPr lang="en-GB" sz="2285" b="1" dirty="0">
                <a:solidFill>
                  <a:srgbClr val="FF0000"/>
                </a:solidFill>
                <a:ea typeface="Times New Roman"/>
                <a:cs typeface="Times New Roman"/>
              </a:rPr>
              <a:t>$x</a:t>
            </a:r>
            <a:r>
              <a:rPr lang="en-GB" sz="2285" b="1" dirty="0">
                <a:solidFill>
                  <a:srgbClr val="FF6600"/>
                </a:solidFill>
                <a:ea typeface="Times New Roman"/>
                <a:cs typeface="Times New Roman"/>
              </a:rPr>
              <a:t> </a:t>
            </a:r>
            <a:r>
              <a:rPr lang="en-GB" sz="2285" dirty="0" err="1">
                <a:ea typeface="Times New Roman"/>
                <a:cs typeface="Times New Roman"/>
              </a:rPr>
              <a:t>eng</a:t>
            </a:r>
            <a:r>
              <a:rPr lang="en-GB" sz="2285" dirty="0">
                <a:ea typeface="Times New Roman"/>
                <a:cs typeface="Times New Roman"/>
              </a:rPr>
              <a:t>	</a:t>
            </a:r>
          </a:p>
          <a:p>
            <a:pPr fontAlgn="t">
              <a:defRPr/>
            </a:pPr>
            <a:endParaRPr lang="en-GB" sz="2856" dirty="0">
              <a:ea typeface="Times New Roman"/>
              <a:cs typeface="Times New Roman"/>
            </a:endParaRPr>
          </a:p>
          <a:p>
            <a:pPr fontAlgn="t">
              <a:defRPr/>
            </a:pPr>
            <a:r>
              <a:rPr lang="en-GB" sz="2856" dirty="0">
                <a:ea typeface="Times New Roman"/>
                <a:cs typeface="Times New Roman"/>
              </a:rPr>
              <a:t>New 377 $x specifies that subfield contains code for language of representative expression. 				</a:t>
            </a:r>
          </a:p>
          <a:p>
            <a:pPr algn="ctr" fontAlgn="t">
              <a:defRPr/>
            </a:pPr>
            <a:endParaRPr lang="en-GB" sz="2856" dirty="0">
              <a:ea typeface="Times New Roman"/>
              <a:cs typeface="Times New Roman"/>
            </a:endParaRPr>
          </a:p>
          <a:p>
            <a:pPr algn="ctr" fontAlgn="t">
              <a:defRPr/>
            </a:pPr>
            <a:endParaRPr lang="en-GB" sz="2856" dirty="0">
              <a:ea typeface="Times New Roman"/>
              <a:cs typeface="Times New Roman"/>
            </a:endParaRPr>
          </a:p>
          <a:p>
            <a:pPr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C3B5394-0A3F-4BAA-93A9-44FF53C043CF}"/>
              </a:ext>
            </a:extLst>
          </p:cNvPr>
          <p:cNvSpPr>
            <a:spLocks noGrp="1" noChangeArrowheads="1"/>
          </p:cNvSpPr>
          <p:nvPr>
            <p:ph type="title"/>
          </p:nvPr>
        </p:nvSpPr>
        <p:spPr/>
        <p:txBody>
          <a:bodyPr/>
          <a:lstStyle/>
          <a:p>
            <a:r>
              <a:rPr lang="en-US" altLang="en-US" sz="4569">
                <a:ea typeface="ＭＳ Ｐゴシック" panose="020B0600070205080204" pitchFamily="34" charset="-128"/>
              </a:rPr>
              <a:t>Representative Expression Elements : </a:t>
            </a:r>
            <a:br>
              <a:rPr lang="en-US" altLang="en-US" sz="4569">
                <a:ea typeface="ＭＳ Ｐゴシック" panose="020B0600070205080204" pitchFamily="34" charset="-128"/>
              </a:rPr>
            </a:br>
            <a:r>
              <a:rPr lang="en-US" altLang="en-US" sz="4569">
                <a:ea typeface="ＭＳ Ｐゴシック" panose="020B0600070205080204" pitchFamily="34" charset="-128"/>
              </a:rPr>
              <a:t>Option 3 (Field)</a:t>
            </a:r>
          </a:p>
        </p:txBody>
      </p:sp>
      <p:sp>
        <p:nvSpPr>
          <p:cNvPr id="30723" name="Rectangle 3">
            <a:extLst>
              <a:ext uri="{FF2B5EF4-FFF2-40B4-BE49-F238E27FC236}">
                <a16:creationId xmlns:a16="http://schemas.microsoft.com/office/drawing/2014/main" id="{F608A570-C93E-47EB-8472-A4639211DC28}"/>
              </a:ext>
            </a:extLst>
          </p:cNvPr>
          <p:cNvSpPr>
            <a:spLocks noGrp="1" noChangeArrowheads="1"/>
          </p:cNvSpPr>
          <p:nvPr>
            <p:ph idx="1"/>
          </p:nvPr>
        </p:nvSpPr>
        <p:spPr/>
        <p:txBody>
          <a:bodyPr/>
          <a:lstStyle/>
          <a:p>
            <a:pPr algn="just" fontAlgn="t">
              <a:defRPr/>
            </a:pPr>
            <a:r>
              <a:rPr lang="en-GB" sz="2856" b="1" kern="1200" dirty="0">
                <a:ea typeface="Times New Roman"/>
                <a:cs typeface="Times New Roman"/>
              </a:rPr>
              <a:t>Sample Work Record :</a:t>
            </a:r>
          </a:p>
          <a:p>
            <a:pPr marL="0" indent="0" fontAlgn="t">
              <a:buNone/>
              <a:defRPr/>
            </a:pPr>
            <a:r>
              <a:rPr lang="en-GB" sz="2856" dirty="0">
                <a:ea typeface="Times New Roman"/>
                <a:cs typeface="Times New Roman"/>
              </a:rPr>
              <a:t>	Creator of work:						Charles Dickens</a:t>
            </a:r>
          </a:p>
          <a:p>
            <a:pPr marL="0" indent="0" fontAlgn="t">
              <a:buNone/>
              <a:defRPr/>
            </a:pPr>
            <a:r>
              <a:rPr lang="en-GB" sz="2856" dirty="0">
                <a:ea typeface="Times New Roman"/>
                <a:cs typeface="Times New Roman"/>
              </a:rPr>
              <a:t>	Preferred title of work:					Great expectations</a:t>
            </a:r>
          </a:p>
          <a:p>
            <a:pPr marL="0" indent="0" fontAlgn="t">
              <a:buNone/>
              <a:defRPr/>
            </a:pPr>
            <a:r>
              <a:rPr lang="en-GB" sz="2856" dirty="0">
                <a:ea typeface="Times New Roman"/>
                <a:cs typeface="Times New Roman"/>
              </a:rPr>
              <a:t>	Language of representative expression:		English</a:t>
            </a:r>
          </a:p>
          <a:p>
            <a:pPr fontAlgn="t">
              <a:defRPr/>
            </a:pPr>
            <a:endParaRPr lang="en-GB" sz="2856" dirty="0">
              <a:ea typeface="Times New Roman"/>
              <a:cs typeface="Times New Roman"/>
            </a:endParaRPr>
          </a:p>
          <a:p>
            <a:pPr fontAlgn="t">
              <a:defRPr/>
            </a:pPr>
            <a:r>
              <a:rPr lang="en-GB" sz="2856" b="1" dirty="0">
                <a:ea typeface="Times New Roman"/>
                <a:cs typeface="Times New Roman"/>
              </a:rPr>
              <a:t>MARC 21 Authority Record :</a:t>
            </a:r>
            <a:endParaRPr lang="en-GB" sz="2856" dirty="0">
              <a:ea typeface="Times New Roman"/>
              <a:cs typeface="Times New Roman"/>
            </a:endParaRPr>
          </a:p>
          <a:p>
            <a:pPr marL="652790" lvl="1" indent="0" fontAlgn="t">
              <a:buNone/>
              <a:defRPr/>
            </a:pPr>
            <a:r>
              <a:rPr lang="en-GB" sz="2285" dirty="0">
                <a:ea typeface="Times New Roman"/>
                <a:cs typeface="Times New Roman"/>
              </a:rPr>
              <a:t>100 1# $a Dickens, Charles, $d </a:t>
            </a:r>
            <a:r>
              <a:rPr lang="fi-FI" sz="2285" dirty="0"/>
              <a:t>1812-1870</a:t>
            </a:r>
            <a:r>
              <a:rPr lang="en-GB" sz="2285" dirty="0">
                <a:ea typeface="Times New Roman"/>
                <a:cs typeface="Times New Roman"/>
              </a:rPr>
              <a:t>. $t Great expectations</a:t>
            </a:r>
          </a:p>
          <a:p>
            <a:pPr marL="652790" lvl="1" indent="0" fontAlgn="t">
              <a:buNone/>
              <a:defRPr/>
            </a:pPr>
            <a:r>
              <a:rPr lang="en-GB" sz="2285" b="1" dirty="0">
                <a:solidFill>
                  <a:srgbClr val="FF0000"/>
                </a:solidFill>
                <a:ea typeface="Times New Roman"/>
                <a:cs typeface="Times New Roman"/>
              </a:rPr>
              <a:t>317</a:t>
            </a:r>
            <a:r>
              <a:rPr lang="en-GB" sz="2285" dirty="0">
                <a:ea typeface="Times New Roman"/>
                <a:cs typeface="Times New Roman"/>
              </a:rPr>
              <a:t> ##  $a</a:t>
            </a:r>
            <a:r>
              <a:rPr lang="en-GB" sz="2285" dirty="0">
                <a:solidFill>
                  <a:srgbClr val="FF0000"/>
                </a:solidFill>
                <a:ea typeface="Times New Roman"/>
                <a:cs typeface="Times New Roman"/>
              </a:rPr>
              <a:t> </a:t>
            </a:r>
            <a:r>
              <a:rPr lang="en-GB" sz="2285" dirty="0" err="1">
                <a:ea typeface="Times New Roman"/>
                <a:cs typeface="Times New Roman"/>
              </a:rPr>
              <a:t>eng</a:t>
            </a:r>
            <a:endParaRPr lang="en-GB" sz="2285" dirty="0">
              <a:ea typeface="Times New Roman"/>
              <a:cs typeface="Times New Roman"/>
            </a:endParaRPr>
          </a:p>
          <a:p>
            <a:pPr fontAlgn="t">
              <a:defRPr/>
            </a:pPr>
            <a:endParaRPr lang="en-GB" sz="2856" dirty="0">
              <a:ea typeface="Times New Roman"/>
              <a:cs typeface="Times New Roman"/>
            </a:endParaRPr>
          </a:p>
          <a:p>
            <a:pPr fontAlgn="t">
              <a:defRPr/>
            </a:pPr>
            <a:r>
              <a:rPr lang="en-GB" sz="2856" dirty="0">
                <a:ea typeface="Times New Roman"/>
                <a:cs typeface="Times New Roman"/>
              </a:rPr>
              <a:t>New 317 tag specifies that field contains code for language of representative expression. 				</a:t>
            </a:r>
          </a:p>
          <a:p>
            <a:pPr algn="ctr" fontAlgn="t">
              <a:defRPr/>
            </a:pPr>
            <a:endParaRPr lang="en-GB" sz="2856" dirty="0">
              <a:ea typeface="Times New Roman"/>
              <a:cs typeface="Times New Roman"/>
            </a:endParaRPr>
          </a:p>
          <a:p>
            <a:pPr algn="ctr" fontAlgn="t">
              <a:defRPr/>
            </a:pPr>
            <a:endParaRPr lang="en-GB" sz="2856" dirty="0">
              <a:ea typeface="Times New Roman"/>
              <a:cs typeface="Times New Roman"/>
            </a:endParaRPr>
          </a:p>
          <a:p>
            <a:pPr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F7D6386-9115-4DB3-B3B7-C3E6F1E33AB3}"/>
              </a:ext>
            </a:extLst>
          </p:cNvPr>
          <p:cNvSpPr>
            <a:spLocks noGrp="1" noChangeArrowheads="1"/>
          </p:cNvSpPr>
          <p:nvPr>
            <p:ph type="title"/>
          </p:nvPr>
        </p:nvSpPr>
        <p:spPr/>
        <p:txBody>
          <a:bodyPr/>
          <a:lstStyle/>
          <a:p>
            <a:r>
              <a:rPr lang="en-US" altLang="en-US" sz="4400" dirty="0">
                <a:ea typeface="ＭＳ Ｐゴシック" panose="020B0600070205080204" pitchFamily="34" charset="-128"/>
              </a:rPr>
              <a:t>Representative Expression Elements: </a:t>
            </a:r>
            <a:r>
              <a:rPr lang="en-GB" altLang="en-US" sz="4400" dirty="0">
                <a:ea typeface="ＭＳ Ｐゴシック" panose="020B0600070205080204" pitchFamily="34" charset="-128"/>
              </a:rPr>
              <a:t>MARC 21 Indicator / Subfield Change Candidates (1) </a:t>
            </a:r>
            <a:r>
              <a:rPr lang="en-US" altLang="en-US" sz="4400" dirty="0">
                <a:ea typeface="ＭＳ Ｐゴシック" panose="020B0600070205080204" pitchFamily="34" charset="-128"/>
              </a:rPr>
              <a:t>  </a:t>
            </a:r>
          </a:p>
        </p:txBody>
      </p:sp>
      <p:sp>
        <p:nvSpPr>
          <p:cNvPr id="62467" name="Rectangle 3">
            <a:extLst>
              <a:ext uri="{FF2B5EF4-FFF2-40B4-BE49-F238E27FC236}">
                <a16:creationId xmlns:a16="http://schemas.microsoft.com/office/drawing/2014/main" id="{B1E60F36-1852-4BF9-9E57-1080250351AC}"/>
              </a:ext>
            </a:extLst>
          </p:cNvPr>
          <p:cNvSpPr>
            <a:spLocks noGrp="1" noChangeArrowheads="1"/>
          </p:cNvSpPr>
          <p:nvPr>
            <p:ph idx="1"/>
          </p:nvPr>
        </p:nvSpPr>
        <p:spPr/>
        <p:txBody>
          <a:bodyPr/>
          <a:lstStyle/>
          <a:p>
            <a:pPr lvl="1"/>
            <a:endParaRPr lang="en-US" altLang="en-US" sz="2856">
              <a:ea typeface="ＭＳ Ｐゴシック" panose="020B0600070205080204" pitchFamily="34" charset="-128"/>
            </a:endParaRPr>
          </a:p>
          <a:p>
            <a:endParaRPr lang="en-US" altLang="en-US" sz="3427">
              <a:ea typeface="ＭＳ Ｐゴシック" panose="020B0600070205080204" pitchFamily="34" charset="-128"/>
            </a:endParaRPr>
          </a:p>
        </p:txBody>
      </p:sp>
      <p:graphicFrame>
        <p:nvGraphicFramePr>
          <p:cNvPr id="2" name="Table 1">
            <a:extLst>
              <a:ext uri="{FF2B5EF4-FFF2-40B4-BE49-F238E27FC236}">
                <a16:creationId xmlns:a16="http://schemas.microsoft.com/office/drawing/2014/main" id="{A039D465-B1EC-4B91-B151-23DC73F95F9D}"/>
              </a:ext>
            </a:extLst>
          </p:cNvPr>
          <p:cNvGraphicFramePr>
            <a:graphicFrameLocks noGrp="1"/>
          </p:cNvGraphicFramePr>
          <p:nvPr>
            <p:extLst>
              <p:ext uri="{D42A27DB-BD31-4B8C-83A1-F6EECF244321}">
                <p14:modId xmlns:p14="http://schemas.microsoft.com/office/powerpoint/2010/main" val="2927735297"/>
              </p:ext>
            </p:extLst>
          </p:nvPr>
        </p:nvGraphicFramePr>
        <p:xfrm>
          <a:off x="326390" y="2381250"/>
          <a:ext cx="12402820" cy="7017171"/>
        </p:xfrm>
        <a:graphic>
          <a:graphicData uri="http://schemas.openxmlformats.org/drawingml/2006/table">
            <a:tbl>
              <a:tblPr firstRow="1" firstCol="1" bandRow="1">
                <a:tableStyleId>{5C22544A-7EE6-4342-B048-85BDC9FD1C3A}</a:tableStyleId>
              </a:tblPr>
              <a:tblGrid>
                <a:gridCol w="6622089">
                  <a:extLst>
                    <a:ext uri="{9D8B030D-6E8A-4147-A177-3AD203B41FA5}">
                      <a16:colId xmlns:a16="http://schemas.microsoft.com/office/drawing/2014/main" val="20000"/>
                    </a:ext>
                  </a:extLst>
                </a:gridCol>
                <a:gridCol w="2952016">
                  <a:extLst>
                    <a:ext uri="{9D8B030D-6E8A-4147-A177-3AD203B41FA5}">
                      <a16:colId xmlns:a16="http://schemas.microsoft.com/office/drawing/2014/main" val="20001"/>
                    </a:ext>
                  </a:extLst>
                </a:gridCol>
                <a:gridCol w="2828715">
                  <a:extLst>
                    <a:ext uri="{9D8B030D-6E8A-4147-A177-3AD203B41FA5}">
                      <a16:colId xmlns:a16="http://schemas.microsoft.com/office/drawing/2014/main" val="20002"/>
                    </a:ext>
                  </a:extLst>
                </a:gridCol>
              </a:tblGrid>
              <a:tr h="870373">
                <a:tc>
                  <a:txBody>
                    <a:bodyPr/>
                    <a:lstStyle/>
                    <a:p>
                      <a:pPr algn="just">
                        <a:spcAft>
                          <a:spcPts val="0"/>
                        </a:spcAft>
                      </a:pPr>
                      <a:r>
                        <a:rPr lang="en-GB" sz="2900" dirty="0">
                          <a:effectLst/>
                          <a:latin typeface="+mn-lt"/>
                          <a:ea typeface="+mn-ea"/>
                          <a:cs typeface="+mn-cs"/>
                        </a:rPr>
                        <a:t>RDA</a:t>
                      </a:r>
                      <a:r>
                        <a:rPr lang="en-GB" sz="2900" baseline="0" dirty="0">
                          <a:effectLst/>
                          <a:latin typeface="+mn-lt"/>
                          <a:ea typeface="+mn-ea"/>
                          <a:cs typeface="+mn-cs"/>
                        </a:rPr>
                        <a:t> Element</a:t>
                      </a:r>
                      <a:endParaRPr lang="en-GB" sz="2900" dirty="0">
                        <a:effectLst/>
                        <a:latin typeface="Calibri"/>
                        <a:ea typeface="Times New Roman"/>
                        <a:cs typeface="Times New Roman"/>
                      </a:endParaRPr>
                    </a:p>
                  </a:txBody>
                  <a:tcPr marL="97917" marR="97917" marT="0" marB="0"/>
                </a:tc>
                <a:tc>
                  <a:txBody>
                    <a:bodyPr/>
                    <a:lstStyle/>
                    <a:p>
                      <a:pPr algn="just">
                        <a:spcAft>
                          <a:spcPts val="0"/>
                        </a:spcAft>
                      </a:pPr>
                      <a:r>
                        <a:rPr lang="en-GB" sz="2900" dirty="0">
                          <a:effectLst/>
                          <a:latin typeface="+mn-lt"/>
                          <a:ea typeface="+mn-ea"/>
                          <a:cs typeface="+mn-cs"/>
                        </a:rPr>
                        <a:t>MARC Authority</a:t>
                      </a:r>
                      <a:endParaRPr lang="en-GB" sz="2900" dirty="0">
                        <a:effectLst/>
                        <a:latin typeface="Calibri"/>
                        <a:ea typeface="Times New Roman"/>
                        <a:cs typeface="Times New Roman"/>
                      </a:endParaRPr>
                    </a:p>
                  </a:txBody>
                  <a:tcPr marL="97917" marR="97917" marT="0" marB="0"/>
                </a:tc>
                <a:tc>
                  <a:txBody>
                    <a:bodyPr/>
                    <a:lstStyle/>
                    <a:p>
                      <a:pPr algn="just">
                        <a:spcAft>
                          <a:spcPts val="0"/>
                        </a:spcAft>
                      </a:pPr>
                      <a:r>
                        <a:rPr lang="en-GB" sz="2900" baseline="0" dirty="0">
                          <a:effectLst/>
                          <a:latin typeface="+mn-lt"/>
                          <a:ea typeface="+mn-ea"/>
                          <a:cs typeface="+mn-cs"/>
                        </a:rPr>
                        <a:t>MARC Bibliographic</a:t>
                      </a:r>
                      <a:endParaRPr lang="en-GB" sz="2900" dirty="0">
                        <a:effectLst/>
                        <a:latin typeface="Calibri"/>
                        <a:ea typeface="Times New Roman"/>
                        <a:cs typeface="Times New Roman"/>
                      </a:endParaRPr>
                    </a:p>
                  </a:txBody>
                  <a:tcPr marL="97917" marR="97917" marT="0" marB="0"/>
                </a:tc>
                <a:extLst>
                  <a:ext uri="{0D108BD9-81ED-4DB2-BD59-A6C34878D82A}">
                    <a16:rowId xmlns:a16="http://schemas.microsoft.com/office/drawing/2014/main" val="10000"/>
                  </a:ext>
                </a:extLst>
              </a:tr>
              <a:tr h="1305561">
                <a:tc>
                  <a:txBody>
                    <a:bodyPr/>
                    <a:lstStyle/>
                    <a:p>
                      <a:pPr algn="l">
                        <a:spcAft>
                          <a:spcPts val="0"/>
                        </a:spcAft>
                      </a:pPr>
                      <a:r>
                        <a:rPr lang="en-GB" sz="2900" dirty="0">
                          <a:effectLst/>
                          <a:latin typeface="+mn-lt"/>
                          <a:ea typeface="Times New Roman"/>
                          <a:cs typeface="Times New Roman"/>
                        </a:rPr>
                        <a:t>Aspect ratio of representative expression</a:t>
                      </a:r>
                    </a:p>
                  </a:txBody>
                  <a:tcPr marL="97917" marR="97917" marT="0" marB="0"/>
                </a:tc>
                <a:tc>
                  <a:txBody>
                    <a:bodyPr/>
                    <a:lstStyle/>
                    <a:p>
                      <a:pPr algn="just">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r>
                        <a:rPr lang="en-GB" sz="2900" dirty="0">
                          <a:effectLst/>
                          <a:latin typeface="+mn-lt"/>
                          <a:ea typeface="Times New Roman"/>
                          <a:cs typeface="Times New Roman"/>
                        </a:rPr>
                        <a:t>500 </a:t>
                      </a:r>
                    </a:p>
                  </a:txBody>
                  <a:tcPr marL="97917" marR="97917" marT="0" marB="0"/>
                </a:tc>
                <a:extLst>
                  <a:ext uri="{0D108BD9-81ED-4DB2-BD59-A6C34878D82A}">
                    <a16:rowId xmlns:a16="http://schemas.microsoft.com/office/drawing/2014/main" val="10001"/>
                  </a:ext>
                </a:extLst>
              </a:tr>
              <a:tr h="1305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900" dirty="0">
                          <a:effectLst/>
                          <a:latin typeface="+mn-lt"/>
                          <a:ea typeface="Times New Roman"/>
                          <a:cs typeface="Times New Roman"/>
                        </a:rPr>
                        <a:t>Colour content of</a:t>
                      </a:r>
                      <a:r>
                        <a:rPr lang="en-GB" sz="2900" baseline="0" dirty="0">
                          <a:effectLst/>
                          <a:latin typeface="+mn-lt"/>
                          <a:ea typeface="Times New Roman"/>
                          <a:cs typeface="Times New Roman"/>
                        </a:rPr>
                        <a:t> </a:t>
                      </a:r>
                      <a:r>
                        <a:rPr lang="en-GB" sz="2900" dirty="0">
                          <a:effectLst/>
                          <a:latin typeface="+mn-lt"/>
                          <a:ea typeface="Times New Roman"/>
                          <a:cs typeface="Times New Roman"/>
                        </a:rPr>
                        <a:t>representative expression</a:t>
                      </a:r>
                    </a:p>
                    <a:p>
                      <a:pPr algn="just">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r>
                        <a:rPr lang="en-GB" sz="2900" dirty="0">
                          <a:effectLst/>
                          <a:latin typeface="+mn-lt"/>
                          <a:ea typeface="Times New Roman"/>
                          <a:cs typeface="Times New Roman"/>
                        </a:rPr>
                        <a:t>300, 340</a:t>
                      </a:r>
                    </a:p>
                  </a:txBody>
                  <a:tcPr marL="97917" marR="97917" marT="0" marB="0"/>
                </a:tc>
                <a:extLst>
                  <a:ext uri="{0D108BD9-81ED-4DB2-BD59-A6C34878D82A}">
                    <a16:rowId xmlns:a16="http://schemas.microsoft.com/office/drawing/2014/main" val="10002"/>
                  </a:ext>
                </a:extLst>
              </a:tr>
              <a:tr h="1305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900" dirty="0">
                          <a:effectLst/>
                          <a:latin typeface="+mn-lt"/>
                          <a:ea typeface="Times New Roman"/>
                          <a:cs typeface="Times New Roman"/>
                        </a:rPr>
                        <a:t>Content type of representative expression</a:t>
                      </a:r>
                    </a:p>
                    <a:p>
                      <a:pPr algn="just">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r>
                        <a:rPr lang="en-GB" sz="2900" dirty="0">
                          <a:effectLst/>
                          <a:latin typeface="+mn-lt"/>
                          <a:ea typeface="Times New Roman"/>
                          <a:cs typeface="Times New Roman"/>
                        </a:rPr>
                        <a:t>336 </a:t>
                      </a:r>
                    </a:p>
                  </a:txBody>
                  <a:tcPr marL="97917" marR="97917" marT="0" marB="0"/>
                </a:tc>
                <a:tc>
                  <a:txBody>
                    <a:bodyPr/>
                    <a:lstStyle/>
                    <a:p>
                      <a:pPr algn="just">
                        <a:spcAft>
                          <a:spcPts val="0"/>
                        </a:spcAft>
                      </a:pPr>
                      <a:r>
                        <a:rPr lang="en-GB" sz="2900" dirty="0">
                          <a:effectLst/>
                          <a:latin typeface="+mn-lt"/>
                          <a:ea typeface="Times New Roman"/>
                          <a:cs typeface="Times New Roman"/>
                        </a:rPr>
                        <a:t>336 </a:t>
                      </a:r>
                    </a:p>
                  </a:txBody>
                  <a:tcPr marL="97917" marR="97917" marT="0" marB="0"/>
                </a:tc>
                <a:extLst>
                  <a:ext uri="{0D108BD9-81ED-4DB2-BD59-A6C34878D82A}">
                    <a16:rowId xmlns:a16="http://schemas.microsoft.com/office/drawing/2014/main" val="10003"/>
                  </a:ext>
                </a:extLst>
              </a:tr>
              <a:tr h="1087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900" dirty="0">
                          <a:effectLst/>
                          <a:latin typeface="+mn-lt"/>
                          <a:ea typeface="Times New Roman"/>
                          <a:cs typeface="Times New Roman"/>
                        </a:rPr>
                        <a:t>Date of capture of representative expression</a:t>
                      </a:r>
                    </a:p>
                  </a:txBody>
                  <a:tcPr marL="97917" marR="97917" marT="0" marB="0"/>
                </a:tc>
                <a:tc>
                  <a:txBody>
                    <a:bodyPr/>
                    <a:lstStyle/>
                    <a:p>
                      <a:pPr algn="just">
                        <a:spcAft>
                          <a:spcPts val="0"/>
                        </a:spcAft>
                      </a:pPr>
                      <a:r>
                        <a:rPr lang="en-GB" sz="2900" dirty="0">
                          <a:effectLst/>
                          <a:latin typeface="+mn-lt"/>
                          <a:ea typeface="Times New Roman"/>
                          <a:cs typeface="Times New Roman"/>
                        </a:rPr>
                        <a:t>388</a:t>
                      </a:r>
                    </a:p>
                  </a:txBody>
                  <a:tcPr marL="97917" marR="97917" marT="0" marB="0"/>
                </a:tc>
                <a:tc>
                  <a:txBody>
                    <a:bodyPr/>
                    <a:lstStyle/>
                    <a:p>
                      <a:pPr algn="just">
                        <a:spcAft>
                          <a:spcPts val="0"/>
                        </a:spcAft>
                      </a:pPr>
                      <a:r>
                        <a:rPr lang="en-GB" sz="2900" dirty="0">
                          <a:effectLst/>
                          <a:latin typeface="+mn-lt"/>
                          <a:ea typeface="Times New Roman"/>
                          <a:cs typeface="Times New Roman"/>
                        </a:rPr>
                        <a:t>033/518</a:t>
                      </a:r>
                    </a:p>
                  </a:txBody>
                  <a:tcPr marL="97917" marR="97917" marT="0" marB="0"/>
                </a:tc>
                <a:extLst>
                  <a:ext uri="{0D108BD9-81ED-4DB2-BD59-A6C34878D82A}">
                    <a16:rowId xmlns:a16="http://schemas.microsoft.com/office/drawing/2014/main" val="10004"/>
                  </a:ext>
                </a:extLst>
              </a:tr>
              <a:tr h="1087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900" dirty="0">
                          <a:effectLst/>
                          <a:latin typeface="+mn-lt"/>
                          <a:ea typeface="Times New Roman"/>
                          <a:cs typeface="Times New Roman"/>
                        </a:rPr>
                        <a:t>Duration of representative expression</a:t>
                      </a:r>
                    </a:p>
                  </a:txBody>
                  <a:tcPr marL="97917" marR="97917" marT="0" marB="0"/>
                </a:tc>
                <a:tc>
                  <a:txBody>
                    <a:bodyPr/>
                    <a:lstStyle/>
                    <a:p>
                      <a:pPr algn="just">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r>
                        <a:rPr lang="en-GB" sz="2900" dirty="0">
                          <a:effectLst/>
                          <a:latin typeface="+mn-lt"/>
                          <a:ea typeface="Times New Roman"/>
                          <a:cs typeface="Times New Roman"/>
                        </a:rPr>
                        <a:t>306</a:t>
                      </a:r>
                    </a:p>
                  </a:txBody>
                  <a:tcPr marL="97917" marR="97917"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A7C1068-BD07-4603-8FC7-B60372F66728}"/>
              </a:ext>
            </a:extLst>
          </p:cNvPr>
          <p:cNvSpPr>
            <a:spLocks noGrp="1" noChangeArrowheads="1"/>
          </p:cNvSpPr>
          <p:nvPr>
            <p:ph type="title"/>
          </p:nvPr>
        </p:nvSpPr>
        <p:spPr/>
        <p:txBody>
          <a:bodyPr/>
          <a:lstStyle/>
          <a:p>
            <a:r>
              <a:rPr lang="en-US" altLang="en-US" sz="4400" dirty="0">
                <a:ea typeface="ＭＳ Ｐゴシック" panose="020B0600070205080204" pitchFamily="34" charset="-128"/>
              </a:rPr>
              <a:t>Representative Expression Elements : </a:t>
            </a:r>
            <a:r>
              <a:rPr lang="en-GB" altLang="en-US" sz="4400" dirty="0">
                <a:ea typeface="ＭＳ Ｐゴシック" panose="020B0600070205080204" pitchFamily="34" charset="-128"/>
              </a:rPr>
              <a:t>MARC 21 Indicator / Subfield Change Candidates (2)</a:t>
            </a:r>
            <a:endParaRPr lang="en-US" altLang="en-US" sz="4400" dirty="0">
              <a:ea typeface="ＭＳ Ｐゴシック" panose="020B0600070205080204" pitchFamily="34" charset="-128"/>
            </a:endParaRPr>
          </a:p>
        </p:txBody>
      </p:sp>
      <p:sp>
        <p:nvSpPr>
          <p:cNvPr id="63491" name="Rectangle 3">
            <a:extLst>
              <a:ext uri="{FF2B5EF4-FFF2-40B4-BE49-F238E27FC236}">
                <a16:creationId xmlns:a16="http://schemas.microsoft.com/office/drawing/2014/main" id="{8533031C-A61C-42ED-9DBA-98571349CD9A}"/>
              </a:ext>
            </a:extLst>
          </p:cNvPr>
          <p:cNvSpPr>
            <a:spLocks noGrp="1" noChangeArrowheads="1"/>
          </p:cNvSpPr>
          <p:nvPr>
            <p:ph idx="1"/>
          </p:nvPr>
        </p:nvSpPr>
        <p:spPr/>
        <p:txBody>
          <a:bodyPr/>
          <a:lstStyle/>
          <a:p>
            <a:pPr lvl="1"/>
            <a:endParaRPr lang="en-US" altLang="en-US" sz="2856">
              <a:ea typeface="ＭＳ Ｐゴシック" panose="020B0600070205080204" pitchFamily="34" charset="-128"/>
            </a:endParaRPr>
          </a:p>
          <a:p>
            <a:endParaRPr lang="en-US" altLang="en-US" sz="3427">
              <a:ea typeface="ＭＳ Ｐゴシック" panose="020B0600070205080204" pitchFamily="34" charset="-128"/>
            </a:endParaRPr>
          </a:p>
        </p:txBody>
      </p:sp>
      <p:graphicFrame>
        <p:nvGraphicFramePr>
          <p:cNvPr id="2" name="Table 1">
            <a:extLst>
              <a:ext uri="{FF2B5EF4-FFF2-40B4-BE49-F238E27FC236}">
                <a16:creationId xmlns:a16="http://schemas.microsoft.com/office/drawing/2014/main" id="{654C781C-B80E-497F-8B9F-C43182242710}"/>
              </a:ext>
            </a:extLst>
          </p:cNvPr>
          <p:cNvGraphicFramePr>
            <a:graphicFrameLocks noGrp="1"/>
          </p:cNvGraphicFramePr>
          <p:nvPr>
            <p:extLst>
              <p:ext uri="{D42A27DB-BD31-4B8C-83A1-F6EECF244321}">
                <p14:modId xmlns:p14="http://schemas.microsoft.com/office/powerpoint/2010/main" val="4060688030"/>
              </p:ext>
            </p:extLst>
          </p:nvPr>
        </p:nvGraphicFramePr>
        <p:xfrm>
          <a:off x="326390" y="2212127"/>
          <a:ext cx="12402820" cy="7051041"/>
        </p:xfrm>
        <a:graphic>
          <a:graphicData uri="http://schemas.openxmlformats.org/drawingml/2006/table">
            <a:tbl>
              <a:tblPr firstRow="1" firstCol="1" bandRow="1">
                <a:tableStyleId>{5C22544A-7EE6-4342-B048-85BDC9FD1C3A}</a:tableStyleId>
              </a:tblPr>
              <a:tblGrid>
                <a:gridCol w="6622089">
                  <a:extLst>
                    <a:ext uri="{9D8B030D-6E8A-4147-A177-3AD203B41FA5}">
                      <a16:colId xmlns:a16="http://schemas.microsoft.com/office/drawing/2014/main" val="20000"/>
                    </a:ext>
                  </a:extLst>
                </a:gridCol>
                <a:gridCol w="2952016">
                  <a:extLst>
                    <a:ext uri="{9D8B030D-6E8A-4147-A177-3AD203B41FA5}">
                      <a16:colId xmlns:a16="http://schemas.microsoft.com/office/drawing/2014/main" val="20001"/>
                    </a:ext>
                  </a:extLst>
                </a:gridCol>
                <a:gridCol w="2828715">
                  <a:extLst>
                    <a:ext uri="{9D8B030D-6E8A-4147-A177-3AD203B41FA5}">
                      <a16:colId xmlns:a16="http://schemas.microsoft.com/office/drawing/2014/main" val="20002"/>
                    </a:ext>
                  </a:extLst>
                </a:gridCol>
              </a:tblGrid>
              <a:tr h="870373">
                <a:tc>
                  <a:txBody>
                    <a:bodyPr/>
                    <a:lstStyle/>
                    <a:p>
                      <a:pPr algn="just">
                        <a:spcAft>
                          <a:spcPts val="0"/>
                        </a:spcAft>
                      </a:pPr>
                      <a:r>
                        <a:rPr lang="en-GB" sz="2900" dirty="0">
                          <a:effectLst/>
                          <a:latin typeface="+mn-lt"/>
                          <a:ea typeface="+mn-ea"/>
                          <a:cs typeface="+mn-cs"/>
                        </a:rPr>
                        <a:t>RDA</a:t>
                      </a:r>
                      <a:r>
                        <a:rPr lang="en-GB" sz="2900" baseline="0" dirty="0">
                          <a:effectLst/>
                          <a:latin typeface="+mn-lt"/>
                          <a:ea typeface="+mn-ea"/>
                          <a:cs typeface="+mn-cs"/>
                        </a:rPr>
                        <a:t> Element</a:t>
                      </a:r>
                      <a:endParaRPr lang="en-GB" sz="2900" dirty="0">
                        <a:effectLst/>
                        <a:latin typeface="Calibri"/>
                        <a:ea typeface="Times New Roman"/>
                        <a:cs typeface="Times New Roman"/>
                      </a:endParaRPr>
                    </a:p>
                  </a:txBody>
                  <a:tcPr marL="97917" marR="97917" marT="0" marB="0"/>
                </a:tc>
                <a:tc>
                  <a:txBody>
                    <a:bodyPr/>
                    <a:lstStyle/>
                    <a:p>
                      <a:pPr algn="just">
                        <a:spcAft>
                          <a:spcPts val="0"/>
                        </a:spcAft>
                      </a:pPr>
                      <a:r>
                        <a:rPr lang="en-GB" sz="2900" dirty="0">
                          <a:effectLst/>
                          <a:latin typeface="+mn-lt"/>
                          <a:ea typeface="+mn-ea"/>
                          <a:cs typeface="+mn-cs"/>
                        </a:rPr>
                        <a:t>MARC</a:t>
                      </a:r>
                      <a:r>
                        <a:rPr lang="en-GB" sz="2900" baseline="0" dirty="0">
                          <a:effectLst/>
                          <a:latin typeface="+mn-lt"/>
                          <a:ea typeface="+mn-ea"/>
                          <a:cs typeface="+mn-cs"/>
                        </a:rPr>
                        <a:t> Authority</a:t>
                      </a:r>
                      <a:endParaRPr lang="en-GB" sz="2900" dirty="0">
                        <a:effectLst/>
                        <a:latin typeface="Calibri"/>
                        <a:ea typeface="Times New Roman"/>
                        <a:cs typeface="Times New Roman"/>
                      </a:endParaRPr>
                    </a:p>
                  </a:txBody>
                  <a:tcPr marL="97917" marR="97917" marT="0" marB="0"/>
                </a:tc>
                <a:tc>
                  <a:txBody>
                    <a:bodyPr/>
                    <a:lstStyle/>
                    <a:p>
                      <a:pPr algn="just">
                        <a:spcAft>
                          <a:spcPts val="0"/>
                        </a:spcAft>
                      </a:pPr>
                      <a:r>
                        <a:rPr lang="en-GB" sz="2900" baseline="0" dirty="0">
                          <a:effectLst/>
                          <a:latin typeface="+mn-lt"/>
                          <a:ea typeface="+mn-ea"/>
                          <a:cs typeface="+mn-cs"/>
                        </a:rPr>
                        <a:t>MARC Bibliographic</a:t>
                      </a:r>
                      <a:endParaRPr lang="en-GB" sz="2900" dirty="0">
                        <a:effectLst/>
                        <a:latin typeface="Calibri"/>
                        <a:ea typeface="Times New Roman"/>
                        <a:cs typeface="Times New Roman"/>
                      </a:endParaRPr>
                    </a:p>
                  </a:txBody>
                  <a:tcPr marL="97917" marR="97917" marT="0" marB="0"/>
                </a:tc>
                <a:extLst>
                  <a:ext uri="{0D108BD9-81ED-4DB2-BD59-A6C34878D82A}">
                    <a16:rowId xmlns:a16="http://schemas.microsoft.com/office/drawing/2014/main" val="10000"/>
                  </a:ext>
                </a:extLst>
              </a:tr>
              <a:tr h="1305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900" dirty="0">
                          <a:effectLst/>
                          <a:latin typeface="+mn-lt"/>
                          <a:ea typeface="Times New Roman"/>
                          <a:cs typeface="Times New Roman"/>
                        </a:rPr>
                        <a:t>Extent of representative expression</a:t>
                      </a:r>
                    </a:p>
                    <a:p>
                      <a:pPr algn="l">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r>
                        <a:rPr lang="en-GB" sz="2900" dirty="0">
                          <a:effectLst/>
                          <a:latin typeface="+mn-lt"/>
                          <a:ea typeface="Times New Roman"/>
                          <a:cs typeface="Times New Roman"/>
                        </a:rPr>
                        <a:t>300 </a:t>
                      </a:r>
                    </a:p>
                  </a:txBody>
                  <a:tcPr marL="97917" marR="97917" marT="0" marB="0"/>
                </a:tc>
                <a:extLst>
                  <a:ext uri="{0D108BD9-81ED-4DB2-BD59-A6C34878D82A}">
                    <a16:rowId xmlns:a16="http://schemas.microsoft.com/office/drawing/2014/main" val="10001"/>
                  </a:ext>
                </a:extLst>
              </a:tr>
              <a:tr h="1305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900" dirty="0">
                          <a:effectLst/>
                          <a:latin typeface="+mn-lt"/>
                          <a:ea typeface="Times New Roman"/>
                          <a:cs typeface="Times New Roman"/>
                        </a:rPr>
                        <a:t>Intended audience of representative expression</a:t>
                      </a:r>
                    </a:p>
                    <a:p>
                      <a:pPr algn="l">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r>
                        <a:rPr lang="en-GB" sz="2900" dirty="0">
                          <a:effectLst/>
                          <a:latin typeface="+mn-lt"/>
                          <a:ea typeface="Times New Roman"/>
                          <a:cs typeface="Times New Roman"/>
                        </a:rPr>
                        <a:t>385</a:t>
                      </a:r>
                    </a:p>
                  </a:txBody>
                  <a:tcPr marL="97917" marR="97917" marT="0" marB="0"/>
                </a:tc>
                <a:tc>
                  <a:txBody>
                    <a:bodyPr/>
                    <a:lstStyle/>
                    <a:p>
                      <a:pPr algn="just">
                        <a:spcAft>
                          <a:spcPts val="0"/>
                        </a:spcAft>
                      </a:pPr>
                      <a:r>
                        <a:rPr lang="en-GB" sz="2900" dirty="0">
                          <a:effectLst/>
                          <a:latin typeface="+mn-lt"/>
                          <a:ea typeface="Times New Roman"/>
                          <a:cs typeface="Times New Roman"/>
                        </a:rPr>
                        <a:t>385</a:t>
                      </a:r>
                    </a:p>
                  </a:txBody>
                  <a:tcPr marL="97917" marR="97917" marT="0" marB="0"/>
                </a:tc>
                <a:extLst>
                  <a:ext uri="{0D108BD9-81ED-4DB2-BD59-A6C34878D82A}">
                    <a16:rowId xmlns:a16="http://schemas.microsoft.com/office/drawing/2014/main" val="10002"/>
                  </a:ext>
                </a:extLst>
              </a:tr>
              <a:tr h="870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900" dirty="0">
                          <a:effectLst/>
                          <a:latin typeface="+mn-lt"/>
                          <a:ea typeface="Times New Roman"/>
                          <a:cs typeface="Times New Roman"/>
                        </a:rPr>
                        <a:t>Key of representative expression</a:t>
                      </a:r>
                    </a:p>
                    <a:p>
                      <a:pPr algn="l">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r>
                        <a:rPr lang="en-GB" sz="2900" dirty="0">
                          <a:effectLst/>
                          <a:latin typeface="+mn-lt"/>
                          <a:ea typeface="Times New Roman"/>
                          <a:cs typeface="Times New Roman"/>
                        </a:rPr>
                        <a:t>384</a:t>
                      </a:r>
                    </a:p>
                  </a:txBody>
                  <a:tcPr marL="97917" marR="97917" marT="0" marB="0"/>
                </a:tc>
                <a:tc>
                  <a:txBody>
                    <a:bodyPr/>
                    <a:lstStyle/>
                    <a:p>
                      <a:pPr algn="just">
                        <a:spcAft>
                          <a:spcPts val="0"/>
                        </a:spcAft>
                      </a:pPr>
                      <a:r>
                        <a:rPr lang="en-GB" sz="2900">
                          <a:effectLst/>
                          <a:latin typeface="+mn-lt"/>
                          <a:ea typeface="Times New Roman"/>
                          <a:cs typeface="Times New Roman"/>
                        </a:rPr>
                        <a:t>384</a:t>
                      </a:r>
                    </a:p>
                  </a:txBody>
                  <a:tcPr marL="97917" marR="97917" marT="0" marB="0"/>
                </a:tc>
                <a:extLst>
                  <a:ext uri="{0D108BD9-81ED-4DB2-BD59-A6C34878D82A}">
                    <a16:rowId xmlns:a16="http://schemas.microsoft.com/office/drawing/2014/main" val="10003"/>
                  </a:ext>
                </a:extLst>
              </a:tr>
              <a:tr h="1305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900" dirty="0">
                          <a:effectLst/>
                          <a:latin typeface="+mn-lt"/>
                          <a:ea typeface="Times New Roman"/>
                          <a:cs typeface="Times New Roman"/>
                        </a:rPr>
                        <a:t>Language of representative expression</a:t>
                      </a:r>
                    </a:p>
                    <a:p>
                      <a:pPr algn="l">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r>
                        <a:rPr lang="en-GB" sz="2900" dirty="0">
                          <a:effectLst/>
                          <a:latin typeface="+mn-lt"/>
                          <a:ea typeface="Times New Roman"/>
                          <a:cs typeface="Times New Roman"/>
                        </a:rPr>
                        <a:t>377</a:t>
                      </a:r>
                    </a:p>
                  </a:txBody>
                  <a:tcPr marL="97917" marR="97917" marT="0" marB="0"/>
                </a:tc>
                <a:tc>
                  <a:txBody>
                    <a:bodyPr/>
                    <a:lstStyle/>
                    <a:p>
                      <a:pPr algn="just">
                        <a:spcAft>
                          <a:spcPts val="0"/>
                        </a:spcAft>
                      </a:pPr>
                      <a:r>
                        <a:rPr lang="en-GB" sz="2900" dirty="0">
                          <a:effectLst/>
                          <a:latin typeface="+mn-lt"/>
                          <a:ea typeface="Times New Roman"/>
                          <a:cs typeface="Times New Roman"/>
                        </a:rPr>
                        <a:t>377</a:t>
                      </a:r>
                    </a:p>
                  </a:txBody>
                  <a:tcPr marL="97917" marR="97917" marT="0" marB="0"/>
                </a:tc>
                <a:extLst>
                  <a:ext uri="{0D108BD9-81ED-4DB2-BD59-A6C34878D82A}">
                    <a16:rowId xmlns:a16="http://schemas.microsoft.com/office/drawing/2014/main" val="10004"/>
                  </a:ext>
                </a:extLst>
              </a:tr>
              <a:tr h="1305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900" dirty="0">
                          <a:effectLst/>
                          <a:latin typeface="+mn-lt"/>
                          <a:ea typeface="Times New Roman"/>
                          <a:cs typeface="Times New Roman"/>
                        </a:rPr>
                        <a:t>Medium of performance of representative expression</a:t>
                      </a:r>
                    </a:p>
                    <a:p>
                      <a:pPr algn="l">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r>
                        <a:rPr lang="en-GB" sz="2900" dirty="0">
                          <a:effectLst/>
                          <a:latin typeface="+mn-lt"/>
                          <a:ea typeface="Times New Roman"/>
                          <a:cs typeface="Times New Roman"/>
                        </a:rPr>
                        <a:t>382</a:t>
                      </a:r>
                    </a:p>
                  </a:txBody>
                  <a:tcPr marL="97917" marR="97917" marT="0" marB="0"/>
                </a:tc>
                <a:tc>
                  <a:txBody>
                    <a:bodyPr/>
                    <a:lstStyle/>
                    <a:p>
                      <a:pPr algn="just">
                        <a:spcAft>
                          <a:spcPts val="0"/>
                        </a:spcAft>
                      </a:pPr>
                      <a:r>
                        <a:rPr lang="en-GB" sz="2900" dirty="0">
                          <a:effectLst/>
                          <a:latin typeface="+mn-lt"/>
                          <a:ea typeface="Times New Roman"/>
                          <a:cs typeface="Times New Roman"/>
                        </a:rPr>
                        <a:t>382</a:t>
                      </a:r>
                    </a:p>
                  </a:txBody>
                  <a:tcPr marL="97917" marR="97917"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ED2034-67D2-4736-9620-DDBF26F83520}"/>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64A09E31-E571-4626-876A-AFB502BC5B40}"/>
              </a:ext>
            </a:extLst>
          </p:cNvPr>
          <p:cNvSpPr>
            <a:spLocks noGrp="1"/>
          </p:cNvSpPr>
          <p:nvPr>
            <p:ph type="sldNum" sz="quarter" idx="11"/>
          </p:nvPr>
        </p:nvSpPr>
        <p:spPr/>
        <p:txBody>
          <a:bodyPr/>
          <a:lstStyle/>
          <a:p>
            <a:pPr algn="ctr"/>
            <a:fld id="{6B918772-37A3-47DC-BE01-33CAE9FCB74A}" type="slidenum">
              <a:rPr lang="en-US" smtClean="0"/>
              <a:pPr algn="ctr"/>
              <a:t>7</a:t>
            </a:fld>
            <a:endParaRPr lang="en-US" dirty="0"/>
          </a:p>
        </p:txBody>
      </p:sp>
      <p:sp>
        <p:nvSpPr>
          <p:cNvPr id="4" name="Title 1">
            <a:extLst>
              <a:ext uri="{FF2B5EF4-FFF2-40B4-BE49-F238E27FC236}">
                <a16:creationId xmlns:a16="http://schemas.microsoft.com/office/drawing/2014/main" id="{7C6A73BA-1C6B-4F51-B0B1-E8EFFAD2CFDA}"/>
              </a:ext>
            </a:extLst>
          </p:cNvPr>
          <p:cNvSpPr txBox="1">
            <a:spLocks/>
          </p:cNvSpPr>
          <p:nvPr/>
        </p:nvSpPr>
        <p:spPr>
          <a:xfrm>
            <a:off x="508000" y="476250"/>
            <a:ext cx="5059602" cy="1111441"/>
          </a:xfrm>
          <a:prstGeom prst="rect">
            <a:avLst/>
          </a:prstGeom>
        </p:spPr>
        <p:txBody>
          <a:bodyPr/>
          <a:lstStyle>
            <a:lvl1pPr>
              <a:defRPr>
                <a:latin typeface="+mj-lt"/>
                <a:ea typeface="+mj-ea"/>
                <a:cs typeface="+mj-cs"/>
              </a:defRPr>
            </a:lvl1pPr>
          </a:lstStyle>
          <a:p>
            <a:r>
              <a:rPr lang="en-GB" sz="6000" kern="0" dirty="0">
                <a:solidFill>
                  <a:schemeClr val="tx2"/>
                </a:solidFill>
              </a:rPr>
              <a:t>RDA entities</a:t>
            </a:r>
          </a:p>
        </p:txBody>
      </p:sp>
      <p:sp>
        <p:nvSpPr>
          <p:cNvPr id="7" name="TextBox 6">
            <a:extLst>
              <a:ext uri="{FF2B5EF4-FFF2-40B4-BE49-F238E27FC236}">
                <a16:creationId xmlns:a16="http://schemas.microsoft.com/office/drawing/2014/main" id="{7C213CB5-CD9E-4E02-B5B2-0983025D955C}"/>
              </a:ext>
            </a:extLst>
          </p:cNvPr>
          <p:cNvSpPr txBox="1"/>
          <p:nvPr/>
        </p:nvSpPr>
        <p:spPr>
          <a:xfrm>
            <a:off x="578774" y="4330434"/>
            <a:ext cx="10681241" cy="1569660"/>
          </a:xfrm>
          <a:prstGeom prst="rect">
            <a:avLst/>
          </a:prstGeom>
          <a:noFill/>
        </p:spPr>
        <p:txBody>
          <a:bodyPr wrap="square" rtlCol="0">
            <a:spAutoFit/>
          </a:bodyPr>
          <a:lstStyle/>
          <a:p>
            <a:r>
              <a:rPr lang="en-GB" sz="4800" dirty="0"/>
              <a:t>RDA Corporate Body and Family are types of Collective Agent</a:t>
            </a:r>
          </a:p>
        </p:txBody>
      </p:sp>
      <p:sp>
        <p:nvSpPr>
          <p:cNvPr id="8" name="TextBox 7">
            <a:extLst>
              <a:ext uri="{FF2B5EF4-FFF2-40B4-BE49-F238E27FC236}">
                <a16:creationId xmlns:a16="http://schemas.microsoft.com/office/drawing/2014/main" id="{C5BEAA89-CB80-49FB-88F7-234F6D8AC7BA}"/>
              </a:ext>
            </a:extLst>
          </p:cNvPr>
          <p:cNvSpPr txBox="1"/>
          <p:nvPr/>
        </p:nvSpPr>
        <p:spPr>
          <a:xfrm>
            <a:off x="578774" y="6033098"/>
            <a:ext cx="11561644" cy="1569660"/>
          </a:xfrm>
          <a:prstGeom prst="rect">
            <a:avLst/>
          </a:prstGeom>
          <a:noFill/>
        </p:spPr>
        <p:txBody>
          <a:bodyPr wrap="square" rtlCol="0">
            <a:spAutoFit/>
          </a:bodyPr>
          <a:lstStyle/>
          <a:p>
            <a:r>
              <a:rPr lang="en-GB" sz="4800" dirty="0"/>
              <a:t>Person restricted to human beings</a:t>
            </a:r>
          </a:p>
          <a:p>
            <a:r>
              <a:rPr lang="en-GB" sz="4800" dirty="0"/>
              <a:t>	Does not cover “non-human personages”</a:t>
            </a:r>
          </a:p>
        </p:txBody>
      </p:sp>
      <p:sp>
        <p:nvSpPr>
          <p:cNvPr id="9" name="TextBox 8">
            <a:extLst>
              <a:ext uri="{FF2B5EF4-FFF2-40B4-BE49-F238E27FC236}">
                <a16:creationId xmlns:a16="http://schemas.microsoft.com/office/drawing/2014/main" id="{11D252E9-09BE-4140-B8A8-1B0C24FB11BD}"/>
              </a:ext>
            </a:extLst>
          </p:cNvPr>
          <p:cNvSpPr txBox="1"/>
          <p:nvPr/>
        </p:nvSpPr>
        <p:spPr>
          <a:xfrm>
            <a:off x="578774" y="1663767"/>
            <a:ext cx="8915400" cy="1569660"/>
          </a:xfrm>
          <a:prstGeom prst="rect">
            <a:avLst/>
          </a:prstGeom>
          <a:noFill/>
        </p:spPr>
        <p:txBody>
          <a:bodyPr wrap="square" rtlCol="0">
            <a:spAutoFit/>
          </a:bodyPr>
          <a:lstStyle/>
          <a:p>
            <a:r>
              <a:rPr lang="en-GB" sz="4800" dirty="0"/>
              <a:t>No change for Work, Expression, Manifestation, Place</a:t>
            </a:r>
          </a:p>
        </p:txBody>
      </p:sp>
      <p:sp>
        <p:nvSpPr>
          <p:cNvPr id="10" name="TextBox 9">
            <a:extLst>
              <a:ext uri="{FF2B5EF4-FFF2-40B4-BE49-F238E27FC236}">
                <a16:creationId xmlns:a16="http://schemas.microsoft.com/office/drawing/2014/main" id="{436AB18A-90FC-49FF-93AB-D487857AC370}"/>
              </a:ext>
            </a:extLst>
          </p:cNvPr>
          <p:cNvSpPr txBox="1"/>
          <p:nvPr/>
        </p:nvSpPr>
        <p:spPr>
          <a:xfrm>
            <a:off x="578774" y="3366432"/>
            <a:ext cx="10681240" cy="830997"/>
          </a:xfrm>
          <a:prstGeom prst="rect">
            <a:avLst/>
          </a:prstGeom>
          <a:noFill/>
        </p:spPr>
        <p:txBody>
          <a:bodyPr wrap="square" rtlCol="0">
            <a:spAutoFit/>
          </a:bodyPr>
          <a:lstStyle/>
          <a:p>
            <a:r>
              <a:rPr lang="en-GB" sz="4800" dirty="0"/>
              <a:t>Item always exemplifies a manifestation</a:t>
            </a:r>
          </a:p>
        </p:txBody>
      </p:sp>
    </p:spTree>
    <p:extLst>
      <p:ext uri="{BB962C8B-B14F-4D97-AF65-F5344CB8AC3E}">
        <p14:creationId xmlns:p14="http://schemas.microsoft.com/office/powerpoint/2010/main" val="1746998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20A5CB2-CBA4-4385-B749-4D8C75528DB6}"/>
              </a:ext>
            </a:extLst>
          </p:cNvPr>
          <p:cNvSpPr>
            <a:spLocks noGrp="1" noChangeArrowheads="1"/>
          </p:cNvSpPr>
          <p:nvPr>
            <p:ph type="title"/>
          </p:nvPr>
        </p:nvSpPr>
        <p:spPr>
          <a:xfrm>
            <a:off x="508000" y="857250"/>
            <a:ext cx="11750040" cy="885825"/>
          </a:xfrm>
        </p:spPr>
        <p:txBody>
          <a:bodyPr/>
          <a:lstStyle/>
          <a:p>
            <a:r>
              <a:rPr lang="en-US" altLang="en-US" sz="4400" dirty="0">
                <a:ea typeface="ＭＳ Ｐゴシック" panose="020B0600070205080204" pitchFamily="34" charset="-128"/>
              </a:rPr>
              <a:t>Representative Expression Elements: </a:t>
            </a:r>
            <a:r>
              <a:rPr lang="en-GB" altLang="en-US" sz="4400" dirty="0">
                <a:ea typeface="ＭＳ Ｐゴシック" panose="020B0600070205080204" pitchFamily="34" charset="-128"/>
              </a:rPr>
              <a:t>MARC 21 Indicator / Subfield Change Candidates (3) </a:t>
            </a:r>
            <a:br>
              <a:rPr lang="en-GB" altLang="en-US" sz="4569" dirty="0">
                <a:ea typeface="ＭＳ Ｐゴシック" panose="020B0600070205080204" pitchFamily="34" charset="-128"/>
              </a:rPr>
            </a:br>
            <a:endParaRPr lang="en-US" altLang="en-US" sz="4569" dirty="0">
              <a:ea typeface="ＭＳ Ｐゴシック" panose="020B0600070205080204" pitchFamily="34" charset="-128"/>
            </a:endParaRPr>
          </a:p>
        </p:txBody>
      </p:sp>
      <p:sp>
        <p:nvSpPr>
          <p:cNvPr id="64515" name="Rectangle 3">
            <a:extLst>
              <a:ext uri="{FF2B5EF4-FFF2-40B4-BE49-F238E27FC236}">
                <a16:creationId xmlns:a16="http://schemas.microsoft.com/office/drawing/2014/main" id="{34ABBA4B-535A-46D8-BCF8-8486DB13C5C4}"/>
              </a:ext>
            </a:extLst>
          </p:cNvPr>
          <p:cNvSpPr>
            <a:spLocks noGrp="1" noChangeArrowheads="1"/>
          </p:cNvSpPr>
          <p:nvPr>
            <p:ph idx="1"/>
          </p:nvPr>
        </p:nvSpPr>
        <p:spPr/>
        <p:txBody>
          <a:bodyPr/>
          <a:lstStyle/>
          <a:p>
            <a:pPr lvl="1"/>
            <a:endParaRPr lang="en-US" altLang="en-US" sz="2856">
              <a:ea typeface="ＭＳ Ｐゴシック" panose="020B0600070205080204" pitchFamily="34" charset="-128"/>
            </a:endParaRPr>
          </a:p>
          <a:p>
            <a:endParaRPr lang="en-US" altLang="en-US" sz="3427">
              <a:ea typeface="ＭＳ Ｐゴシック" panose="020B0600070205080204" pitchFamily="34" charset="-128"/>
            </a:endParaRPr>
          </a:p>
        </p:txBody>
      </p:sp>
      <p:graphicFrame>
        <p:nvGraphicFramePr>
          <p:cNvPr id="2" name="Table 1">
            <a:extLst>
              <a:ext uri="{FF2B5EF4-FFF2-40B4-BE49-F238E27FC236}">
                <a16:creationId xmlns:a16="http://schemas.microsoft.com/office/drawing/2014/main" id="{74EB28F1-ED71-4674-A387-FE4954FA49C0}"/>
              </a:ext>
            </a:extLst>
          </p:cNvPr>
          <p:cNvGraphicFramePr>
            <a:graphicFrameLocks noGrp="1"/>
          </p:cNvGraphicFramePr>
          <p:nvPr>
            <p:extLst>
              <p:ext uri="{D42A27DB-BD31-4B8C-83A1-F6EECF244321}">
                <p14:modId xmlns:p14="http://schemas.microsoft.com/office/powerpoint/2010/main" val="947943967"/>
              </p:ext>
            </p:extLst>
          </p:nvPr>
        </p:nvGraphicFramePr>
        <p:xfrm>
          <a:off x="326390" y="2228850"/>
          <a:ext cx="12402820" cy="6044777"/>
        </p:xfrm>
        <a:graphic>
          <a:graphicData uri="http://schemas.openxmlformats.org/drawingml/2006/table">
            <a:tbl>
              <a:tblPr firstRow="1" firstCol="1" bandRow="1">
                <a:tableStyleId>{5C22544A-7EE6-4342-B048-85BDC9FD1C3A}</a:tableStyleId>
              </a:tblPr>
              <a:tblGrid>
                <a:gridCol w="6622089">
                  <a:extLst>
                    <a:ext uri="{9D8B030D-6E8A-4147-A177-3AD203B41FA5}">
                      <a16:colId xmlns:a16="http://schemas.microsoft.com/office/drawing/2014/main" val="20000"/>
                    </a:ext>
                  </a:extLst>
                </a:gridCol>
                <a:gridCol w="2952016">
                  <a:extLst>
                    <a:ext uri="{9D8B030D-6E8A-4147-A177-3AD203B41FA5}">
                      <a16:colId xmlns:a16="http://schemas.microsoft.com/office/drawing/2014/main" val="20001"/>
                    </a:ext>
                  </a:extLst>
                </a:gridCol>
                <a:gridCol w="2828715">
                  <a:extLst>
                    <a:ext uri="{9D8B030D-6E8A-4147-A177-3AD203B41FA5}">
                      <a16:colId xmlns:a16="http://schemas.microsoft.com/office/drawing/2014/main" val="20002"/>
                    </a:ext>
                  </a:extLst>
                </a:gridCol>
              </a:tblGrid>
              <a:tr h="870373">
                <a:tc>
                  <a:txBody>
                    <a:bodyPr/>
                    <a:lstStyle/>
                    <a:p>
                      <a:pPr algn="just">
                        <a:spcAft>
                          <a:spcPts val="0"/>
                        </a:spcAft>
                      </a:pPr>
                      <a:r>
                        <a:rPr lang="en-GB" sz="2900" dirty="0">
                          <a:effectLst/>
                          <a:latin typeface="+mn-lt"/>
                          <a:ea typeface="+mn-ea"/>
                          <a:cs typeface="+mn-cs"/>
                        </a:rPr>
                        <a:t>RDA</a:t>
                      </a:r>
                      <a:r>
                        <a:rPr lang="en-GB" sz="2900" baseline="0" dirty="0">
                          <a:effectLst/>
                          <a:latin typeface="+mn-lt"/>
                          <a:ea typeface="+mn-ea"/>
                          <a:cs typeface="+mn-cs"/>
                        </a:rPr>
                        <a:t> Element</a:t>
                      </a:r>
                      <a:endParaRPr lang="en-GB" sz="2900" dirty="0">
                        <a:effectLst/>
                        <a:latin typeface="Calibri"/>
                        <a:ea typeface="Times New Roman"/>
                        <a:cs typeface="Times New Roman"/>
                      </a:endParaRPr>
                    </a:p>
                  </a:txBody>
                  <a:tcPr marL="97917" marR="97917" marT="0" marB="0"/>
                </a:tc>
                <a:tc>
                  <a:txBody>
                    <a:bodyPr/>
                    <a:lstStyle/>
                    <a:p>
                      <a:pPr algn="just">
                        <a:spcAft>
                          <a:spcPts val="0"/>
                        </a:spcAft>
                      </a:pPr>
                      <a:r>
                        <a:rPr lang="en-GB" sz="2900" dirty="0">
                          <a:effectLst/>
                          <a:latin typeface="+mn-lt"/>
                          <a:ea typeface="+mn-ea"/>
                          <a:cs typeface="+mn-cs"/>
                        </a:rPr>
                        <a:t>MARC</a:t>
                      </a:r>
                      <a:r>
                        <a:rPr lang="en-GB" sz="2900" baseline="0" dirty="0">
                          <a:effectLst/>
                          <a:latin typeface="+mn-lt"/>
                          <a:ea typeface="+mn-ea"/>
                          <a:cs typeface="+mn-cs"/>
                        </a:rPr>
                        <a:t> Authority</a:t>
                      </a:r>
                      <a:endParaRPr lang="en-GB" sz="2900" dirty="0">
                        <a:effectLst/>
                        <a:latin typeface="Calibri"/>
                        <a:ea typeface="Times New Roman"/>
                        <a:cs typeface="Times New Roman"/>
                      </a:endParaRPr>
                    </a:p>
                  </a:txBody>
                  <a:tcPr marL="97917" marR="97917" marT="0" marB="0"/>
                </a:tc>
                <a:tc>
                  <a:txBody>
                    <a:bodyPr/>
                    <a:lstStyle/>
                    <a:p>
                      <a:pPr algn="just">
                        <a:spcAft>
                          <a:spcPts val="0"/>
                        </a:spcAft>
                      </a:pPr>
                      <a:r>
                        <a:rPr lang="en-GB" sz="2900" baseline="0" dirty="0">
                          <a:effectLst/>
                          <a:latin typeface="+mn-lt"/>
                          <a:ea typeface="+mn-ea"/>
                          <a:cs typeface="+mn-cs"/>
                        </a:rPr>
                        <a:t>MARC Bibliographic</a:t>
                      </a:r>
                      <a:endParaRPr lang="en-GB" sz="2900" dirty="0">
                        <a:effectLst/>
                        <a:latin typeface="Calibri"/>
                        <a:ea typeface="Times New Roman"/>
                        <a:cs typeface="Times New Roman"/>
                      </a:endParaRPr>
                    </a:p>
                  </a:txBody>
                  <a:tcPr marL="97917" marR="97917" marT="0" marB="0"/>
                </a:tc>
                <a:extLst>
                  <a:ext uri="{0D108BD9-81ED-4DB2-BD59-A6C34878D82A}">
                    <a16:rowId xmlns:a16="http://schemas.microsoft.com/office/drawing/2014/main" val="10000"/>
                  </a:ext>
                </a:extLst>
              </a:tr>
              <a:tr h="979170">
                <a:tc>
                  <a:txBody>
                    <a:bodyPr/>
                    <a:lstStyle/>
                    <a:p>
                      <a:pPr algn="just">
                        <a:spcAft>
                          <a:spcPts val="0"/>
                        </a:spcAft>
                      </a:pPr>
                      <a:r>
                        <a:rPr lang="en-GB" sz="2900" dirty="0">
                          <a:effectLst/>
                          <a:latin typeface="+mn-lt"/>
                          <a:ea typeface="Times New Roman"/>
                          <a:cs typeface="Times New Roman"/>
                        </a:rPr>
                        <a:t>Place of capture of representative expression</a:t>
                      </a:r>
                    </a:p>
                  </a:txBody>
                  <a:tcPr marL="97917" marR="97917" marT="0" marB="0"/>
                </a:tc>
                <a:tc>
                  <a:txBody>
                    <a:bodyPr/>
                    <a:lstStyle/>
                    <a:p>
                      <a:pPr algn="just">
                        <a:spcAft>
                          <a:spcPts val="0"/>
                        </a:spcAft>
                      </a:pPr>
                      <a:r>
                        <a:rPr lang="en-GB" sz="2900" dirty="0">
                          <a:effectLst/>
                          <a:latin typeface="+mn-lt"/>
                          <a:ea typeface="Times New Roman"/>
                          <a:cs typeface="Times New Roman"/>
                        </a:rPr>
                        <a:t>370</a:t>
                      </a:r>
                    </a:p>
                  </a:txBody>
                  <a:tcPr marL="97917" marR="97917" marT="0" marB="0"/>
                </a:tc>
                <a:tc>
                  <a:txBody>
                    <a:bodyPr/>
                    <a:lstStyle/>
                    <a:p>
                      <a:pPr algn="just">
                        <a:spcAft>
                          <a:spcPts val="0"/>
                        </a:spcAft>
                      </a:pPr>
                      <a:r>
                        <a:rPr lang="en-GB" sz="2900" dirty="0">
                          <a:effectLst/>
                          <a:latin typeface="+mn-lt"/>
                          <a:ea typeface="Times New Roman"/>
                          <a:cs typeface="Times New Roman"/>
                        </a:rPr>
                        <a:t>033/518</a:t>
                      </a:r>
                    </a:p>
                  </a:txBody>
                  <a:tcPr marL="97917" marR="97917" marT="0" marB="0"/>
                </a:tc>
                <a:extLst>
                  <a:ext uri="{0D108BD9-81ED-4DB2-BD59-A6C34878D82A}">
                    <a16:rowId xmlns:a16="http://schemas.microsoft.com/office/drawing/2014/main" val="10001"/>
                  </a:ext>
                </a:extLst>
              </a:tr>
              <a:tr h="108796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2900" dirty="0">
                          <a:effectLst/>
                          <a:latin typeface="+mn-lt"/>
                          <a:ea typeface="Times New Roman"/>
                          <a:cs typeface="Times New Roman"/>
                        </a:rPr>
                        <a:t>Projection of cartographic content of representative expression</a:t>
                      </a:r>
                    </a:p>
                  </a:txBody>
                  <a:tcPr marL="97917" marR="97917" marT="0" marB="0"/>
                </a:tc>
                <a:tc>
                  <a:txBody>
                    <a:bodyPr/>
                    <a:lstStyle/>
                    <a:p>
                      <a:pPr algn="just">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r>
                        <a:rPr lang="en-GB" sz="2900" dirty="0">
                          <a:effectLst/>
                          <a:latin typeface="+mn-lt"/>
                          <a:ea typeface="Times New Roman"/>
                          <a:cs typeface="Times New Roman"/>
                        </a:rPr>
                        <a:t>255</a:t>
                      </a:r>
                    </a:p>
                  </a:txBody>
                  <a:tcPr marL="97917" marR="97917" marT="0" marB="0"/>
                </a:tc>
                <a:extLst>
                  <a:ext uri="{0D108BD9-81ED-4DB2-BD59-A6C34878D82A}">
                    <a16:rowId xmlns:a16="http://schemas.microsoft.com/office/drawing/2014/main" val="10002"/>
                  </a:ext>
                </a:extLst>
              </a:tr>
              <a:tr h="87037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2900" dirty="0">
                          <a:effectLst/>
                          <a:latin typeface="+mn-lt"/>
                          <a:ea typeface="Times New Roman"/>
                          <a:cs typeface="Times New Roman"/>
                        </a:rPr>
                        <a:t>Scale of representative expression</a:t>
                      </a:r>
                    </a:p>
                    <a:p>
                      <a:pPr algn="just">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r>
                        <a:rPr lang="en-GB" sz="2900" dirty="0">
                          <a:effectLst/>
                          <a:latin typeface="+mn-lt"/>
                          <a:ea typeface="Times New Roman"/>
                          <a:cs typeface="Times New Roman"/>
                        </a:rPr>
                        <a:t>255</a:t>
                      </a:r>
                    </a:p>
                  </a:txBody>
                  <a:tcPr marL="97917" marR="97917" marT="0" marB="0"/>
                </a:tc>
                <a:extLst>
                  <a:ext uri="{0D108BD9-81ED-4DB2-BD59-A6C34878D82A}">
                    <a16:rowId xmlns:a16="http://schemas.microsoft.com/office/drawing/2014/main" val="10003"/>
                  </a:ext>
                </a:extLst>
              </a:tr>
              <a:tr h="87037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2900" dirty="0">
                          <a:effectLst/>
                          <a:latin typeface="+mn-lt"/>
                          <a:ea typeface="Times New Roman"/>
                          <a:cs typeface="Times New Roman"/>
                        </a:rPr>
                        <a:t>Script of representative expression</a:t>
                      </a:r>
                    </a:p>
                    <a:p>
                      <a:pPr algn="just">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r>
                        <a:rPr lang="en-GB" sz="2900" dirty="0">
                          <a:effectLst/>
                          <a:latin typeface="+mn-lt"/>
                          <a:ea typeface="Times New Roman"/>
                          <a:cs typeface="Times New Roman"/>
                        </a:rPr>
                        <a:t>546, $6</a:t>
                      </a:r>
                    </a:p>
                  </a:txBody>
                  <a:tcPr marL="97917" marR="97917" marT="0" marB="0"/>
                </a:tc>
                <a:extLst>
                  <a:ext uri="{0D108BD9-81ED-4DB2-BD59-A6C34878D82A}">
                    <a16:rowId xmlns:a16="http://schemas.microsoft.com/office/drawing/2014/main" val="10004"/>
                  </a:ext>
                </a:extLst>
              </a:tr>
              <a:tr h="1305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900" dirty="0">
                          <a:effectLst/>
                          <a:latin typeface="+mn-lt"/>
                          <a:ea typeface="Times New Roman"/>
                          <a:cs typeface="Times New Roman"/>
                        </a:rPr>
                        <a:t>Sound content of representative expression</a:t>
                      </a:r>
                    </a:p>
                    <a:p>
                      <a:pPr algn="just">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endParaRPr lang="en-GB" sz="2900" dirty="0">
                        <a:effectLst/>
                        <a:latin typeface="+mn-lt"/>
                        <a:ea typeface="Times New Roman"/>
                        <a:cs typeface="Times New Roman"/>
                      </a:endParaRPr>
                    </a:p>
                  </a:txBody>
                  <a:tcPr marL="97917" marR="97917" marT="0" marB="0"/>
                </a:tc>
                <a:tc>
                  <a:txBody>
                    <a:bodyPr/>
                    <a:lstStyle/>
                    <a:p>
                      <a:pPr algn="just">
                        <a:spcAft>
                          <a:spcPts val="0"/>
                        </a:spcAft>
                      </a:pPr>
                      <a:r>
                        <a:rPr lang="en-GB" sz="2900" dirty="0">
                          <a:effectLst/>
                          <a:latin typeface="+mn-lt"/>
                          <a:ea typeface="Times New Roman"/>
                          <a:cs typeface="Times New Roman"/>
                        </a:rPr>
                        <a:t>300 </a:t>
                      </a:r>
                    </a:p>
                    <a:p>
                      <a:pPr algn="just">
                        <a:spcAft>
                          <a:spcPts val="0"/>
                        </a:spcAft>
                      </a:pPr>
                      <a:endParaRPr lang="en-GB" sz="2900" dirty="0">
                        <a:effectLst/>
                        <a:latin typeface="+mn-lt"/>
                        <a:ea typeface="Times New Roman"/>
                        <a:cs typeface="Times New Roman"/>
                      </a:endParaRPr>
                    </a:p>
                    <a:p>
                      <a:pPr algn="just">
                        <a:spcAft>
                          <a:spcPts val="0"/>
                        </a:spcAft>
                      </a:pPr>
                      <a:endParaRPr lang="en-GB" sz="2900" dirty="0">
                        <a:effectLst/>
                        <a:latin typeface="+mn-lt"/>
                        <a:ea typeface="Times New Roman"/>
                        <a:cs typeface="Times New Roman"/>
                      </a:endParaRPr>
                    </a:p>
                  </a:txBody>
                  <a:tcPr marL="97917" marR="97917"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18B1655-F47E-473E-8FE9-76ED4204147B}"/>
              </a:ext>
            </a:extLst>
          </p:cNvPr>
          <p:cNvSpPr>
            <a:spLocks noGrp="1" noChangeArrowheads="1"/>
          </p:cNvSpPr>
          <p:nvPr>
            <p:ph type="title"/>
          </p:nvPr>
        </p:nvSpPr>
        <p:spPr>
          <a:xfrm>
            <a:off x="652780" y="528532"/>
            <a:ext cx="11750040" cy="1700318"/>
          </a:xfrm>
        </p:spPr>
        <p:txBody>
          <a:bodyPr/>
          <a:lstStyle/>
          <a:p>
            <a:r>
              <a:rPr lang="en-US" altLang="en-US" sz="4569" dirty="0">
                <a:ea typeface="ＭＳ Ｐゴシック" panose="020B0600070205080204" pitchFamily="34" charset="-128"/>
              </a:rPr>
              <a:t>Representative Expression Elements :</a:t>
            </a:r>
            <a:br>
              <a:rPr lang="en-US" altLang="en-US" sz="4569" dirty="0">
                <a:ea typeface="ＭＳ Ｐゴシック" panose="020B0600070205080204" pitchFamily="34" charset="-128"/>
              </a:rPr>
            </a:br>
            <a:r>
              <a:rPr lang="en-US" altLang="en-US" sz="4569" dirty="0">
                <a:ea typeface="ＭＳ Ｐゴシック" panose="020B0600070205080204" pitchFamily="34" charset="-128"/>
              </a:rPr>
              <a:t>Utility / Feasibility of Changes</a:t>
            </a:r>
          </a:p>
        </p:txBody>
      </p:sp>
      <p:sp>
        <p:nvSpPr>
          <p:cNvPr id="30723" name="Rectangle 3">
            <a:extLst>
              <a:ext uri="{FF2B5EF4-FFF2-40B4-BE49-F238E27FC236}">
                <a16:creationId xmlns:a16="http://schemas.microsoft.com/office/drawing/2014/main" id="{CC5F1ABD-06C6-4C47-9857-2DDAFAAE0971}"/>
              </a:ext>
            </a:extLst>
          </p:cNvPr>
          <p:cNvSpPr>
            <a:spLocks noGrp="1" noChangeArrowheads="1"/>
          </p:cNvSpPr>
          <p:nvPr>
            <p:ph idx="1"/>
          </p:nvPr>
        </p:nvSpPr>
        <p:spPr>
          <a:xfrm>
            <a:off x="629725" y="2914650"/>
            <a:ext cx="11750040" cy="5105400"/>
          </a:xfrm>
        </p:spPr>
        <p:txBody>
          <a:bodyPr/>
          <a:lstStyle/>
          <a:p>
            <a:pPr>
              <a:defRPr/>
            </a:pPr>
            <a:r>
              <a:rPr lang="en-GB" sz="3427" dirty="0"/>
              <a:t>New content designation would allow using fields for representative expression elements in work authority records without using 075 to indicate the type of entity.</a:t>
            </a:r>
          </a:p>
          <a:p>
            <a:pPr>
              <a:defRPr/>
            </a:pPr>
            <a:r>
              <a:rPr lang="en-GB" sz="3427" dirty="0"/>
              <a:t>Accommodating changes in authority format: </a:t>
            </a:r>
          </a:p>
          <a:p>
            <a:pPr lvl="1">
              <a:defRPr/>
            </a:pPr>
            <a:r>
              <a:rPr lang="en-GB" sz="2856" dirty="0"/>
              <a:t>advantage that more content designation is still available than in the bibliographic format.</a:t>
            </a:r>
          </a:p>
          <a:p>
            <a:pPr>
              <a:defRPr/>
            </a:pPr>
            <a:r>
              <a:rPr lang="en-GB" sz="3427" dirty="0"/>
              <a:t>Accommodating changes in bibliographic format : advantage that all pre-existing expression elements are already defined there.</a:t>
            </a:r>
          </a:p>
          <a:p>
            <a:pPr>
              <a:defRPr/>
            </a:pPr>
            <a:endParaRPr lang="en-GB" sz="3427" dirty="0"/>
          </a:p>
          <a:p>
            <a:pPr lvl="1">
              <a:defRPr/>
            </a:pPr>
            <a:endParaRPr lang="en-US" sz="2856" dirty="0"/>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6B7BAD5-FB61-418E-9F06-640B998565E4}"/>
              </a:ext>
            </a:extLst>
          </p:cNvPr>
          <p:cNvSpPr>
            <a:spLocks noGrp="1" noChangeArrowheads="1"/>
          </p:cNvSpPr>
          <p:nvPr>
            <p:ph type="title"/>
          </p:nvPr>
        </p:nvSpPr>
        <p:spPr/>
        <p:txBody>
          <a:bodyPr/>
          <a:lstStyle/>
          <a:p>
            <a:r>
              <a:rPr lang="en-US" altLang="en-US" sz="4569">
                <a:ea typeface="ＭＳ Ｐゴシック" panose="020B0600070205080204" pitchFamily="34" charset="-128"/>
              </a:rPr>
              <a:t>Data provenance : Guidance</a:t>
            </a:r>
          </a:p>
        </p:txBody>
      </p:sp>
      <p:sp>
        <p:nvSpPr>
          <p:cNvPr id="66563" name="Rectangle 3">
            <a:extLst>
              <a:ext uri="{FF2B5EF4-FFF2-40B4-BE49-F238E27FC236}">
                <a16:creationId xmlns:a16="http://schemas.microsoft.com/office/drawing/2014/main" id="{E082F17F-8992-4809-9A48-E94D11A6B112}"/>
              </a:ext>
            </a:extLst>
          </p:cNvPr>
          <p:cNvSpPr>
            <a:spLocks noGrp="1" noChangeArrowheads="1"/>
          </p:cNvSpPr>
          <p:nvPr>
            <p:ph idx="1"/>
          </p:nvPr>
        </p:nvSpPr>
        <p:spPr>
          <a:xfrm>
            <a:off x="652780" y="2228850"/>
            <a:ext cx="11750040" cy="5334000"/>
          </a:xfrm>
        </p:spPr>
        <p:txBody>
          <a:bodyPr/>
          <a:lstStyle/>
          <a:p>
            <a:r>
              <a:rPr lang="en-GB" altLang="en-US" sz="3427" dirty="0">
                <a:ea typeface="ＭＳ Ｐゴシック" panose="020B0600070205080204" pitchFamily="34" charset="-128"/>
              </a:rPr>
              <a:t>Data provenance provides information about the metadata recorded in an element or set of elements. This information can be used to infer the context and quality of the metadata.</a:t>
            </a:r>
          </a:p>
          <a:p>
            <a:r>
              <a:rPr lang="en-GB" altLang="en-US" sz="3427" dirty="0">
                <a:ea typeface="ＭＳ Ｐゴシック" panose="020B0600070205080204" pitchFamily="34" charset="-128"/>
              </a:rPr>
              <a:t>The metadata being described by data provenance are treated as a metadata work that consists of a metadata statement or a metadata description set.</a:t>
            </a:r>
          </a:p>
          <a:p>
            <a:r>
              <a:rPr lang="en-GB" altLang="en-US" sz="3427" dirty="0">
                <a:ea typeface="ＭＳ Ｐゴシック" panose="020B0600070205080204" pitchFamily="34" charset="-128"/>
              </a:rPr>
              <a:t>A metadata work may be described using any appropriate RDA elements and recording methods.</a:t>
            </a:r>
            <a:endParaRPr lang="en-US" altLang="en-US" sz="3427" dirty="0">
              <a:ea typeface="ＭＳ Ｐゴシック" panose="020B0600070205080204" pitchFamily="34"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C0C107D-5DC2-4F86-9C96-0CF8ED3B6F5F}"/>
              </a:ext>
            </a:extLst>
          </p:cNvPr>
          <p:cNvSpPr>
            <a:spLocks noGrp="1" noChangeArrowheads="1"/>
          </p:cNvSpPr>
          <p:nvPr>
            <p:ph type="title"/>
          </p:nvPr>
        </p:nvSpPr>
        <p:spPr/>
        <p:txBody>
          <a:bodyPr/>
          <a:lstStyle/>
          <a:p>
            <a:r>
              <a:rPr lang="en-US" altLang="en-US" sz="4569">
                <a:ea typeface="ＭＳ Ｐゴシック" panose="020B0600070205080204" pitchFamily="34" charset="-128"/>
              </a:rPr>
              <a:t>Data Provenance : Common Requirements</a:t>
            </a:r>
          </a:p>
        </p:txBody>
      </p:sp>
      <p:sp>
        <p:nvSpPr>
          <p:cNvPr id="30723" name="Rectangle 3">
            <a:extLst>
              <a:ext uri="{FF2B5EF4-FFF2-40B4-BE49-F238E27FC236}">
                <a16:creationId xmlns:a16="http://schemas.microsoft.com/office/drawing/2014/main" id="{7AEE5E0A-1E89-40CB-8AA3-15813D481A0D}"/>
              </a:ext>
            </a:extLst>
          </p:cNvPr>
          <p:cNvSpPr>
            <a:spLocks noGrp="1" noChangeArrowheads="1"/>
          </p:cNvSpPr>
          <p:nvPr>
            <p:ph idx="1"/>
          </p:nvPr>
        </p:nvSpPr>
        <p:spPr>
          <a:xfrm>
            <a:off x="632069" y="2457450"/>
            <a:ext cx="11750040" cy="5410200"/>
          </a:xfrm>
        </p:spPr>
        <p:txBody>
          <a:bodyPr/>
          <a:lstStyle/>
          <a:p>
            <a:pPr>
              <a:defRPr/>
            </a:pPr>
            <a:r>
              <a:rPr lang="en-GB" sz="2856" dirty="0"/>
              <a:t>Recording an agent who publishes metadata</a:t>
            </a:r>
          </a:p>
          <a:p>
            <a:pPr>
              <a:defRPr/>
            </a:pPr>
            <a:r>
              <a:rPr lang="en-GB" sz="2856" dirty="0"/>
              <a:t>Recording an agent who records metadata</a:t>
            </a:r>
          </a:p>
          <a:p>
            <a:pPr>
              <a:defRPr/>
            </a:pPr>
            <a:r>
              <a:rPr lang="en-GB" sz="2856" dirty="0"/>
              <a:t>Recording a content standard used for metadata</a:t>
            </a:r>
          </a:p>
          <a:p>
            <a:pPr>
              <a:defRPr/>
            </a:pPr>
            <a:r>
              <a:rPr lang="en-GB" sz="2856" dirty="0"/>
              <a:t>Recording a language of description</a:t>
            </a:r>
          </a:p>
          <a:p>
            <a:pPr>
              <a:defRPr/>
            </a:pPr>
            <a:r>
              <a:rPr lang="en-GB" sz="2856" dirty="0"/>
              <a:t>Recording a scope for validity of metadata</a:t>
            </a:r>
          </a:p>
          <a:p>
            <a:pPr>
              <a:defRPr/>
            </a:pPr>
            <a:r>
              <a:rPr lang="en-GB" sz="2856" dirty="0"/>
              <a:t>Recording a script of description</a:t>
            </a:r>
          </a:p>
          <a:p>
            <a:pPr>
              <a:defRPr/>
            </a:pPr>
            <a:r>
              <a:rPr lang="en-GB" sz="2856" dirty="0"/>
              <a:t>Recording a source of metadata</a:t>
            </a:r>
          </a:p>
          <a:p>
            <a:pPr>
              <a:defRPr/>
            </a:pPr>
            <a:r>
              <a:rPr lang="en-GB" sz="2856" dirty="0"/>
              <a:t>Recording a timespan for validity of metadata</a:t>
            </a:r>
          </a:p>
          <a:p>
            <a:pPr>
              <a:defRPr/>
            </a:pPr>
            <a:r>
              <a:rPr lang="en-GB" sz="2856" dirty="0"/>
              <a:t>Recording a timespan when metadata are published</a:t>
            </a:r>
          </a:p>
          <a:p>
            <a:pPr>
              <a:defRPr/>
            </a:pPr>
            <a:r>
              <a:rPr lang="en-GB" sz="2856" dirty="0"/>
              <a:t>Recording a transcription standard used for metadata</a:t>
            </a:r>
          </a:p>
          <a:p>
            <a:pPr>
              <a:defRPr/>
            </a:pPr>
            <a:endParaRPr lang="en-GB" sz="2856" dirty="0"/>
          </a:p>
          <a:p>
            <a:pPr fontAlgn="t">
              <a:defRPr/>
            </a:pPr>
            <a:endParaRPr lang="en-GB" sz="2570" dirty="0"/>
          </a:p>
          <a:p>
            <a:pPr algn="just" fontAlgn="t">
              <a:defRPr/>
            </a:pPr>
            <a:endParaRPr lang="en-GB" sz="2570" dirty="0"/>
          </a:p>
          <a:p>
            <a:pPr algn="just" fontAlgn="t">
              <a:defRPr/>
            </a:pPr>
            <a:endParaRPr lang="en-GB" sz="2856" dirty="0">
              <a:ea typeface="Times New Roman"/>
              <a:cs typeface="Times New Roman"/>
            </a:endParaRPr>
          </a:p>
          <a:p>
            <a:pPr algn="just" fontAlgn="t">
              <a:defRPr/>
            </a:pPr>
            <a:endParaRPr lang="en-GB" sz="2856" dirty="0">
              <a:ea typeface="Times New Roman"/>
              <a:cs typeface="Times New Roman"/>
            </a:endParaRPr>
          </a:p>
          <a:p>
            <a:pPr algn="just" fontAlgn="t">
              <a:defRPr/>
            </a:pPr>
            <a:endParaRPr lang="en-GB" sz="2856" b="1" kern="1200" dirty="0">
              <a:ea typeface="Times New Roman"/>
              <a:cs typeface="Times New Roman"/>
            </a:endParaRPr>
          </a:p>
          <a:p>
            <a:pPr algn="just" fontAlgn="t">
              <a:defRPr/>
            </a:pPr>
            <a:endParaRPr lang="en-GB" sz="2570" dirty="0"/>
          </a:p>
          <a:p>
            <a:pPr>
              <a:defRPr/>
            </a:pPr>
            <a:endParaRPr lang="en-US" sz="2856" dirty="0"/>
          </a:p>
          <a:p>
            <a:pPr>
              <a:defRPr/>
            </a:pPr>
            <a:endParaRPr lang="en-US" sz="3427"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04D22F5-1234-47A4-8FF7-6E86896A42AA}"/>
              </a:ext>
            </a:extLst>
          </p:cNvPr>
          <p:cNvSpPr>
            <a:spLocks noGrp="1" noChangeArrowheads="1"/>
          </p:cNvSpPr>
          <p:nvPr>
            <p:ph type="title"/>
          </p:nvPr>
        </p:nvSpPr>
        <p:spPr/>
        <p:txBody>
          <a:bodyPr/>
          <a:lstStyle/>
          <a:p>
            <a:r>
              <a:rPr lang="en-US" altLang="en-US" sz="4569">
                <a:ea typeface="ＭＳ Ｐゴシック" panose="020B0600070205080204" pitchFamily="34" charset="-128"/>
              </a:rPr>
              <a:t>Data Provenance : Example (1)</a:t>
            </a:r>
          </a:p>
        </p:txBody>
      </p:sp>
      <p:sp>
        <p:nvSpPr>
          <p:cNvPr id="68611" name="Rectangle 3">
            <a:extLst>
              <a:ext uri="{FF2B5EF4-FFF2-40B4-BE49-F238E27FC236}">
                <a16:creationId xmlns:a16="http://schemas.microsoft.com/office/drawing/2014/main" id="{46C2304A-80BE-4AE2-82BC-4BCFCAE11CC9}"/>
              </a:ext>
            </a:extLst>
          </p:cNvPr>
          <p:cNvSpPr>
            <a:spLocks noGrp="1" noChangeArrowheads="1"/>
          </p:cNvSpPr>
          <p:nvPr>
            <p:ph idx="1"/>
          </p:nvPr>
        </p:nvSpPr>
        <p:spPr/>
        <p:txBody>
          <a:bodyPr/>
          <a:lstStyle/>
          <a:p>
            <a:pPr algn="just" fontAlgn="t">
              <a:spcBef>
                <a:spcPct val="0"/>
              </a:spcBef>
            </a:pPr>
            <a:r>
              <a:rPr lang="en-GB" altLang="en-US" sz="2856" b="1" dirty="0">
                <a:ea typeface="ＭＳ Ｐゴシック" panose="020B0600070205080204" pitchFamily="34" charset="-128"/>
                <a:cs typeface="Times New Roman" panose="02020603050405020304" pitchFamily="18" charset="0"/>
              </a:rPr>
              <a:t>Sample Data Provenance (Description):</a:t>
            </a:r>
            <a:endParaRPr lang="en-GB" altLang="en-US" sz="2856" dirty="0">
              <a:ea typeface="ＭＳ Ｐゴシック" panose="020B0600070205080204" pitchFamily="34" charset="-128"/>
              <a:cs typeface="Times New Roman" panose="02020603050405020304" pitchFamily="18" charset="0"/>
            </a:endParaRPr>
          </a:p>
          <a:p>
            <a:pPr marL="355600" indent="0" fontAlgn="t">
              <a:spcBef>
                <a:spcPct val="0"/>
              </a:spcBef>
              <a:buNone/>
            </a:pPr>
            <a:r>
              <a:rPr lang="en-GB" altLang="en-US" sz="2856" dirty="0">
                <a:ea typeface="ＭＳ Ｐゴシック" panose="020B0600070205080204" pitchFamily="34" charset="-128"/>
                <a:cs typeface="Times New Roman" panose="02020603050405020304" pitchFamily="18" charset="0"/>
              </a:rPr>
              <a:t>Timespan metadata published:		February 23, 1994, 15:10:47 </a:t>
            </a:r>
          </a:p>
          <a:p>
            <a:pPr marL="355600" indent="0" algn="just" fontAlgn="t">
              <a:spcBef>
                <a:spcPct val="0"/>
              </a:spcBef>
              <a:buNone/>
            </a:pPr>
            <a:r>
              <a:rPr lang="en-GB" altLang="en-US" sz="2856" dirty="0">
                <a:ea typeface="ＭＳ Ｐゴシック" panose="020B0600070205080204" pitchFamily="34" charset="-128"/>
                <a:cs typeface="Times New Roman" panose="02020603050405020304" pitchFamily="18" charset="0"/>
              </a:rPr>
              <a:t>Agent who publishes metadata:		British Library</a:t>
            </a:r>
          </a:p>
          <a:p>
            <a:pPr marL="355600" indent="0" fontAlgn="t">
              <a:spcBef>
                <a:spcPct val="0"/>
              </a:spcBef>
              <a:buNone/>
            </a:pPr>
            <a:r>
              <a:rPr lang="en-GB" altLang="en-US" sz="2856" dirty="0">
                <a:ea typeface="ＭＳ Ｐゴシック" panose="020B0600070205080204" pitchFamily="34" charset="-128"/>
                <a:cs typeface="Times New Roman" panose="02020603050405020304" pitchFamily="18" charset="0"/>
              </a:rPr>
              <a:t>Language of description:			English</a:t>
            </a:r>
          </a:p>
          <a:p>
            <a:pPr marL="355600" indent="0" fontAlgn="t">
              <a:spcBef>
                <a:spcPct val="0"/>
              </a:spcBef>
              <a:buNone/>
            </a:pPr>
            <a:r>
              <a:rPr lang="en-GB" altLang="en-US" sz="2856" dirty="0">
                <a:ea typeface="ＭＳ Ｐゴシック" panose="020B0600070205080204" pitchFamily="34" charset="-128"/>
                <a:cs typeface="Times New Roman" panose="02020603050405020304" pitchFamily="18" charset="0"/>
              </a:rPr>
              <a:t>Agent who records metadata:		British Library</a:t>
            </a:r>
          </a:p>
          <a:p>
            <a:pPr marL="355600" indent="0" fontAlgn="t">
              <a:spcBef>
                <a:spcPct val="0"/>
              </a:spcBef>
              <a:buNone/>
            </a:pPr>
            <a:r>
              <a:rPr lang="en-GB" altLang="en-US" sz="2856" dirty="0">
                <a:ea typeface="ＭＳ Ｐゴシック" panose="020B0600070205080204" pitchFamily="34" charset="-128"/>
                <a:cs typeface="Times New Roman" panose="02020603050405020304" pitchFamily="18" charset="0"/>
              </a:rPr>
              <a:t>Content standard used for metadata:	RDA</a:t>
            </a:r>
          </a:p>
          <a:p>
            <a:pPr fontAlgn="t">
              <a:spcBef>
                <a:spcPct val="0"/>
              </a:spcBef>
            </a:pPr>
            <a:endParaRPr lang="en-GB" altLang="en-US" sz="2856" dirty="0">
              <a:ea typeface="ＭＳ Ｐゴシック" panose="020B0600070205080204" pitchFamily="34" charset="-128"/>
              <a:cs typeface="Times New Roman" panose="02020603050405020304" pitchFamily="18" charset="0"/>
            </a:endParaRPr>
          </a:p>
          <a:p>
            <a:pPr fontAlgn="t">
              <a:spcBef>
                <a:spcPct val="0"/>
              </a:spcBef>
            </a:pPr>
            <a:r>
              <a:rPr lang="en-GB" altLang="en-US" sz="2856" b="1" dirty="0">
                <a:ea typeface="ＭＳ Ｐゴシック" panose="020B0600070205080204" pitchFamily="34" charset="-128"/>
                <a:cs typeface="Times New Roman" panose="02020603050405020304" pitchFamily="18" charset="0"/>
              </a:rPr>
              <a:t>MARC 21 Authority / Bibliographic Record:</a:t>
            </a:r>
            <a:endParaRPr lang="en-GB" altLang="en-US" sz="2856" dirty="0">
              <a:ea typeface="ＭＳ Ｐゴシック" panose="020B0600070205080204" pitchFamily="34" charset="-128"/>
              <a:cs typeface="Times New Roman" panose="02020603050405020304" pitchFamily="18" charset="0"/>
            </a:endParaRPr>
          </a:p>
          <a:p>
            <a:pPr marL="652790" lvl="1" indent="0" fontAlgn="t">
              <a:spcBef>
                <a:spcPct val="0"/>
              </a:spcBef>
              <a:buNone/>
            </a:pPr>
            <a:r>
              <a:rPr lang="en-GB" altLang="en-US" sz="2285" dirty="0">
                <a:ea typeface="ＭＳ Ｐゴシック" panose="020B0600070205080204" pitchFamily="34" charset="-128"/>
                <a:cs typeface="Times New Roman" panose="02020603050405020304" pitchFamily="18" charset="0"/>
              </a:rPr>
              <a:t>005 19940223151047.0 </a:t>
            </a:r>
          </a:p>
          <a:p>
            <a:pPr marL="652790" lvl="1" indent="0" fontAlgn="t">
              <a:spcBef>
                <a:spcPct val="0"/>
              </a:spcBef>
              <a:buNone/>
            </a:pPr>
            <a:r>
              <a:rPr lang="en-GB" altLang="en-US" sz="2285" dirty="0">
                <a:ea typeface="ＭＳ Ｐゴシック" panose="020B0600070205080204" pitchFamily="34" charset="-128"/>
                <a:cs typeface="Times New Roman" panose="02020603050405020304" pitchFamily="18" charset="0"/>
              </a:rPr>
              <a:t>040 ## $a </a:t>
            </a:r>
            <a:r>
              <a:rPr lang="en-GB" altLang="en-US" sz="2285" dirty="0" err="1">
                <a:ea typeface="ＭＳ Ｐゴシック" panose="020B0600070205080204" pitchFamily="34" charset="-128"/>
                <a:cs typeface="Times New Roman" panose="02020603050405020304" pitchFamily="18" charset="0"/>
              </a:rPr>
              <a:t>Uk</a:t>
            </a:r>
            <a:r>
              <a:rPr lang="en-GB" altLang="en-US" sz="2285" dirty="0">
                <a:ea typeface="ＭＳ Ｐゴシック" panose="020B0600070205080204" pitchFamily="34" charset="-128"/>
                <a:cs typeface="Times New Roman" panose="02020603050405020304" pitchFamily="18" charset="0"/>
              </a:rPr>
              <a:t> $b </a:t>
            </a:r>
            <a:r>
              <a:rPr lang="en-GB" altLang="en-US" sz="2285" dirty="0" err="1">
                <a:ea typeface="ＭＳ Ｐゴシック" panose="020B0600070205080204" pitchFamily="34" charset="-128"/>
                <a:cs typeface="Times New Roman" panose="02020603050405020304" pitchFamily="18" charset="0"/>
              </a:rPr>
              <a:t>eng</a:t>
            </a:r>
            <a:r>
              <a:rPr lang="en-GB" altLang="en-US" sz="2285" dirty="0">
                <a:ea typeface="ＭＳ Ｐゴシック" panose="020B0600070205080204" pitchFamily="34" charset="-128"/>
                <a:cs typeface="Times New Roman" panose="02020603050405020304" pitchFamily="18" charset="0"/>
              </a:rPr>
              <a:t> $c </a:t>
            </a:r>
            <a:r>
              <a:rPr lang="en-GB" altLang="en-US" sz="2285" dirty="0" err="1">
                <a:ea typeface="ＭＳ Ｐゴシック" panose="020B0600070205080204" pitchFamily="34" charset="-128"/>
                <a:cs typeface="Times New Roman" panose="02020603050405020304" pitchFamily="18" charset="0"/>
              </a:rPr>
              <a:t>Uk</a:t>
            </a:r>
            <a:r>
              <a:rPr lang="en-GB" altLang="en-US" sz="2285" dirty="0">
                <a:ea typeface="ＭＳ Ｐゴシック" panose="020B0600070205080204" pitchFamily="34" charset="-128"/>
                <a:cs typeface="Times New Roman" panose="02020603050405020304" pitchFamily="18" charset="0"/>
              </a:rPr>
              <a:t> $e </a:t>
            </a:r>
            <a:r>
              <a:rPr lang="en-GB" altLang="en-US" sz="2285" dirty="0" err="1">
                <a:ea typeface="ＭＳ Ｐゴシック" panose="020B0600070205080204" pitchFamily="34" charset="-128"/>
                <a:cs typeface="Times New Roman" panose="02020603050405020304" pitchFamily="18" charset="0"/>
              </a:rPr>
              <a:t>rda</a:t>
            </a:r>
            <a:endParaRPr lang="en-GB" altLang="en-US" sz="2285" dirty="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A55664D6-C632-40AB-B246-0C88B16D59EC}"/>
              </a:ext>
            </a:extLst>
          </p:cNvPr>
          <p:cNvSpPr>
            <a:spLocks noGrp="1" noChangeArrowheads="1"/>
          </p:cNvSpPr>
          <p:nvPr>
            <p:ph type="title"/>
          </p:nvPr>
        </p:nvSpPr>
        <p:spPr/>
        <p:txBody>
          <a:bodyPr/>
          <a:lstStyle/>
          <a:p>
            <a:r>
              <a:rPr lang="en-US" altLang="en-US" sz="4569">
                <a:ea typeface="ＭＳ Ｐゴシック" panose="020B0600070205080204" pitchFamily="34" charset="-128"/>
              </a:rPr>
              <a:t>Data Provenance : Example (2)</a:t>
            </a:r>
          </a:p>
        </p:txBody>
      </p:sp>
      <p:sp>
        <p:nvSpPr>
          <p:cNvPr id="30723" name="Rectangle 3">
            <a:extLst>
              <a:ext uri="{FF2B5EF4-FFF2-40B4-BE49-F238E27FC236}">
                <a16:creationId xmlns:a16="http://schemas.microsoft.com/office/drawing/2014/main" id="{0A3B41F8-5F77-43B0-BB09-D29B26F75C0F}"/>
              </a:ext>
            </a:extLst>
          </p:cNvPr>
          <p:cNvSpPr>
            <a:spLocks noGrp="1" noChangeArrowheads="1"/>
          </p:cNvSpPr>
          <p:nvPr>
            <p:ph idx="1"/>
          </p:nvPr>
        </p:nvSpPr>
        <p:spPr/>
        <p:txBody>
          <a:bodyPr/>
          <a:lstStyle/>
          <a:p>
            <a:pPr algn="just" fontAlgn="t">
              <a:defRPr/>
            </a:pPr>
            <a:r>
              <a:rPr lang="en-GB" sz="2856" b="1" kern="1200" dirty="0">
                <a:ea typeface="Times New Roman"/>
                <a:cs typeface="Times New Roman"/>
              </a:rPr>
              <a:t>Sample Data Provenance (Description):</a:t>
            </a:r>
            <a:endParaRPr lang="en-GB" sz="2856" dirty="0">
              <a:ea typeface="Times New Roman"/>
              <a:cs typeface="Times New Roman"/>
            </a:endParaRPr>
          </a:p>
          <a:p>
            <a:pPr marL="4484688" indent="-3948113" fontAlgn="t">
              <a:buNone/>
              <a:defRPr/>
            </a:pPr>
            <a:r>
              <a:rPr lang="en-GB" sz="2856" dirty="0">
                <a:ea typeface="Times New Roman"/>
                <a:cs typeface="Times New Roman"/>
              </a:rPr>
              <a:t>Source of metadata:	The Swedish phosphate report / R. Wilson, 1995, title page			</a:t>
            </a:r>
          </a:p>
          <a:p>
            <a:pPr fontAlgn="t">
              <a:defRPr/>
            </a:pPr>
            <a:endParaRPr lang="en-GB" sz="2856" b="1" dirty="0">
              <a:ea typeface="Times New Roman"/>
              <a:cs typeface="Times New Roman"/>
            </a:endParaRPr>
          </a:p>
          <a:p>
            <a:pPr fontAlgn="t">
              <a:defRPr/>
            </a:pPr>
            <a:r>
              <a:rPr lang="en-GB" sz="2856" b="1" dirty="0">
                <a:ea typeface="Times New Roman"/>
                <a:cs typeface="Times New Roman"/>
              </a:rPr>
              <a:t>MARC 21 Authority Record :</a:t>
            </a:r>
          </a:p>
          <a:p>
            <a:pPr marL="652790" lvl="1" indent="0" fontAlgn="t">
              <a:buNone/>
              <a:defRPr/>
            </a:pPr>
            <a:r>
              <a:rPr lang="en-GB" sz="2285" dirty="0">
                <a:ea typeface="Times New Roman"/>
                <a:cs typeface="Times New Roman"/>
              </a:rPr>
              <a:t>670 ## $a The Swedish phosphate report, 1995: $b title page (R. Wilson)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B6F7D5B-25E9-4EA6-90A5-82CBEAAC9C0E}"/>
              </a:ext>
            </a:extLst>
          </p:cNvPr>
          <p:cNvSpPr>
            <a:spLocks noGrp="1" noChangeArrowheads="1"/>
          </p:cNvSpPr>
          <p:nvPr>
            <p:ph type="title"/>
          </p:nvPr>
        </p:nvSpPr>
        <p:spPr/>
        <p:txBody>
          <a:bodyPr/>
          <a:lstStyle/>
          <a:p>
            <a:r>
              <a:rPr lang="en-US" altLang="en-US" sz="4569">
                <a:ea typeface="ＭＳ Ｐゴシック" panose="020B0600070205080204" pitchFamily="34" charset="-128"/>
              </a:rPr>
              <a:t>Data Provenance : Content designation</a:t>
            </a:r>
          </a:p>
        </p:txBody>
      </p:sp>
      <p:sp>
        <p:nvSpPr>
          <p:cNvPr id="30723" name="Rectangle 3">
            <a:extLst>
              <a:ext uri="{FF2B5EF4-FFF2-40B4-BE49-F238E27FC236}">
                <a16:creationId xmlns:a16="http://schemas.microsoft.com/office/drawing/2014/main" id="{521CD81D-88A7-4FD8-A7EA-4B7736918738}"/>
              </a:ext>
            </a:extLst>
          </p:cNvPr>
          <p:cNvSpPr>
            <a:spLocks noGrp="1" noChangeArrowheads="1"/>
          </p:cNvSpPr>
          <p:nvPr>
            <p:ph idx="1"/>
          </p:nvPr>
        </p:nvSpPr>
        <p:spPr/>
        <p:txBody>
          <a:bodyPr/>
          <a:lstStyle/>
          <a:p>
            <a:pPr>
              <a:defRPr/>
            </a:pPr>
            <a:r>
              <a:rPr lang="en-GB" sz="3427" dirty="0"/>
              <a:t>Partial content designation in MARC 21</a:t>
            </a:r>
          </a:p>
          <a:p>
            <a:pPr>
              <a:defRPr/>
            </a:pPr>
            <a:r>
              <a:rPr lang="en-GB" sz="3427" dirty="0"/>
              <a:t>Content designation mainly at description level</a:t>
            </a:r>
          </a:p>
          <a:p>
            <a:pPr>
              <a:defRPr/>
            </a:pPr>
            <a:r>
              <a:rPr lang="en-GB" sz="3427" dirty="0"/>
              <a:t>Content designation absent from field level (excepting cases where $5 is defined)</a:t>
            </a:r>
          </a:p>
          <a:p>
            <a:pPr>
              <a:defRPr/>
            </a:pPr>
            <a:r>
              <a:rPr lang="en-GB" sz="3427" dirty="0"/>
              <a:t>Content designation absent from subfield level </a:t>
            </a:r>
          </a:p>
          <a:p>
            <a:pPr lvl="1">
              <a:defRPr/>
            </a:pPr>
            <a:endParaRPr lang="en-US" sz="2856" dirty="0"/>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233EDB9-A60E-4204-9B42-A3903B1CD658}"/>
              </a:ext>
            </a:extLst>
          </p:cNvPr>
          <p:cNvSpPr>
            <a:spLocks noGrp="1" noChangeArrowheads="1"/>
          </p:cNvSpPr>
          <p:nvPr>
            <p:ph type="title"/>
          </p:nvPr>
        </p:nvSpPr>
        <p:spPr/>
        <p:txBody>
          <a:bodyPr/>
          <a:lstStyle/>
          <a:p>
            <a:r>
              <a:rPr lang="en-US" altLang="en-US" sz="4569">
                <a:ea typeface="ＭＳ Ｐゴシック" panose="020B0600070205080204" pitchFamily="34" charset="-128"/>
              </a:rPr>
              <a:t>Data Provenance Coverage in MARC 21 (1)</a:t>
            </a:r>
          </a:p>
        </p:txBody>
      </p:sp>
      <p:sp>
        <p:nvSpPr>
          <p:cNvPr id="71683" name="Rectangle 3">
            <a:extLst>
              <a:ext uri="{FF2B5EF4-FFF2-40B4-BE49-F238E27FC236}">
                <a16:creationId xmlns:a16="http://schemas.microsoft.com/office/drawing/2014/main" id="{1334E1D0-E023-4BB4-BB26-C72C92FCC181}"/>
              </a:ext>
            </a:extLst>
          </p:cNvPr>
          <p:cNvSpPr>
            <a:spLocks noGrp="1" noChangeArrowheads="1"/>
          </p:cNvSpPr>
          <p:nvPr>
            <p:ph idx="1"/>
          </p:nvPr>
        </p:nvSpPr>
        <p:spPr/>
        <p:txBody>
          <a:bodyPr/>
          <a:lstStyle/>
          <a:p>
            <a:pPr lvl="1"/>
            <a:endParaRPr lang="en-US" altLang="en-US" sz="2856">
              <a:ea typeface="ＭＳ Ｐゴシック" panose="020B0600070205080204" pitchFamily="34" charset="-128"/>
            </a:endParaRPr>
          </a:p>
          <a:p>
            <a:endParaRPr lang="en-US" altLang="en-US" sz="3427">
              <a:ea typeface="ＭＳ Ｐゴシック" panose="020B0600070205080204" pitchFamily="34" charset="-128"/>
            </a:endParaRPr>
          </a:p>
        </p:txBody>
      </p:sp>
      <p:graphicFrame>
        <p:nvGraphicFramePr>
          <p:cNvPr id="2" name="Table 1">
            <a:extLst>
              <a:ext uri="{FF2B5EF4-FFF2-40B4-BE49-F238E27FC236}">
                <a16:creationId xmlns:a16="http://schemas.microsoft.com/office/drawing/2014/main" id="{65768490-C14C-460F-B56F-2C7CA951444D}"/>
              </a:ext>
            </a:extLst>
          </p:cNvPr>
          <p:cNvGraphicFramePr>
            <a:graphicFrameLocks noGrp="1"/>
          </p:cNvGraphicFramePr>
          <p:nvPr>
            <p:extLst>
              <p:ext uri="{D42A27DB-BD31-4B8C-83A1-F6EECF244321}">
                <p14:modId xmlns:p14="http://schemas.microsoft.com/office/powerpoint/2010/main" val="1213583468"/>
              </p:ext>
            </p:extLst>
          </p:nvPr>
        </p:nvGraphicFramePr>
        <p:xfrm>
          <a:off x="326389" y="1954318"/>
          <a:ext cx="12402821" cy="6799580"/>
        </p:xfrm>
        <a:graphic>
          <a:graphicData uri="http://schemas.openxmlformats.org/drawingml/2006/table">
            <a:tbl>
              <a:tblPr/>
              <a:tblGrid>
                <a:gridCol w="4188672">
                  <a:extLst>
                    <a:ext uri="{9D8B030D-6E8A-4147-A177-3AD203B41FA5}">
                      <a16:colId xmlns:a16="http://schemas.microsoft.com/office/drawing/2014/main" val="20000"/>
                    </a:ext>
                  </a:extLst>
                </a:gridCol>
                <a:gridCol w="3039508">
                  <a:extLst>
                    <a:ext uri="{9D8B030D-6E8A-4147-A177-3AD203B41FA5}">
                      <a16:colId xmlns:a16="http://schemas.microsoft.com/office/drawing/2014/main" val="20001"/>
                    </a:ext>
                  </a:extLst>
                </a:gridCol>
                <a:gridCol w="2454724">
                  <a:extLst>
                    <a:ext uri="{9D8B030D-6E8A-4147-A177-3AD203B41FA5}">
                      <a16:colId xmlns:a16="http://schemas.microsoft.com/office/drawing/2014/main" val="20002"/>
                    </a:ext>
                  </a:extLst>
                </a:gridCol>
                <a:gridCol w="2719917">
                  <a:extLst>
                    <a:ext uri="{9D8B030D-6E8A-4147-A177-3AD203B41FA5}">
                      <a16:colId xmlns:a16="http://schemas.microsoft.com/office/drawing/2014/main" val="20003"/>
                    </a:ext>
                  </a:extLst>
                </a:gridCol>
              </a:tblGrid>
              <a:tr h="87037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rPr>
                        <a:t>RDA Element</a:t>
                      </a:r>
                      <a:endParaRPr kumimoji="0" lang="en-GB" sz="2900" b="1" i="0" u="none" strike="noStrike" cap="none" normalizeH="0" baseline="0">
                        <a:ln>
                          <a:noFill/>
                        </a:ln>
                        <a:solidFill>
                          <a:srgbClr val="FFFFFF"/>
                        </a:solidFill>
                        <a:effectLst/>
                        <a:latin typeface="Calibri"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Record Level</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Field Level</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rPr>
                        <a:t>Subfield Level</a:t>
                      </a:r>
                      <a:endParaRPr kumimoji="0" lang="en-GB" sz="2900" b="1" i="0" u="none" strike="noStrike" cap="none" normalizeH="0" baseline="0">
                        <a:ln>
                          <a:noFill/>
                        </a:ln>
                        <a:solidFill>
                          <a:srgbClr val="FFFFFF"/>
                        </a:solidFill>
                        <a:effectLst/>
                        <a:latin typeface="Calibri"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05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Recording an agent who publishes metadata</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040 $a, $d</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$5</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1"/>
                  </a:ext>
                </a:extLst>
              </a:tr>
              <a:tr h="10879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Recording an agent who records metadata</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040 $a, $c, $d</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 </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2"/>
                  </a:ext>
                </a:extLst>
              </a:tr>
              <a:tr h="1305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Recording a content standard used for metadata</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040 $e</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FF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 </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3"/>
                  </a:ext>
                </a:extLst>
              </a:tr>
              <a:tr h="870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Recording a language of description</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040 $b</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 </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4"/>
                  </a:ext>
                </a:extLst>
              </a:tr>
              <a:tr h="1305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Recording a scope for validity of metadata</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FF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 </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F5BDAC5-EF6D-41AD-85C1-C9DB85ADF3BD}"/>
              </a:ext>
            </a:extLst>
          </p:cNvPr>
          <p:cNvSpPr>
            <a:spLocks noGrp="1" noChangeArrowheads="1"/>
          </p:cNvSpPr>
          <p:nvPr>
            <p:ph type="title"/>
          </p:nvPr>
        </p:nvSpPr>
        <p:spPr/>
        <p:txBody>
          <a:bodyPr/>
          <a:lstStyle/>
          <a:p>
            <a:r>
              <a:rPr lang="en-US" altLang="en-US" sz="4569">
                <a:ea typeface="ＭＳ Ｐゴシック" panose="020B0600070205080204" pitchFamily="34" charset="-128"/>
              </a:rPr>
              <a:t>Data Provenance Coverage in MARC 21 (2)</a:t>
            </a:r>
          </a:p>
        </p:txBody>
      </p:sp>
      <p:sp>
        <p:nvSpPr>
          <p:cNvPr id="72707" name="Rectangle 3">
            <a:extLst>
              <a:ext uri="{FF2B5EF4-FFF2-40B4-BE49-F238E27FC236}">
                <a16:creationId xmlns:a16="http://schemas.microsoft.com/office/drawing/2014/main" id="{19117646-1C0A-4C7A-925F-50FC9C67BA88}"/>
              </a:ext>
            </a:extLst>
          </p:cNvPr>
          <p:cNvSpPr>
            <a:spLocks noGrp="1" noChangeArrowheads="1"/>
          </p:cNvSpPr>
          <p:nvPr>
            <p:ph idx="1"/>
          </p:nvPr>
        </p:nvSpPr>
        <p:spPr/>
        <p:txBody>
          <a:bodyPr/>
          <a:lstStyle/>
          <a:p>
            <a:pPr lvl="1"/>
            <a:endParaRPr lang="en-US" altLang="en-US" sz="2856">
              <a:ea typeface="ＭＳ Ｐゴシック" panose="020B0600070205080204" pitchFamily="34" charset="-128"/>
            </a:endParaRPr>
          </a:p>
          <a:p>
            <a:endParaRPr lang="en-US" altLang="en-US" sz="3427">
              <a:ea typeface="ＭＳ Ｐゴシック" panose="020B0600070205080204" pitchFamily="34" charset="-128"/>
            </a:endParaRPr>
          </a:p>
        </p:txBody>
      </p:sp>
      <p:graphicFrame>
        <p:nvGraphicFramePr>
          <p:cNvPr id="2" name="Table 1">
            <a:extLst>
              <a:ext uri="{FF2B5EF4-FFF2-40B4-BE49-F238E27FC236}">
                <a16:creationId xmlns:a16="http://schemas.microsoft.com/office/drawing/2014/main" id="{237B4909-71E3-44F3-8F47-3958B92DC588}"/>
              </a:ext>
            </a:extLst>
          </p:cNvPr>
          <p:cNvGraphicFramePr>
            <a:graphicFrameLocks noGrp="1"/>
          </p:cNvGraphicFramePr>
          <p:nvPr>
            <p:extLst>
              <p:ext uri="{D42A27DB-BD31-4B8C-83A1-F6EECF244321}">
                <p14:modId xmlns:p14="http://schemas.microsoft.com/office/powerpoint/2010/main" val="3959822824"/>
              </p:ext>
            </p:extLst>
          </p:nvPr>
        </p:nvGraphicFramePr>
        <p:xfrm>
          <a:off x="326389" y="2076450"/>
          <a:ext cx="12402821" cy="6865570"/>
        </p:xfrm>
        <a:graphic>
          <a:graphicData uri="http://schemas.openxmlformats.org/drawingml/2006/table">
            <a:tbl>
              <a:tblPr/>
              <a:tblGrid>
                <a:gridCol w="4188672">
                  <a:extLst>
                    <a:ext uri="{9D8B030D-6E8A-4147-A177-3AD203B41FA5}">
                      <a16:colId xmlns:a16="http://schemas.microsoft.com/office/drawing/2014/main" val="20000"/>
                    </a:ext>
                  </a:extLst>
                </a:gridCol>
                <a:gridCol w="3039508">
                  <a:extLst>
                    <a:ext uri="{9D8B030D-6E8A-4147-A177-3AD203B41FA5}">
                      <a16:colId xmlns:a16="http://schemas.microsoft.com/office/drawing/2014/main" val="20001"/>
                    </a:ext>
                  </a:extLst>
                </a:gridCol>
                <a:gridCol w="2454724">
                  <a:extLst>
                    <a:ext uri="{9D8B030D-6E8A-4147-A177-3AD203B41FA5}">
                      <a16:colId xmlns:a16="http://schemas.microsoft.com/office/drawing/2014/main" val="20002"/>
                    </a:ext>
                  </a:extLst>
                </a:gridCol>
                <a:gridCol w="2719917">
                  <a:extLst>
                    <a:ext uri="{9D8B030D-6E8A-4147-A177-3AD203B41FA5}">
                      <a16:colId xmlns:a16="http://schemas.microsoft.com/office/drawing/2014/main" val="20003"/>
                    </a:ext>
                  </a:extLst>
                </a:gridCol>
              </a:tblGrid>
              <a:tr h="87019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dirty="0">
                          <a:ln>
                            <a:noFill/>
                          </a:ln>
                          <a:solidFill>
                            <a:srgbClr val="FFFFFF"/>
                          </a:solidFill>
                          <a:effectLst/>
                          <a:latin typeface="Arial" pitchFamily="34" charset="0"/>
                          <a:ea typeface="ＭＳ Ｐゴシック" pitchFamily="34" charset="-128"/>
                        </a:rPr>
                        <a:t>RDA Element</a:t>
                      </a:r>
                      <a:endParaRPr kumimoji="0" lang="en-GB" sz="29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rPr>
                        <a:t>Record Level</a:t>
                      </a:r>
                      <a:endParaRPr kumimoji="0" lang="en-GB" sz="2900" b="1" i="0" u="none" strike="noStrike" cap="none" normalizeH="0" baseline="0">
                        <a:ln>
                          <a:noFill/>
                        </a:ln>
                        <a:solidFill>
                          <a:srgbClr val="FFFFFF"/>
                        </a:solidFill>
                        <a:effectLst/>
                        <a:latin typeface="Calibri"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cs typeface="Times New Roman" pitchFamily="18" charset="0"/>
                        </a:rPr>
                        <a:t>Field Level</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1" i="0" u="none" strike="noStrike" cap="none" normalizeH="0" baseline="0">
                          <a:ln>
                            <a:noFill/>
                          </a:ln>
                          <a:solidFill>
                            <a:srgbClr val="FFFFFF"/>
                          </a:solidFill>
                          <a:effectLst/>
                          <a:latin typeface="Arial" pitchFamily="34" charset="0"/>
                          <a:ea typeface="ＭＳ Ｐゴシック" pitchFamily="34" charset="-128"/>
                        </a:rPr>
                        <a:t>Subfield Level</a:t>
                      </a:r>
                      <a:endParaRPr kumimoji="0" lang="en-GB" sz="2900" b="1" i="0" u="none" strike="noStrike" cap="none" normalizeH="0" baseline="0">
                        <a:ln>
                          <a:noFill/>
                        </a:ln>
                        <a:solidFill>
                          <a:srgbClr val="FFFFFF"/>
                        </a:solidFill>
                        <a:effectLst/>
                        <a:latin typeface="Calibri"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05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600" b="1" i="0" u="none" strike="noStrike" cap="none" normalizeH="0" baseline="0">
                          <a:ln>
                            <a:noFill/>
                          </a:ln>
                          <a:solidFill>
                            <a:srgbClr val="FFFFFF"/>
                          </a:solidFill>
                          <a:effectLst/>
                          <a:latin typeface="Arial" pitchFamily="34" charset="0"/>
                          <a:ea typeface="ＭＳ Ｐゴシック" pitchFamily="34" charset="-128"/>
                        </a:rPr>
                        <a:t>Recording a script of description</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LDR/09</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066</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1"/>
                  </a:ext>
                </a:extLst>
              </a:tr>
              <a:tr h="1305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600" b="1" i="0" u="none" strike="noStrike" cap="none" normalizeH="0" baseline="0">
                          <a:ln>
                            <a:noFill/>
                          </a:ln>
                          <a:solidFill>
                            <a:srgbClr val="FFFFFF"/>
                          </a:solidFill>
                          <a:effectLst/>
                          <a:latin typeface="Arial" pitchFamily="34" charset="0"/>
                          <a:ea typeface="ＭＳ Ｐゴシック" pitchFamily="34" charset="-128"/>
                        </a:rPr>
                        <a:t>Recording a source of metadata</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670 (Authority)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500,510 (Bibliographic)</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 </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2"/>
                  </a:ext>
                </a:extLst>
              </a:tr>
              <a:tr h="8701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600" b="1" i="0" u="none" strike="noStrike" cap="none" normalizeH="0" baseline="0">
                          <a:ln>
                            <a:noFill/>
                          </a:ln>
                          <a:solidFill>
                            <a:srgbClr val="FFFFFF"/>
                          </a:solidFill>
                          <a:effectLst/>
                          <a:latin typeface="Arial" pitchFamily="34" charset="0"/>
                          <a:ea typeface="ＭＳ Ｐゴシック" pitchFamily="34" charset="-128"/>
                        </a:rPr>
                        <a:t>Recording a timespan for validity of metadata</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 </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3"/>
                  </a:ext>
                </a:extLst>
              </a:tr>
              <a:tr h="1175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600" b="1" i="0" u="none" strike="noStrike" cap="none" normalizeH="0" baseline="0">
                          <a:ln>
                            <a:noFill/>
                          </a:ln>
                          <a:solidFill>
                            <a:srgbClr val="FFFFFF"/>
                          </a:solidFill>
                          <a:effectLst/>
                          <a:latin typeface="Arial" pitchFamily="34" charset="0"/>
                          <a:ea typeface="ＭＳ Ｐゴシック" pitchFamily="34" charset="-128"/>
                        </a:rPr>
                        <a:t>Recording a timespan when metadata are published</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005</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rPr>
                        <a:t> </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4"/>
                  </a:ext>
                </a:extLst>
              </a:tr>
              <a:tr h="1305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600" b="1" i="0" u="none" strike="noStrike" cap="none" normalizeH="0" baseline="0">
                          <a:ln>
                            <a:noFill/>
                          </a:ln>
                          <a:solidFill>
                            <a:srgbClr val="FFFFFF"/>
                          </a:solidFill>
                          <a:effectLst/>
                          <a:latin typeface="Arial" pitchFamily="34" charset="0"/>
                          <a:ea typeface="ＭＳ Ｐゴシック" pitchFamily="34" charset="-128"/>
                        </a:rPr>
                        <a:t>Recording a transcription standard used for metadata</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900" b="0" i="0" u="none" strike="noStrike" cap="none" normalizeH="0" baseline="0">
                        <a:ln>
                          <a:noFill/>
                        </a:ln>
                        <a:solidFill>
                          <a:srgbClr val="000000"/>
                        </a:solidFill>
                        <a:effectLst/>
                        <a:latin typeface="Arial" pitchFamily="34" charset="0"/>
                        <a:ea typeface="ＭＳ Ｐゴシック" pitchFamily="34" charset="-128"/>
                        <a:cs typeface="Times New Roman" pitchFamily="18" charset="0"/>
                      </a:endParaRP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900" b="0" i="0" u="none" strike="noStrike" cap="none" normalizeH="0" baseline="0" dirty="0">
                          <a:ln>
                            <a:noFill/>
                          </a:ln>
                          <a:solidFill>
                            <a:srgbClr val="000000"/>
                          </a:solidFill>
                          <a:effectLst/>
                          <a:latin typeface="Arial" pitchFamily="34" charset="0"/>
                          <a:ea typeface="ＭＳ Ｐゴシック" pitchFamily="34" charset="-128"/>
                          <a:cs typeface="Times New Roman" pitchFamily="18" charset="0"/>
                        </a:rPr>
                        <a:t> </a:t>
                      </a:r>
                    </a:p>
                  </a:txBody>
                  <a:tcPr marL="97917" marR="97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BBCF4D3-5493-4FD3-83CD-7C7D94FBEC41}"/>
              </a:ext>
            </a:extLst>
          </p:cNvPr>
          <p:cNvSpPr>
            <a:spLocks noGrp="1" noChangeArrowheads="1"/>
          </p:cNvSpPr>
          <p:nvPr>
            <p:ph type="title"/>
          </p:nvPr>
        </p:nvSpPr>
        <p:spPr/>
        <p:txBody>
          <a:bodyPr/>
          <a:lstStyle/>
          <a:p>
            <a:r>
              <a:rPr lang="en-US" altLang="en-US" sz="4569">
                <a:ea typeface="ＭＳ Ｐゴシック" panose="020B0600070205080204" pitchFamily="34" charset="-128"/>
              </a:rPr>
              <a:t>Data Provenance : </a:t>
            </a:r>
            <a:br>
              <a:rPr lang="en-US" altLang="en-US" sz="4569">
                <a:ea typeface="ＭＳ Ｐゴシック" panose="020B0600070205080204" pitchFamily="34" charset="-128"/>
              </a:rPr>
            </a:br>
            <a:r>
              <a:rPr lang="en-US" altLang="en-US" sz="4569">
                <a:ea typeface="ＭＳ Ｐゴシック" panose="020B0600070205080204" pitchFamily="34" charset="-128"/>
              </a:rPr>
              <a:t>Utility / Feasibility of Changes</a:t>
            </a:r>
          </a:p>
        </p:txBody>
      </p:sp>
      <p:sp>
        <p:nvSpPr>
          <p:cNvPr id="30723" name="Rectangle 3">
            <a:extLst>
              <a:ext uri="{FF2B5EF4-FFF2-40B4-BE49-F238E27FC236}">
                <a16:creationId xmlns:a16="http://schemas.microsoft.com/office/drawing/2014/main" id="{EC5B3D86-D4E8-4B1B-9C41-4FBDA438FF47}"/>
              </a:ext>
            </a:extLst>
          </p:cNvPr>
          <p:cNvSpPr>
            <a:spLocks noGrp="1" noChangeArrowheads="1"/>
          </p:cNvSpPr>
          <p:nvPr>
            <p:ph idx="1"/>
          </p:nvPr>
        </p:nvSpPr>
        <p:spPr>
          <a:xfrm>
            <a:off x="652780" y="2609850"/>
            <a:ext cx="11750040" cy="5334000"/>
          </a:xfrm>
        </p:spPr>
        <p:txBody>
          <a:bodyPr/>
          <a:lstStyle/>
          <a:p>
            <a:pPr algn="just">
              <a:defRPr/>
            </a:pPr>
            <a:r>
              <a:rPr lang="en-GB" sz="3427" dirty="0"/>
              <a:t>New content designation to represent provenance information would support semantic web applications.</a:t>
            </a:r>
          </a:p>
          <a:p>
            <a:pPr algn="just">
              <a:defRPr/>
            </a:pPr>
            <a:r>
              <a:rPr lang="en-GB" sz="3427" dirty="0"/>
              <a:t>Sufficient content designation is still available to record data provenance information in the MARC 21 authority and bibliographic formats at the record level</a:t>
            </a:r>
          </a:p>
          <a:p>
            <a:pPr algn="just">
              <a:defRPr/>
            </a:pPr>
            <a:r>
              <a:rPr lang="en-GB" sz="3427" dirty="0"/>
              <a:t>Insufficient content designation is available at the field and subfield level in the bibliographic format.</a:t>
            </a:r>
          </a:p>
          <a:p>
            <a:pPr algn="just">
              <a:defRPr/>
            </a:pPr>
            <a:r>
              <a:rPr lang="en-GB" sz="3427" dirty="0"/>
              <a:t>Greater scope for content designation may be available at field and subfield level in the authority format.  </a:t>
            </a:r>
          </a:p>
          <a:p>
            <a:pPr>
              <a:defRPr/>
            </a:pPr>
            <a:endParaRPr lang="en-GB" sz="3427" dirty="0"/>
          </a:p>
          <a:p>
            <a:pPr lvl="1">
              <a:defRPr/>
            </a:pPr>
            <a:endParaRPr lang="en-US" sz="2856" dirty="0"/>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75EBF8-E4B7-4957-9E97-04486814AED2}"/>
              </a:ext>
            </a:extLst>
          </p:cNvPr>
          <p:cNvSpPr txBox="1"/>
          <p:nvPr/>
        </p:nvSpPr>
        <p:spPr>
          <a:xfrm>
            <a:off x="642840" y="364497"/>
            <a:ext cx="7229608" cy="1015663"/>
          </a:xfrm>
          <a:prstGeom prst="rect">
            <a:avLst/>
          </a:prstGeom>
          <a:noFill/>
        </p:spPr>
        <p:txBody>
          <a:bodyPr wrap="none" rtlCol="0">
            <a:spAutoFit/>
          </a:bodyPr>
          <a:lstStyle/>
          <a:p>
            <a:r>
              <a:rPr lang="en-GB" sz="6000" dirty="0">
                <a:solidFill>
                  <a:schemeClr val="tx2"/>
                </a:solidFill>
              </a:rPr>
              <a:t>Kinds of recorded data</a:t>
            </a:r>
          </a:p>
        </p:txBody>
      </p:sp>
      <p:sp>
        <p:nvSpPr>
          <p:cNvPr id="3" name="TextBox 2">
            <a:extLst>
              <a:ext uri="{FF2B5EF4-FFF2-40B4-BE49-F238E27FC236}">
                <a16:creationId xmlns:a16="http://schemas.microsoft.com/office/drawing/2014/main" id="{DCC3B0F2-CB06-419E-9D31-75936C80A48A}"/>
              </a:ext>
            </a:extLst>
          </p:cNvPr>
          <p:cNvSpPr txBox="1"/>
          <p:nvPr/>
        </p:nvSpPr>
        <p:spPr>
          <a:xfrm>
            <a:off x="740781" y="1673599"/>
            <a:ext cx="3222931" cy="3970318"/>
          </a:xfrm>
          <a:prstGeom prst="rect">
            <a:avLst/>
          </a:prstGeom>
          <a:noFill/>
          <a:ln w="19050">
            <a:solidFill>
              <a:schemeClr val="tx1"/>
            </a:solidFill>
          </a:ln>
        </p:spPr>
        <p:txBody>
          <a:bodyPr wrap="square" rtlCol="0">
            <a:spAutoFit/>
          </a:bodyPr>
          <a:lstStyle/>
          <a:p>
            <a:r>
              <a:rPr lang="en-GB" sz="3600" dirty="0"/>
              <a:t>RDA is designed to support a wide range of data carrier architectures for storage and display </a:t>
            </a:r>
          </a:p>
        </p:txBody>
      </p:sp>
      <p:sp>
        <p:nvSpPr>
          <p:cNvPr id="4" name="TextBox 3">
            <a:extLst>
              <a:ext uri="{FF2B5EF4-FFF2-40B4-BE49-F238E27FC236}">
                <a16:creationId xmlns:a16="http://schemas.microsoft.com/office/drawing/2014/main" id="{A5034F1F-7EC0-4402-A4FF-23AD93A9EE67}"/>
              </a:ext>
            </a:extLst>
          </p:cNvPr>
          <p:cNvSpPr txBox="1"/>
          <p:nvPr/>
        </p:nvSpPr>
        <p:spPr>
          <a:xfrm>
            <a:off x="4895505" y="1673599"/>
            <a:ext cx="4042597" cy="1569660"/>
          </a:xfrm>
          <a:prstGeom prst="rect">
            <a:avLst/>
          </a:prstGeom>
          <a:noFill/>
        </p:spPr>
        <p:txBody>
          <a:bodyPr wrap="square" rtlCol="0">
            <a:spAutoFit/>
          </a:bodyPr>
          <a:lstStyle/>
          <a:p>
            <a:r>
              <a:rPr lang="en-GB" sz="3200" b="1" dirty="0"/>
              <a:t>Flat-file</a:t>
            </a:r>
            <a:r>
              <a:rPr lang="en-GB" sz="3200" dirty="0"/>
              <a:t>: card and other print-based catalogues</a:t>
            </a:r>
          </a:p>
        </p:txBody>
      </p:sp>
      <p:sp>
        <p:nvSpPr>
          <p:cNvPr id="5" name="TextBox 4">
            <a:extLst>
              <a:ext uri="{FF2B5EF4-FFF2-40B4-BE49-F238E27FC236}">
                <a16:creationId xmlns:a16="http://schemas.microsoft.com/office/drawing/2014/main" id="{549707F8-423C-4DA2-A9E5-F179260F1680}"/>
              </a:ext>
            </a:extLst>
          </p:cNvPr>
          <p:cNvSpPr txBox="1"/>
          <p:nvPr/>
        </p:nvSpPr>
        <p:spPr>
          <a:xfrm>
            <a:off x="4895505" y="3634777"/>
            <a:ext cx="3714064" cy="1077218"/>
          </a:xfrm>
          <a:prstGeom prst="rect">
            <a:avLst/>
          </a:prstGeom>
          <a:noFill/>
        </p:spPr>
        <p:txBody>
          <a:bodyPr wrap="square" rtlCol="0">
            <a:spAutoFit/>
          </a:bodyPr>
          <a:lstStyle/>
          <a:p>
            <a:r>
              <a:rPr lang="en-GB" sz="3200" b="1" dirty="0"/>
              <a:t>Bib/Authority</a:t>
            </a:r>
            <a:r>
              <a:rPr lang="en-GB" sz="3200" dirty="0"/>
              <a:t>: MARC, etc.</a:t>
            </a:r>
          </a:p>
        </p:txBody>
      </p:sp>
      <p:sp>
        <p:nvSpPr>
          <p:cNvPr id="6" name="TextBox 5">
            <a:extLst>
              <a:ext uri="{FF2B5EF4-FFF2-40B4-BE49-F238E27FC236}">
                <a16:creationId xmlns:a16="http://schemas.microsoft.com/office/drawing/2014/main" id="{8AE3CBCF-5124-4021-A356-16034CF280B0}"/>
              </a:ext>
            </a:extLst>
          </p:cNvPr>
          <p:cNvSpPr txBox="1"/>
          <p:nvPr/>
        </p:nvSpPr>
        <p:spPr>
          <a:xfrm>
            <a:off x="4895505" y="5103513"/>
            <a:ext cx="4135378" cy="1077218"/>
          </a:xfrm>
          <a:prstGeom prst="rect">
            <a:avLst/>
          </a:prstGeom>
          <a:noFill/>
        </p:spPr>
        <p:txBody>
          <a:bodyPr wrap="square" rtlCol="0">
            <a:spAutoFit/>
          </a:bodyPr>
          <a:lstStyle/>
          <a:p>
            <a:r>
              <a:rPr lang="en-GB" sz="3200" b="1" dirty="0"/>
              <a:t>RDBMS</a:t>
            </a:r>
            <a:r>
              <a:rPr lang="en-GB" sz="3200" dirty="0"/>
              <a:t>: Table for each entity, row keys (IDs)</a:t>
            </a:r>
          </a:p>
        </p:txBody>
      </p:sp>
      <p:sp>
        <p:nvSpPr>
          <p:cNvPr id="7" name="TextBox 6">
            <a:extLst>
              <a:ext uri="{FF2B5EF4-FFF2-40B4-BE49-F238E27FC236}">
                <a16:creationId xmlns:a16="http://schemas.microsoft.com/office/drawing/2014/main" id="{8916DD37-DDFA-4DA3-B425-252194719F6A}"/>
              </a:ext>
            </a:extLst>
          </p:cNvPr>
          <p:cNvSpPr txBox="1"/>
          <p:nvPr/>
        </p:nvSpPr>
        <p:spPr>
          <a:xfrm>
            <a:off x="4895505" y="6572250"/>
            <a:ext cx="3714064" cy="1077218"/>
          </a:xfrm>
          <a:prstGeom prst="rect">
            <a:avLst/>
          </a:prstGeom>
          <a:noFill/>
        </p:spPr>
        <p:txBody>
          <a:bodyPr wrap="square" rtlCol="0">
            <a:spAutoFit/>
          </a:bodyPr>
          <a:lstStyle/>
          <a:p>
            <a:r>
              <a:rPr lang="en-GB" sz="3200" b="1" dirty="0"/>
              <a:t>RDF</a:t>
            </a:r>
            <a:r>
              <a:rPr lang="en-GB" sz="3200" dirty="0"/>
              <a:t>: Classes, properties, and IRIs</a:t>
            </a:r>
          </a:p>
        </p:txBody>
      </p:sp>
      <p:sp>
        <p:nvSpPr>
          <p:cNvPr id="8" name="TextBox 7">
            <a:extLst>
              <a:ext uri="{FF2B5EF4-FFF2-40B4-BE49-F238E27FC236}">
                <a16:creationId xmlns:a16="http://schemas.microsoft.com/office/drawing/2014/main" id="{F57D4A19-484B-452E-8147-2AACB9B7A84E}"/>
              </a:ext>
            </a:extLst>
          </p:cNvPr>
          <p:cNvSpPr txBox="1"/>
          <p:nvPr/>
        </p:nvSpPr>
        <p:spPr>
          <a:xfrm>
            <a:off x="9652000" y="3194678"/>
            <a:ext cx="2133558" cy="1947565"/>
          </a:xfrm>
          <a:prstGeom prst="ellipse">
            <a:avLst/>
          </a:prstGeom>
          <a:solidFill>
            <a:schemeClr val="bg2"/>
          </a:solidFill>
          <a:ln w="38100">
            <a:solidFill>
              <a:schemeClr val="accent4"/>
            </a:solidFill>
          </a:ln>
        </p:spPr>
        <p:txBody>
          <a:bodyPr wrap="square" rtlCol="0">
            <a:spAutoFit/>
          </a:bodyPr>
          <a:lstStyle/>
          <a:p>
            <a:pPr algn="ctr"/>
            <a:r>
              <a:rPr lang="en-GB" sz="2800" dirty="0"/>
              <a:t>Local</a:t>
            </a:r>
          </a:p>
          <a:p>
            <a:pPr algn="ctr"/>
            <a:r>
              <a:rPr lang="en-GB" sz="2800" dirty="0"/>
              <a:t>(Closed-world)</a:t>
            </a:r>
          </a:p>
        </p:txBody>
      </p:sp>
      <p:sp>
        <p:nvSpPr>
          <p:cNvPr id="9" name="TextBox 8">
            <a:extLst>
              <a:ext uri="{FF2B5EF4-FFF2-40B4-BE49-F238E27FC236}">
                <a16:creationId xmlns:a16="http://schemas.microsoft.com/office/drawing/2014/main" id="{AEC6631D-B54D-4AEF-B218-057A27173562}"/>
              </a:ext>
            </a:extLst>
          </p:cNvPr>
          <p:cNvSpPr txBox="1"/>
          <p:nvPr/>
        </p:nvSpPr>
        <p:spPr>
          <a:xfrm>
            <a:off x="1108415" y="6137076"/>
            <a:ext cx="2214129" cy="1947565"/>
          </a:xfrm>
          <a:prstGeom prst="ellipse">
            <a:avLst/>
          </a:prstGeom>
          <a:solidFill>
            <a:schemeClr val="bg2"/>
          </a:solidFill>
          <a:ln w="38100">
            <a:solidFill>
              <a:schemeClr val="accent4"/>
            </a:solidFill>
            <a:prstDash val="dash"/>
          </a:ln>
        </p:spPr>
        <p:txBody>
          <a:bodyPr wrap="square" rtlCol="0">
            <a:spAutoFit/>
          </a:bodyPr>
          <a:lstStyle/>
          <a:p>
            <a:pPr algn="ctr"/>
            <a:r>
              <a:rPr lang="en-GB" sz="2800" dirty="0"/>
              <a:t>Global (Open-world)</a:t>
            </a:r>
          </a:p>
        </p:txBody>
      </p:sp>
      <p:cxnSp>
        <p:nvCxnSpPr>
          <p:cNvPr id="12" name="Straight Arrow Connector 11">
            <a:extLst>
              <a:ext uri="{FF2B5EF4-FFF2-40B4-BE49-F238E27FC236}">
                <a16:creationId xmlns:a16="http://schemas.microsoft.com/office/drawing/2014/main" id="{BC6D461A-19D9-4FAE-A728-F1F206AAD62F}"/>
              </a:ext>
            </a:extLst>
          </p:cNvPr>
          <p:cNvCxnSpPr>
            <a:cxnSpLocks/>
            <a:stCxn id="8" idx="1"/>
            <a:endCxn id="4" idx="3"/>
          </p:cNvCxnSpPr>
          <p:nvPr/>
        </p:nvCxnSpPr>
        <p:spPr>
          <a:xfrm flipH="1" flipV="1">
            <a:off x="8938102" y="2458429"/>
            <a:ext cx="1026350" cy="1021463"/>
          </a:xfrm>
          <a:prstGeom prst="straightConnector1">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329DA1-AACA-4948-BF9D-67DCC03C956C}"/>
              </a:ext>
            </a:extLst>
          </p:cNvPr>
          <p:cNvCxnSpPr>
            <a:cxnSpLocks/>
            <a:stCxn id="8" idx="2"/>
            <a:endCxn id="5" idx="3"/>
          </p:cNvCxnSpPr>
          <p:nvPr/>
        </p:nvCxnSpPr>
        <p:spPr>
          <a:xfrm flipH="1">
            <a:off x="8609569" y="4168461"/>
            <a:ext cx="1042431" cy="4925"/>
          </a:xfrm>
          <a:prstGeom prst="straightConnector1">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63A94B7-A60D-4F5C-B8C2-C9C3E155732D}"/>
              </a:ext>
            </a:extLst>
          </p:cNvPr>
          <p:cNvCxnSpPr>
            <a:cxnSpLocks/>
            <a:stCxn id="8" idx="3"/>
            <a:endCxn id="6" idx="3"/>
          </p:cNvCxnSpPr>
          <p:nvPr/>
        </p:nvCxnSpPr>
        <p:spPr>
          <a:xfrm flipH="1">
            <a:off x="9030883" y="4857029"/>
            <a:ext cx="933569" cy="785093"/>
          </a:xfrm>
          <a:prstGeom prst="straightConnector1">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36DCCD-DDEE-487A-BE4D-CF9898E132C3}"/>
              </a:ext>
            </a:extLst>
          </p:cNvPr>
          <p:cNvCxnSpPr>
            <a:cxnSpLocks/>
            <a:stCxn id="9" idx="6"/>
            <a:endCxn id="7" idx="1"/>
          </p:cNvCxnSpPr>
          <p:nvPr/>
        </p:nvCxnSpPr>
        <p:spPr>
          <a:xfrm>
            <a:off x="3322544" y="7110859"/>
            <a:ext cx="1572961" cy="0"/>
          </a:xfrm>
          <a:prstGeom prst="straightConnector1">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E28BA6C-3515-49FE-96E8-5DA3C110BA8B}"/>
              </a:ext>
            </a:extLst>
          </p:cNvPr>
          <p:cNvCxnSpPr/>
          <p:nvPr/>
        </p:nvCxnSpPr>
        <p:spPr>
          <a:xfrm flipV="1">
            <a:off x="11368488" y="4726745"/>
            <a:ext cx="19309" cy="167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87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9F66488-9C8D-4059-AAA4-6DD0E7D85A8D}"/>
              </a:ext>
            </a:extLst>
          </p:cNvPr>
          <p:cNvSpPr>
            <a:spLocks noGrp="1" noChangeArrowheads="1"/>
          </p:cNvSpPr>
          <p:nvPr>
            <p:ph type="title"/>
          </p:nvPr>
        </p:nvSpPr>
        <p:spPr/>
        <p:txBody>
          <a:bodyPr/>
          <a:lstStyle/>
          <a:p>
            <a:r>
              <a:rPr lang="en-US" altLang="en-US" sz="4569">
                <a:ea typeface="ＭＳ Ｐゴシック" panose="020B0600070205080204" pitchFamily="34" charset="-128"/>
              </a:rPr>
              <a:t>Diachronic Works : Guidance</a:t>
            </a:r>
          </a:p>
        </p:txBody>
      </p:sp>
      <p:sp>
        <p:nvSpPr>
          <p:cNvPr id="74755" name="Rectangle 3">
            <a:extLst>
              <a:ext uri="{FF2B5EF4-FFF2-40B4-BE49-F238E27FC236}">
                <a16:creationId xmlns:a16="http://schemas.microsoft.com/office/drawing/2014/main" id="{BDBC59CF-E24A-4568-B5DF-F641C10F7E6D}"/>
              </a:ext>
            </a:extLst>
          </p:cNvPr>
          <p:cNvSpPr>
            <a:spLocks noGrp="1" noChangeArrowheads="1"/>
          </p:cNvSpPr>
          <p:nvPr>
            <p:ph idx="1"/>
          </p:nvPr>
        </p:nvSpPr>
        <p:spPr/>
        <p:txBody>
          <a:bodyPr/>
          <a:lstStyle/>
          <a:p>
            <a:pPr algn="just"/>
            <a:r>
              <a:rPr lang="en-GB" altLang="en-US" sz="3427">
                <a:ea typeface="ＭＳ Ｐゴシック" panose="020B0600070205080204" pitchFamily="34" charset="-128"/>
              </a:rPr>
              <a:t>A diachronic work is a work that is planned to be embodied over time, rather than as a single “act of publication”. This effectively means that the content of the work changes over time, by being realized in one or more discrete expressions that are embodied in one or more manifestations.</a:t>
            </a:r>
          </a:p>
          <a:p>
            <a:pPr algn="just"/>
            <a:r>
              <a:rPr lang="en-GB" altLang="en-US" sz="3427">
                <a:ea typeface="ＭＳ Ｐゴシック" panose="020B0600070205080204" pitchFamily="34" charset="-128"/>
              </a:rPr>
              <a:t>The essence of a diachronic work is the plan for the change of content.</a:t>
            </a:r>
          </a:p>
          <a:p>
            <a:pPr>
              <a:buFont typeface="Wingdings" panose="05000000000000000000" pitchFamily="2" charset="2"/>
              <a:buNone/>
            </a:pPr>
            <a:endParaRPr lang="en-US" altLang="en-US" sz="3427">
              <a:ea typeface="ＭＳ Ｐゴシック" panose="020B0600070205080204" pitchFamily="34" charset="-12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40AD11C-3A90-49B7-BB68-3EB28D6ABCB6}"/>
              </a:ext>
            </a:extLst>
          </p:cNvPr>
          <p:cNvSpPr>
            <a:spLocks noGrp="1" noChangeArrowheads="1"/>
          </p:cNvSpPr>
          <p:nvPr>
            <p:ph type="title"/>
          </p:nvPr>
        </p:nvSpPr>
        <p:spPr/>
        <p:txBody>
          <a:bodyPr/>
          <a:lstStyle/>
          <a:p>
            <a:r>
              <a:rPr lang="en-US" altLang="en-US" sz="4569">
                <a:ea typeface="ＭＳ Ｐゴシック" panose="020B0600070205080204" pitchFamily="34" charset="-128"/>
              </a:rPr>
              <a:t>Diachronic Works : Categories of “Plan” (Successive)</a:t>
            </a:r>
          </a:p>
        </p:txBody>
      </p:sp>
      <p:sp>
        <p:nvSpPr>
          <p:cNvPr id="75779" name="Rectangle 3">
            <a:extLst>
              <a:ext uri="{FF2B5EF4-FFF2-40B4-BE49-F238E27FC236}">
                <a16:creationId xmlns:a16="http://schemas.microsoft.com/office/drawing/2014/main" id="{6CD1B1C5-9B5B-4E7B-A029-1AD8E682243C}"/>
              </a:ext>
            </a:extLst>
          </p:cNvPr>
          <p:cNvSpPr>
            <a:spLocks noGrp="1" noChangeArrowheads="1"/>
          </p:cNvSpPr>
          <p:nvPr>
            <p:ph idx="1"/>
          </p:nvPr>
        </p:nvSpPr>
        <p:spPr/>
        <p:txBody>
          <a:bodyPr/>
          <a:lstStyle/>
          <a:p>
            <a:pPr algn="just"/>
            <a:r>
              <a:rPr lang="en-GB" altLang="en-US" sz="3427">
                <a:ea typeface="ＭＳ Ｐゴシック" panose="020B0600070205080204" pitchFamily="34" charset="-128"/>
              </a:rPr>
              <a:t>Successive determinate plan: “An extension plan for a work that is intended to be realized in multiple distinct expressions that are embodied during a closed timespan.” (e.g. serialized novels, reference works)</a:t>
            </a:r>
          </a:p>
          <a:p>
            <a:pPr algn="just">
              <a:buFont typeface="Wingdings" panose="05000000000000000000" pitchFamily="2" charset="2"/>
              <a:buNone/>
            </a:pPr>
            <a:endParaRPr lang="en-GB" altLang="en-US" sz="3427">
              <a:ea typeface="ＭＳ Ｐゴシック" panose="020B0600070205080204" pitchFamily="34" charset="-128"/>
            </a:endParaRPr>
          </a:p>
          <a:p>
            <a:pPr algn="just"/>
            <a:r>
              <a:rPr lang="en-GB" altLang="en-US" sz="3427">
                <a:ea typeface="ＭＳ Ｐゴシック" panose="020B0600070205080204" pitchFamily="34" charset="-128"/>
              </a:rPr>
              <a:t>Successive indeterminate plan: “An extension plan for a work that is intended to be realized in multiple distinct expressions that are embodied during an open timespan” (e.g. periodicals, newspapers)</a:t>
            </a:r>
          </a:p>
          <a:p>
            <a:pPr lvl="1" algn="just"/>
            <a:endParaRPr lang="en-GB" altLang="en-US" sz="2856">
              <a:ea typeface="ＭＳ Ｐゴシック" panose="020B0600070205080204" pitchFamily="34" charset="-128"/>
            </a:endParaRPr>
          </a:p>
          <a:p>
            <a:pPr algn="just"/>
            <a:endParaRPr lang="en-GB" altLang="en-US" sz="3427">
              <a:ea typeface="ＭＳ Ｐゴシック" panose="020B0600070205080204" pitchFamily="34" charset="-128"/>
            </a:endParaRPr>
          </a:p>
          <a:p>
            <a:pPr>
              <a:buFont typeface="Wingdings" panose="05000000000000000000" pitchFamily="2" charset="2"/>
              <a:buNone/>
            </a:pPr>
            <a:endParaRPr lang="en-US" altLang="en-US" sz="3427">
              <a:ea typeface="ＭＳ Ｐゴシック" panose="020B0600070205080204" pitchFamily="34" charset="-12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6030638-B125-4AFF-A0B6-5D862A496B9D}"/>
              </a:ext>
            </a:extLst>
          </p:cNvPr>
          <p:cNvSpPr>
            <a:spLocks noGrp="1" noChangeArrowheads="1"/>
          </p:cNvSpPr>
          <p:nvPr>
            <p:ph type="title"/>
          </p:nvPr>
        </p:nvSpPr>
        <p:spPr/>
        <p:txBody>
          <a:bodyPr/>
          <a:lstStyle/>
          <a:p>
            <a:r>
              <a:rPr lang="en-US" altLang="en-US" sz="4569">
                <a:ea typeface="ＭＳ Ｐゴシック" panose="020B0600070205080204" pitchFamily="34" charset="-128"/>
              </a:rPr>
              <a:t>Diachronic Works : Categories of “Plan” (Integrating)</a:t>
            </a:r>
          </a:p>
        </p:txBody>
      </p:sp>
      <p:sp>
        <p:nvSpPr>
          <p:cNvPr id="76803" name="Rectangle 3">
            <a:extLst>
              <a:ext uri="{FF2B5EF4-FFF2-40B4-BE49-F238E27FC236}">
                <a16:creationId xmlns:a16="http://schemas.microsoft.com/office/drawing/2014/main" id="{A5F64759-6CB1-4A67-9C0C-30C74DC73821}"/>
              </a:ext>
            </a:extLst>
          </p:cNvPr>
          <p:cNvSpPr>
            <a:spLocks noGrp="1" noChangeArrowheads="1"/>
          </p:cNvSpPr>
          <p:nvPr>
            <p:ph idx="1"/>
          </p:nvPr>
        </p:nvSpPr>
        <p:spPr>
          <a:xfrm>
            <a:off x="652780" y="2914650"/>
            <a:ext cx="11750040" cy="5334000"/>
          </a:xfrm>
        </p:spPr>
        <p:txBody>
          <a:bodyPr/>
          <a:lstStyle/>
          <a:p>
            <a:pPr algn="just"/>
            <a:r>
              <a:rPr lang="en-GB" altLang="en-US" sz="3427" dirty="0">
                <a:ea typeface="ＭＳ Ｐゴシック" panose="020B0600070205080204" pitchFamily="34" charset="-128"/>
              </a:rPr>
              <a:t>Integrating determinate plan: “An extension plan for a work that is intended to be realized in one distinct expression that is embodied during a closed timespan.” (e.g. project wikis, conference websites)</a:t>
            </a:r>
          </a:p>
          <a:p>
            <a:pPr algn="just"/>
            <a:endParaRPr lang="en-GB" altLang="en-US" sz="3427" dirty="0">
              <a:ea typeface="ＭＳ Ｐゴシック" panose="020B0600070205080204" pitchFamily="34" charset="-128"/>
            </a:endParaRPr>
          </a:p>
          <a:p>
            <a:pPr algn="just"/>
            <a:r>
              <a:rPr lang="en-GB" altLang="en-US" sz="3427" dirty="0">
                <a:ea typeface="ＭＳ Ｐゴシック" panose="020B0600070205080204" pitchFamily="34" charset="-128"/>
              </a:rPr>
              <a:t>Integrating indeterminate plan: “An extension plan for a work that is intended to be realized in one distinct expression that is embodied during an open timespan.” (e.g. updated standards, wikis)</a:t>
            </a:r>
          </a:p>
          <a:p>
            <a:pPr lvl="1" algn="just"/>
            <a:endParaRPr lang="en-GB" altLang="en-US" sz="2856" dirty="0">
              <a:ea typeface="ＭＳ Ｐゴシック" panose="020B0600070205080204" pitchFamily="34" charset="-128"/>
            </a:endParaRPr>
          </a:p>
          <a:p>
            <a:pPr algn="just"/>
            <a:endParaRPr lang="en-GB" altLang="en-US" sz="3427" dirty="0">
              <a:ea typeface="ＭＳ Ｐゴシック" panose="020B0600070205080204" pitchFamily="34" charset="-128"/>
            </a:endParaRPr>
          </a:p>
          <a:p>
            <a:pPr>
              <a:buFont typeface="Wingdings" panose="05000000000000000000" pitchFamily="2" charset="2"/>
              <a:buNone/>
            </a:pPr>
            <a:endParaRPr lang="en-US" altLang="en-US" sz="3427" dirty="0">
              <a:ea typeface="ＭＳ Ｐゴシック" panose="020B0600070205080204" pitchFamily="34" charset="-12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C0A46A9-D6AB-463B-92E6-DC8703B11351}"/>
              </a:ext>
            </a:extLst>
          </p:cNvPr>
          <p:cNvSpPr>
            <a:spLocks noGrp="1" noChangeArrowheads="1"/>
          </p:cNvSpPr>
          <p:nvPr>
            <p:ph type="title"/>
          </p:nvPr>
        </p:nvSpPr>
        <p:spPr/>
        <p:txBody>
          <a:bodyPr/>
          <a:lstStyle/>
          <a:p>
            <a:r>
              <a:rPr lang="en-US" altLang="en-US" sz="4569">
                <a:ea typeface="ＭＳ Ｐゴシック" panose="020B0600070205080204" pitchFamily="34" charset="-128"/>
              </a:rPr>
              <a:t>Static Works</a:t>
            </a:r>
          </a:p>
        </p:txBody>
      </p:sp>
      <p:sp>
        <p:nvSpPr>
          <p:cNvPr id="77827" name="Rectangle 3">
            <a:extLst>
              <a:ext uri="{FF2B5EF4-FFF2-40B4-BE49-F238E27FC236}">
                <a16:creationId xmlns:a16="http://schemas.microsoft.com/office/drawing/2014/main" id="{704945B7-6678-4F01-A485-C8144FCB1578}"/>
              </a:ext>
            </a:extLst>
          </p:cNvPr>
          <p:cNvSpPr>
            <a:spLocks noGrp="1" noChangeArrowheads="1"/>
          </p:cNvSpPr>
          <p:nvPr>
            <p:ph idx="1"/>
          </p:nvPr>
        </p:nvSpPr>
        <p:spPr/>
        <p:txBody>
          <a:bodyPr/>
          <a:lstStyle/>
          <a:p>
            <a:pPr algn="just"/>
            <a:r>
              <a:rPr lang="en-GB" altLang="en-US" sz="3427">
                <a:ea typeface="ＭＳ Ｐゴシック" panose="020B0600070205080204" pitchFamily="34" charset="-128"/>
              </a:rPr>
              <a:t>Static plan: “An extension plan for a work intended to be realized in one or more distinct expressions that are all embodied simultaneously.” (e.g. novels, poems) </a:t>
            </a:r>
          </a:p>
          <a:p>
            <a:pPr algn="just">
              <a:buFont typeface="Wingdings" panose="05000000000000000000" pitchFamily="2" charset="2"/>
              <a:buNone/>
            </a:pPr>
            <a:endParaRPr lang="en-GB" altLang="en-US" sz="3427">
              <a:ea typeface="ＭＳ Ｐゴシック" panose="020B0600070205080204" pitchFamily="34" charset="-128"/>
            </a:endParaRPr>
          </a:p>
          <a:p>
            <a:pPr algn="just"/>
            <a:r>
              <a:rPr lang="en-GB" altLang="en-US" sz="3427">
                <a:ea typeface="ＭＳ Ｐゴシック" panose="020B0600070205080204" pitchFamily="34" charset="-128"/>
              </a:rPr>
              <a:t>Not planned to be embodied over time, but rather as a single act of publication. </a:t>
            </a:r>
          </a:p>
          <a:p>
            <a:pPr algn="just"/>
            <a:endParaRPr lang="en-GB" altLang="en-US" sz="3427">
              <a:ea typeface="ＭＳ Ｐゴシック" panose="020B0600070205080204" pitchFamily="34" charset="-128"/>
            </a:endParaRPr>
          </a:p>
          <a:p>
            <a:pPr algn="just">
              <a:buFont typeface="Wingdings" panose="05000000000000000000" pitchFamily="2" charset="2"/>
              <a:buNone/>
            </a:pPr>
            <a:endParaRPr lang="en-GB" altLang="en-US" sz="3427">
              <a:ea typeface="ＭＳ Ｐゴシック" panose="020B0600070205080204" pitchFamily="34" charset="-128"/>
            </a:endParaRPr>
          </a:p>
          <a:p>
            <a:pPr lvl="1" algn="just"/>
            <a:endParaRPr lang="en-GB" altLang="en-US" sz="2856">
              <a:ea typeface="ＭＳ Ｐゴシック" panose="020B0600070205080204" pitchFamily="34" charset="-128"/>
            </a:endParaRPr>
          </a:p>
          <a:p>
            <a:pPr algn="just"/>
            <a:endParaRPr lang="en-GB" altLang="en-US" sz="3427">
              <a:ea typeface="ＭＳ Ｐゴシック" panose="020B0600070205080204" pitchFamily="34" charset="-128"/>
            </a:endParaRPr>
          </a:p>
          <a:p>
            <a:pPr>
              <a:buFont typeface="Wingdings" panose="05000000000000000000" pitchFamily="2" charset="2"/>
              <a:buNone/>
            </a:pPr>
            <a:endParaRPr lang="en-US" altLang="en-US" sz="3427">
              <a:ea typeface="ＭＳ Ｐゴシック" panose="020B0600070205080204" pitchFamily="34" charset="-128"/>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DA1F5A2-27F1-4E33-A0C2-67A03D945120}"/>
              </a:ext>
            </a:extLst>
          </p:cNvPr>
          <p:cNvSpPr>
            <a:spLocks noGrp="1" noChangeArrowheads="1"/>
          </p:cNvSpPr>
          <p:nvPr>
            <p:ph type="title"/>
          </p:nvPr>
        </p:nvSpPr>
        <p:spPr/>
        <p:txBody>
          <a:bodyPr/>
          <a:lstStyle/>
          <a:p>
            <a:r>
              <a:rPr lang="en-US" altLang="en-US" sz="4569">
                <a:ea typeface="ＭＳ Ｐゴシック" panose="020B0600070205080204" pitchFamily="34" charset="-128"/>
              </a:rPr>
              <a:t>Diachronic Works:</a:t>
            </a:r>
            <a:br>
              <a:rPr lang="en-US" altLang="en-US" sz="4569">
                <a:ea typeface="ＭＳ Ｐゴシック" panose="020B0600070205080204" pitchFamily="34" charset="-128"/>
              </a:rPr>
            </a:br>
            <a:r>
              <a:rPr lang="en-US" altLang="en-US" sz="4569">
                <a:ea typeface="ＭＳ Ｐゴシック" panose="020B0600070205080204" pitchFamily="34" charset="-128"/>
              </a:rPr>
              <a:t>Content designation</a:t>
            </a:r>
          </a:p>
        </p:txBody>
      </p:sp>
      <p:sp>
        <p:nvSpPr>
          <p:cNvPr id="78851" name="Rectangle 3">
            <a:extLst>
              <a:ext uri="{FF2B5EF4-FFF2-40B4-BE49-F238E27FC236}">
                <a16:creationId xmlns:a16="http://schemas.microsoft.com/office/drawing/2014/main" id="{E1462432-6C41-418F-90F5-4D7BB9A9B61D}"/>
              </a:ext>
            </a:extLst>
          </p:cNvPr>
          <p:cNvSpPr>
            <a:spLocks noGrp="1" noChangeArrowheads="1"/>
          </p:cNvSpPr>
          <p:nvPr>
            <p:ph idx="1"/>
          </p:nvPr>
        </p:nvSpPr>
        <p:spPr>
          <a:xfrm>
            <a:off x="584200" y="2838450"/>
            <a:ext cx="11750040" cy="3657600"/>
          </a:xfrm>
        </p:spPr>
        <p:txBody>
          <a:bodyPr/>
          <a:lstStyle/>
          <a:p>
            <a:pPr algn="just"/>
            <a:r>
              <a:rPr lang="en-GB" altLang="en-US" sz="3427" dirty="0">
                <a:ea typeface="ＭＳ Ｐゴシック" panose="020B0600070205080204" pitchFamily="34" charset="-128"/>
              </a:rPr>
              <a:t>No content designation present in MARC 21 formats to record the extension plan for diachronic works.</a:t>
            </a:r>
          </a:p>
          <a:p>
            <a:pPr algn="just"/>
            <a:r>
              <a:rPr lang="en-GB" altLang="en-US" sz="3427" dirty="0">
                <a:ea typeface="ＭＳ Ｐゴシック" panose="020B0600070205080204" pitchFamily="34" charset="-128"/>
              </a:rPr>
              <a:t>LDR 07 (bibliographic level) denotes the type of resource being described, but not the extension plan.</a:t>
            </a:r>
          </a:p>
          <a:p>
            <a:r>
              <a:rPr lang="en-GB" altLang="en-US" sz="3427" dirty="0">
                <a:ea typeface="ＭＳ Ｐゴシック" panose="020B0600070205080204" pitchFamily="34" charset="-128"/>
              </a:rPr>
              <a:t>As a representation of the publisher’s intent, an extension plan may change over time.</a:t>
            </a:r>
          </a:p>
          <a:p>
            <a:pPr algn="just">
              <a:buFont typeface="Wingdings" panose="05000000000000000000" pitchFamily="2" charset="2"/>
              <a:buNone/>
            </a:pPr>
            <a:endParaRPr lang="en-GB" altLang="en-US" sz="3427" dirty="0">
              <a:ea typeface="ＭＳ Ｐゴシック" panose="020B0600070205080204" pitchFamily="34" charset="-128"/>
            </a:endParaRPr>
          </a:p>
          <a:p>
            <a:pPr algn="just"/>
            <a:endParaRPr lang="en-GB" altLang="en-US" sz="3427" dirty="0">
              <a:ea typeface="ＭＳ Ｐゴシック" panose="020B0600070205080204" pitchFamily="34" charset="-128"/>
            </a:endParaRPr>
          </a:p>
          <a:p>
            <a:pPr algn="just">
              <a:buFont typeface="Wingdings" panose="05000000000000000000" pitchFamily="2" charset="2"/>
              <a:buNone/>
            </a:pPr>
            <a:endParaRPr lang="en-GB" altLang="en-US" sz="3427" dirty="0">
              <a:ea typeface="ＭＳ Ｐゴシック" panose="020B0600070205080204" pitchFamily="34" charset="-128"/>
            </a:endParaRPr>
          </a:p>
          <a:p>
            <a:pPr lvl="1" algn="just"/>
            <a:endParaRPr lang="en-GB" altLang="en-US" sz="2856" dirty="0">
              <a:ea typeface="ＭＳ Ｐゴシック" panose="020B0600070205080204" pitchFamily="34" charset="-128"/>
            </a:endParaRPr>
          </a:p>
          <a:p>
            <a:pPr algn="just"/>
            <a:endParaRPr lang="en-GB" altLang="en-US" sz="3427" dirty="0">
              <a:ea typeface="ＭＳ Ｐゴシック" panose="020B0600070205080204" pitchFamily="34" charset="-128"/>
            </a:endParaRPr>
          </a:p>
          <a:p>
            <a:pPr>
              <a:buFont typeface="Wingdings" panose="05000000000000000000" pitchFamily="2" charset="2"/>
              <a:buNone/>
            </a:pPr>
            <a:endParaRPr lang="en-US" altLang="en-US" sz="3427" dirty="0">
              <a:ea typeface="ＭＳ Ｐゴシック" panose="020B0600070205080204" pitchFamily="34" charset="-128"/>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B6AAB77-B54D-49F3-A9C2-1B50C7AB3E90}"/>
              </a:ext>
            </a:extLst>
          </p:cNvPr>
          <p:cNvSpPr>
            <a:spLocks noGrp="1" noChangeArrowheads="1"/>
          </p:cNvSpPr>
          <p:nvPr>
            <p:ph type="title"/>
          </p:nvPr>
        </p:nvSpPr>
        <p:spPr/>
        <p:txBody>
          <a:bodyPr/>
          <a:lstStyle/>
          <a:p>
            <a:r>
              <a:rPr lang="en-US" altLang="en-US" sz="4569">
                <a:ea typeface="ＭＳ Ｐゴシック" panose="020B0600070205080204" pitchFamily="34" charset="-128"/>
              </a:rPr>
              <a:t>Diachronic Works : </a:t>
            </a:r>
            <a:br>
              <a:rPr lang="en-US" altLang="en-US" sz="4569">
                <a:ea typeface="ＭＳ Ｐゴシック" panose="020B0600070205080204" pitchFamily="34" charset="-128"/>
              </a:rPr>
            </a:br>
            <a:r>
              <a:rPr lang="en-US" altLang="en-US" sz="4569">
                <a:ea typeface="ＭＳ Ｐゴシック" panose="020B0600070205080204" pitchFamily="34" charset="-128"/>
              </a:rPr>
              <a:t>Utility / Feasibility of Changes</a:t>
            </a:r>
          </a:p>
        </p:txBody>
      </p:sp>
      <p:sp>
        <p:nvSpPr>
          <p:cNvPr id="30723" name="Rectangle 3">
            <a:extLst>
              <a:ext uri="{FF2B5EF4-FFF2-40B4-BE49-F238E27FC236}">
                <a16:creationId xmlns:a16="http://schemas.microsoft.com/office/drawing/2014/main" id="{FC579548-8669-4664-B5CA-DC76004AE272}"/>
              </a:ext>
            </a:extLst>
          </p:cNvPr>
          <p:cNvSpPr>
            <a:spLocks noGrp="1" noChangeArrowheads="1"/>
          </p:cNvSpPr>
          <p:nvPr>
            <p:ph idx="1"/>
          </p:nvPr>
        </p:nvSpPr>
        <p:spPr>
          <a:xfrm>
            <a:off x="678180" y="2686050"/>
            <a:ext cx="11750040" cy="4572000"/>
          </a:xfrm>
        </p:spPr>
        <p:txBody>
          <a:bodyPr/>
          <a:lstStyle/>
          <a:p>
            <a:pPr algn="just">
              <a:defRPr/>
            </a:pPr>
            <a:r>
              <a:rPr lang="en-GB" sz="3427" dirty="0"/>
              <a:t>Recording the extension plan for diachronic works would allow statements to be made regarding the intended timespan of successive and integrating works before their actual termination dates.</a:t>
            </a:r>
          </a:p>
          <a:p>
            <a:pPr algn="just">
              <a:defRPr/>
            </a:pPr>
            <a:r>
              <a:rPr lang="en-GB" sz="3427" dirty="0"/>
              <a:t>Sufficient content designation is still available to record the extension plan for diachronic and static works as a set of coded values or controlled terms in the MARC 21 authority and bibliographic formats at record level.</a:t>
            </a:r>
          </a:p>
          <a:p>
            <a:pPr>
              <a:defRPr/>
            </a:pPr>
            <a:endParaRPr lang="en-GB" sz="3427" dirty="0"/>
          </a:p>
          <a:p>
            <a:pPr lvl="1">
              <a:defRPr/>
            </a:pPr>
            <a:endParaRPr lang="en-US" sz="2856" dirty="0"/>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2904507-774A-4A46-9ED8-9B952270653C}"/>
              </a:ext>
            </a:extLst>
          </p:cNvPr>
          <p:cNvSpPr>
            <a:spLocks noGrp="1" noChangeArrowheads="1"/>
          </p:cNvSpPr>
          <p:nvPr>
            <p:ph type="title"/>
          </p:nvPr>
        </p:nvSpPr>
        <p:spPr/>
        <p:txBody>
          <a:bodyPr/>
          <a:lstStyle/>
          <a:p>
            <a:r>
              <a:rPr lang="en-US" altLang="en-US" sz="4569">
                <a:ea typeface="ＭＳ Ｐゴシック" panose="020B0600070205080204" pitchFamily="34" charset="-128"/>
              </a:rPr>
              <a:t>Emerging Non-MARC Data Formats: </a:t>
            </a:r>
            <a:br>
              <a:rPr lang="en-US" altLang="en-US" sz="4569">
                <a:ea typeface="ＭＳ Ｐゴシック" panose="020B0600070205080204" pitchFamily="34" charset="-128"/>
              </a:rPr>
            </a:br>
            <a:r>
              <a:rPr lang="en-US" altLang="en-US" sz="4569">
                <a:ea typeface="ＭＳ Ｐゴシック" panose="020B0600070205080204" pitchFamily="34" charset="-128"/>
              </a:rPr>
              <a:t>Is Changing MARC 21 Necessary?</a:t>
            </a:r>
          </a:p>
        </p:txBody>
      </p:sp>
      <p:sp>
        <p:nvSpPr>
          <p:cNvPr id="30723" name="Rectangle 3">
            <a:extLst>
              <a:ext uri="{FF2B5EF4-FFF2-40B4-BE49-F238E27FC236}">
                <a16:creationId xmlns:a16="http://schemas.microsoft.com/office/drawing/2014/main" id="{94DE7763-40A2-4B3F-87EE-73A0E8D8A73B}"/>
              </a:ext>
            </a:extLst>
          </p:cNvPr>
          <p:cNvSpPr>
            <a:spLocks noGrp="1" noChangeArrowheads="1"/>
          </p:cNvSpPr>
          <p:nvPr>
            <p:ph idx="1"/>
          </p:nvPr>
        </p:nvSpPr>
        <p:spPr>
          <a:xfrm>
            <a:off x="652780" y="3371850"/>
            <a:ext cx="11750040" cy="3276600"/>
          </a:xfrm>
        </p:spPr>
        <p:txBody>
          <a:bodyPr/>
          <a:lstStyle/>
          <a:p>
            <a:pPr algn="just">
              <a:defRPr/>
            </a:pPr>
            <a:r>
              <a:rPr lang="en-GB" sz="3427" dirty="0"/>
              <a:t>MARC standard now over 50 years old</a:t>
            </a:r>
          </a:p>
          <a:p>
            <a:pPr algn="just">
              <a:defRPr/>
            </a:pPr>
            <a:r>
              <a:rPr lang="en-GB" sz="3427" dirty="0"/>
              <a:t>Limited scope for additional content designation</a:t>
            </a:r>
          </a:p>
          <a:p>
            <a:pPr algn="just">
              <a:defRPr/>
            </a:pPr>
            <a:r>
              <a:rPr lang="en-GB" sz="3427" dirty="0" err="1"/>
              <a:t>Bibframe</a:t>
            </a:r>
            <a:r>
              <a:rPr lang="en-GB" sz="3427" dirty="0"/>
              <a:t>, Schema.org, etc. offer extensible schema which could accommodate 3R changes</a:t>
            </a:r>
          </a:p>
          <a:p>
            <a:pPr algn="just">
              <a:defRPr/>
            </a:pPr>
            <a:r>
              <a:rPr lang="en-GB" sz="3427" dirty="0"/>
              <a:t>To what extent could / will </a:t>
            </a:r>
            <a:r>
              <a:rPr lang="en-GB" sz="3427" dirty="0" err="1"/>
              <a:t>Bibframe</a:t>
            </a:r>
            <a:r>
              <a:rPr lang="en-GB" sz="3427" dirty="0"/>
              <a:t> implement LRM?</a:t>
            </a:r>
          </a:p>
          <a:p>
            <a:pPr algn="just">
              <a:defRPr/>
            </a:pPr>
            <a:endParaRPr lang="en-GB" sz="3427" dirty="0"/>
          </a:p>
          <a:p>
            <a:pPr>
              <a:defRPr/>
            </a:pPr>
            <a:endParaRPr lang="en-GB" sz="3427" dirty="0"/>
          </a:p>
          <a:p>
            <a:pPr lvl="1">
              <a:defRPr/>
            </a:pPr>
            <a:endParaRPr lang="en-US" sz="2856" dirty="0"/>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835A7B5-254A-453E-8341-E934893881DD}"/>
              </a:ext>
            </a:extLst>
          </p:cNvPr>
          <p:cNvSpPr>
            <a:spLocks noGrp="1" noChangeArrowheads="1"/>
          </p:cNvSpPr>
          <p:nvPr>
            <p:ph type="title"/>
          </p:nvPr>
        </p:nvSpPr>
        <p:spPr/>
        <p:txBody>
          <a:bodyPr/>
          <a:lstStyle/>
          <a:p>
            <a:r>
              <a:rPr lang="en-US" altLang="en-US" sz="4569">
                <a:ea typeface="ＭＳ Ｐゴシック" panose="020B0600070205080204" pitchFamily="34" charset="-128"/>
              </a:rPr>
              <a:t>3R Project Timeline</a:t>
            </a:r>
          </a:p>
        </p:txBody>
      </p:sp>
      <p:sp>
        <p:nvSpPr>
          <p:cNvPr id="30723" name="Rectangle 3">
            <a:extLst>
              <a:ext uri="{FF2B5EF4-FFF2-40B4-BE49-F238E27FC236}">
                <a16:creationId xmlns:a16="http://schemas.microsoft.com/office/drawing/2014/main" id="{A4D51726-1688-4367-9649-8ED18DF613E7}"/>
              </a:ext>
            </a:extLst>
          </p:cNvPr>
          <p:cNvSpPr>
            <a:spLocks noGrp="1" noChangeArrowheads="1"/>
          </p:cNvSpPr>
          <p:nvPr>
            <p:ph idx="1"/>
          </p:nvPr>
        </p:nvSpPr>
        <p:spPr>
          <a:xfrm>
            <a:off x="652780" y="2381250"/>
            <a:ext cx="11750040" cy="4572000"/>
          </a:xfrm>
        </p:spPr>
        <p:txBody>
          <a:bodyPr/>
          <a:lstStyle/>
          <a:p>
            <a:pPr algn="just">
              <a:defRPr/>
            </a:pPr>
            <a:r>
              <a:rPr lang="en-GB" altLang="en-US" sz="3427" dirty="0"/>
              <a:t>New RDA Toolkit still in beta phase</a:t>
            </a:r>
          </a:p>
          <a:p>
            <a:pPr algn="just">
              <a:defRPr/>
            </a:pPr>
            <a:r>
              <a:rPr lang="en-GB" altLang="en-US" sz="3427" dirty="0"/>
              <a:t>Transition to live version not expected until 2019</a:t>
            </a:r>
          </a:p>
          <a:p>
            <a:pPr algn="just">
              <a:defRPr/>
            </a:pPr>
            <a:r>
              <a:rPr lang="en-GB" altLang="en-US" sz="3427" dirty="0"/>
              <a:t>Old Toolkit to be decommissioned 12 months after new version goes live</a:t>
            </a:r>
          </a:p>
          <a:p>
            <a:pPr algn="just">
              <a:defRPr/>
            </a:pPr>
            <a:r>
              <a:rPr lang="en-GB" altLang="en-US" sz="3427" dirty="0"/>
              <a:t>1-2 Full MAC cycles to  amend MARC</a:t>
            </a:r>
          </a:p>
          <a:p>
            <a:pPr algn="just">
              <a:defRPr/>
            </a:pPr>
            <a:r>
              <a:rPr lang="en-GB" altLang="en-US" sz="3427" dirty="0"/>
              <a:t>What should be the priorities?</a:t>
            </a:r>
          </a:p>
          <a:p>
            <a:pPr algn="just">
              <a:defRPr/>
            </a:pPr>
            <a:r>
              <a:rPr lang="en-GB" altLang="en-US" sz="3427" dirty="0"/>
              <a:t>Who will do it?</a:t>
            </a:r>
          </a:p>
          <a:p>
            <a:pPr marL="0" indent="0" algn="just">
              <a:buNone/>
              <a:defRPr/>
            </a:pPr>
            <a:endParaRPr lang="en-GB" sz="3427" dirty="0"/>
          </a:p>
          <a:p>
            <a:pPr algn="just">
              <a:defRPr/>
            </a:pPr>
            <a:endParaRPr lang="en-GB" sz="3427" dirty="0"/>
          </a:p>
          <a:p>
            <a:pPr>
              <a:defRPr/>
            </a:pPr>
            <a:endParaRPr lang="en-GB" sz="3427" dirty="0"/>
          </a:p>
          <a:p>
            <a:pPr lvl="1">
              <a:defRPr/>
            </a:pPr>
            <a:endParaRPr lang="en-US" sz="2856" dirty="0"/>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FC1BD1A-F4D3-4700-966B-25880C6D2717}"/>
              </a:ext>
            </a:extLst>
          </p:cNvPr>
          <p:cNvSpPr>
            <a:spLocks noGrp="1" noChangeArrowheads="1"/>
          </p:cNvSpPr>
          <p:nvPr>
            <p:ph type="title"/>
          </p:nvPr>
        </p:nvSpPr>
        <p:spPr/>
        <p:txBody>
          <a:bodyPr/>
          <a:lstStyle/>
          <a:p>
            <a:r>
              <a:rPr lang="en-US" altLang="en-US" sz="4569">
                <a:ea typeface="ＭＳ Ｐゴシック" panose="020B0600070205080204" pitchFamily="34" charset="-128"/>
              </a:rPr>
              <a:t>Implementation of Changes: Options for Collaboration </a:t>
            </a:r>
          </a:p>
        </p:txBody>
      </p:sp>
      <p:sp>
        <p:nvSpPr>
          <p:cNvPr id="82947" name="Rectangle 3">
            <a:extLst>
              <a:ext uri="{FF2B5EF4-FFF2-40B4-BE49-F238E27FC236}">
                <a16:creationId xmlns:a16="http://schemas.microsoft.com/office/drawing/2014/main" id="{0B66A855-4E20-46ED-B953-B3380108E882}"/>
              </a:ext>
            </a:extLst>
          </p:cNvPr>
          <p:cNvSpPr>
            <a:spLocks noGrp="1" noChangeArrowheads="1"/>
          </p:cNvSpPr>
          <p:nvPr>
            <p:ph idx="1"/>
          </p:nvPr>
        </p:nvSpPr>
        <p:spPr>
          <a:xfrm>
            <a:off x="652780" y="2686050"/>
            <a:ext cx="11750040" cy="5867400"/>
          </a:xfrm>
        </p:spPr>
        <p:txBody>
          <a:bodyPr/>
          <a:lstStyle/>
          <a:p>
            <a:pPr algn="just"/>
            <a:r>
              <a:rPr lang="en-GB" altLang="en-US" sz="3427" dirty="0">
                <a:ea typeface="ＭＳ Ｐゴシック" panose="020B0600070205080204" pitchFamily="34" charset="-128"/>
              </a:rPr>
              <a:t>Re-convene RDA/MARC Working Group?</a:t>
            </a:r>
          </a:p>
          <a:p>
            <a:pPr algn="just">
              <a:buFont typeface="Wingdings" panose="05000000000000000000" pitchFamily="2" charset="2"/>
              <a:buNone/>
            </a:pPr>
            <a:endParaRPr lang="en-GB" altLang="en-US" sz="3427" dirty="0">
              <a:ea typeface="ＭＳ Ｐゴシック" panose="020B0600070205080204" pitchFamily="34" charset="-128"/>
            </a:endParaRPr>
          </a:p>
          <a:p>
            <a:pPr algn="just">
              <a:buFont typeface="Wingdings" panose="05000000000000000000" pitchFamily="2" charset="2"/>
              <a:buNone/>
            </a:pPr>
            <a:r>
              <a:rPr lang="en-GB" altLang="en-US" sz="3427" dirty="0">
                <a:ea typeface="ＭＳ Ｐゴシック" panose="020B0600070205080204" pitchFamily="34" charset="-128"/>
              </a:rPr>
              <a:t>    </a:t>
            </a:r>
            <a:r>
              <a:rPr lang="en-GB" altLang="en-US" sz="3427" dirty="0">
                <a:ea typeface="ＭＳ Ｐゴシック" panose="020B0600070205080204" pitchFamily="34" charset="-128"/>
                <a:hlinkClick r:id="rId3"/>
              </a:rPr>
              <a:t>http://www.rda-jsc.org/archivedsite/rdamarcwg.html</a:t>
            </a:r>
            <a:endParaRPr lang="en-GB" altLang="en-US" sz="3427" dirty="0">
              <a:ea typeface="ＭＳ Ｐゴシック" panose="020B0600070205080204" pitchFamily="34" charset="-128"/>
            </a:endParaRPr>
          </a:p>
          <a:p>
            <a:pPr algn="just">
              <a:buFont typeface="Wingdings" panose="05000000000000000000" pitchFamily="2" charset="2"/>
              <a:buNone/>
            </a:pPr>
            <a:endParaRPr lang="en-GB" altLang="en-US" sz="3427" dirty="0">
              <a:ea typeface="ＭＳ Ｐゴシック" panose="020B0600070205080204" pitchFamily="34" charset="-128"/>
            </a:endParaRPr>
          </a:p>
          <a:p>
            <a:pPr algn="just"/>
            <a:r>
              <a:rPr lang="en-GB" altLang="en-US" sz="3427" dirty="0">
                <a:ea typeface="ＭＳ Ｐゴシック" panose="020B0600070205080204" pitchFamily="34" charset="-128"/>
              </a:rPr>
              <a:t>New PCC Task Group?</a:t>
            </a:r>
          </a:p>
          <a:p>
            <a:pPr algn="just">
              <a:buFont typeface="Wingdings" panose="05000000000000000000" pitchFamily="2" charset="2"/>
              <a:buNone/>
            </a:pPr>
            <a:endParaRPr lang="en-GB" altLang="en-US" sz="3427" dirty="0">
              <a:ea typeface="ＭＳ Ｐゴシック" panose="020B0600070205080204" pitchFamily="34" charset="-128"/>
            </a:endParaRPr>
          </a:p>
          <a:p>
            <a:pPr algn="just">
              <a:buFont typeface="Wingdings" panose="05000000000000000000" pitchFamily="2" charset="2"/>
              <a:buNone/>
            </a:pPr>
            <a:r>
              <a:rPr lang="en-GB" altLang="en-US" sz="3427" dirty="0">
                <a:ea typeface="ＭＳ Ｐゴシック" panose="020B0600070205080204" pitchFamily="34" charset="-128"/>
              </a:rPr>
              <a:t>    </a:t>
            </a:r>
            <a:r>
              <a:rPr lang="en-GB" altLang="en-US" sz="3427" dirty="0">
                <a:ea typeface="ＭＳ Ｐゴシック" panose="020B0600070205080204" pitchFamily="34" charset="-128"/>
                <a:hlinkClick r:id="rId4"/>
              </a:rPr>
              <a:t>https://www.loc.gov/aba/pcc/taskgroup/task-groups.htm</a:t>
            </a:r>
            <a:endParaRPr lang="en-GB" altLang="en-US" sz="3427" dirty="0">
              <a:ea typeface="ＭＳ Ｐゴシック" panose="020B0600070205080204" pitchFamily="34" charset="-128"/>
            </a:endParaRPr>
          </a:p>
          <a:p>
            <a:pPr algn="just">
              <a:buFont typeface="Wingdings" panose="05000000000000000000" pitchFamily="2" charset="2"/>
              <a:buNone/>
            </a:pPr>
            <a:endParaRPr lang="en-GB" altLang="en-US" sz="3427" dirty="0">
              <a:ea typeface="ＭＳ Ｐゴシック" panose="020B0600070205080204" pitchFamily="34" charset="-128"/>
            </a:endParaRPr>
          </a:p>
          <a:p>
            <a:pPr algn="just"/>
            <a:r>
              <a:rPr lang="en-GB" altLang="en-US" sz="3427" dirty="0">
                <a:ea typeface="ＭＳ Ｐゴシック" panose="020B0600070205080204" pitchFamily="34" charset="-128"/>
              </a:rPr>
              <a:t>Other?</a:t>
            </a:r>
          </a:p>
          <a:p>
            <a:pPr algn="just">
              <a:buFont typeface="Wingdings" panose="05000000000000000000" pitchFamily="2" charset="2"/>
              <a:buNone/>
            </a:pPr>
            <a:endParaRPr lang="en-GB" altLang="en-US" sz="3427" dirty="0">
              <a:ea typeface="ＭＳ Ｐゴシック" panose="020B0600070205080204" pitchFamily="34" charset="-128"/>
            </a:endParaRPr>
          </a:p>
          <a:p>
            <a:pPr algn="just">
              <a:buFont typeface="Wingdings" panose="05000000000000000000" pitchFamily="2" charset="2"/>
              <a:buNone/>
            </a:pPr>
            <a:endParaRPr lang="en-GB" altLang="en-US" sz="3427" dirty="0">
              <a:ea typeface="ＭＳ Ｐゴシック" panose="020B0600070205080204" pitchFamily="34" charset="-128"/>
            </a:endParaRPr>
          </a:p>
          <a:p>
            <a:pPr algn="just">
              <a:buFont typeface="Wingdings" panose="05000000000000000000" pitchFamily="2" charset="2"/>
              <a:buNone/>
            </a:pPr>
            <a:r>
              <a:rPr lang="en-GB" altLang="en-US" sz="3427" dirty="0">
                <a:ea typeface="ＭＳ Ｐゴシック" panose="020B0600070205080204" pitchFamily="34" charset="-128"/>
              </a:rPr>
              <a:t>  </a:t>
            </a:r>
          </a:p>
          <a:p>
            <a:pPr algn="just"/>
            <a:endParaRPr lang="en-GB" altLang="en-US" sz="3427" dirty="0">
              <a:ea typeface="ＭＳ Ｐゴシック" panose="020B0600070205080204" pitchFamily="34" charset="-128"/>
            </a:endParaRPr>
          </a:p>
          <a:p>
            <a:pPr>
              <a:buFont typeface="Wingdings" panose="05000000000000000000" pitchFamily="2" charset="2"/>
              <a:buNone/>
            </a:pPr>
            <a:endParaRPr lang="en-GB" altLang="en-US" sz="3427" dirty="0">
              <a:ea typeface="ＭＳ Ｐゴシック" panose="020B0600070205080204" pitchFamily="34" charset="-128"/>
            </a:endParaRPr>
          </a:p>
          <a:p>
            <a:pPr lvl="1"/>
            <a:endParaRPr lang="en-US" altLang="en-US" sz="2856" dirty="0">
              <a:ea typeface="ＭＳ Ｐゴシック" panose="020B0600070205080204" pitchFamily="34" charset="-128"/>
            </a:endParaRPr>
          </a:p>
          <a:p>
            <a:pPr lvl="1"/>
            <a:endParaRPr lang="en-US" altLang="en-US" sz="2856" dirty="0">
              <a:ea typeface="ＭＳ Ｐゴシック" panose="020B0600070205080204" pitchFamily="34" charset="-128"/>
            </a:endParaRPr>
          </a:p>
          <a:p>
            <a:pPr lvl="1"/>
            <a:endParaRPr lang="en-US" altLang="en-US" sz="2856" dirty="0">
              <a:ea typeface="ＭＳ Ｐゴシック" panose="020B0600070205080204" pitchFamily="34" charset="-128"/>
            </a:endParaRPr>
          </a:p>
          <a:p>
            <a:pPr>
              <a:buFont typeface="Wingdings" panose="05000000000000000000" pitchFamily="2" charset="2"/>
              <a:buNone/>
            </a:pPr>
            <a:endParaRPr lang="en-US" altLang="en-US" sz="3427" dirty="0">
              <a:ea typeface="ＭＳ Ｐゴシック" panose="020B0600070205080204" pitchFamily="34" charset="-12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C237A3D-79BC-4A38-A7E7-2D0F536B9093}"/>
              </a:ext>
            </a:extLst>
          </p:cNvPr>
          <p:cNvSpPr>
            <a:spLocks noGrp="1" noChangeArrowheads="1"/>
          </p:cNvSpPr>
          <p:nvPr>
            <p:ph type="title"/>
          </p:nvPr>
        </p:nvSpPr>
        <p:spPr/>
        <p:txBody>
          <a:bodyPr/>
          <a:lstStyle/>
          <a:p>
            <a:r>
              <a:rPr lang="en-US" altLang="en-US" sz="4569">
                <a:ea typeface="ＭＳ Ｐゴシック" panose="020B0600070205080204" pitchFamily="34" charset="-128"/>
              </a:rPr>
              <a:t>Thank You</a:t>
            </a:r>
          </a:p>
        </p:txBody>
      </p:sp>
      <p:sp>
        <p:nvSpPr>
          <p:cNvPr id="30723" name="Rectangle 3">
            <a:extLst>
              <a:ext uri="{FF2B5EF4-FFF2-40B4-BE49-F238E27FC236}">
                <a16:creationId xmlns:a16="http://schemas.microsoft.com/office/drawing/2014/main" id="{6E7394A5-3A7F-4DB3-A8E2-B939EA2E8B04}"/>
              </a:ext>
            </a:extLst>
          </p:cNvPr>
          <p:cNvSpPr>
            <a:spLocks noGrp="1" noChangeArrowheads="1"/>
          </p:cNvSpPr>
          <p:nvPr>
            <p:ph idx="1"/>
          </p:nvPr>
        </p:nvSpPr>
        <p:spPr/>
        <p:txBody>
          <a:bodyPr/>
          <a:lstStyle/>
          <a:p>
            <a:pPr algn="just">
              <a:defRPr/>
            </a:pPr>
            <a:r>
              <a:rPr lang="en-GB" altLang="en-US" sz="3427" dirty="0"/>
              <a:t>Thurstan Young</a:t>
            </a:r>
          </a:p>
          <a:p>
            <a:pPr lvl="1" algn="just">
              <a:defRPr/>
            </a:pPr>
            <a:r>
              <a:rPr lang="en-GB" altLang="en-US" sz="2856" dirty="0">
                <a:hlinkClick r:id="rId3"/>
              </a:rPr>
              <a:t>thurstan.young@bl.uk</a:t>
            </a:r>
            <a:endParaRPr lang="en-GB" altLang="en-US" sz="2856" dirty="0"/>
          </a:p>
          <a:p>
            <a:pPr algn="just">
              <a:defRPr/>
            </a:pPr>
            <a:r>
              <a:rPr lang="en-GB" sz="3427" dirty="0"/>
              <a:t>James Hennelly</a:t>
            </a:r>
          </a:p>
          <a:p>
            <a:pPr lvl="1" algn="just">
              <a:defRPr/>
            </a:pPr>
            <a:r>
              <a:rPr lang="en-GB" sz="2856" dirty="0">
                <a:hlinkClick r:id="rId4"/>
              </a:rPr>
              <a:t>jhennelly@rdatoolkit.org</a:t>
            </a:r>
            <a:endParaRPr lang="en-GB" sz="2856" dirty="0"/>
          </a:p>
          <a:p>
            <a:pPr algn="just">
              <a:defRPr/>
            </a:pPr>
            <a:r>
              <a:rPr lang="en-GB" sz="3427" dirty="0"/>
              <a:t>Gordon Dunsire</a:t>
            </a:r>
          </a:p>
          <a:p>
            <a:pPr lvl="1" algn="just">
              <a:defRPr/>
            </a:pPr>
            <a:r>
              <a:rPr lang="en-GB" sz="2856" dirty="0">
                <a:hlinkClick r:id="rId5"/>
              </a:rPr>
              <a:t>gordon@gordondunsire.com</a:t>
            </a:r>
            <a:endParaRPr lang="en-GB" sz="2856" dirty="0"/>
          </a:p>
          <a:p>
            <a:pPr marL="0" indent="0" algn="just">
              <a:buNone/>
              <a:defRPr/>
            </a:pPr>
            <a:r>
              <a:rPr lang="en-GB" sz="3427" dirty="0"/>
              <a:t>	</a:t>
            </a:r>
          </a:p>
          <a:p>
            <a:pPr>
              <a:defRPr/>
            </a:pPr>
            <a:endParaRPr lang="en-GB" sz="3427" dirty="0"/>
          </a:p>
          <a:p>
            <a:pPr lvl="1">
              <a:defRPr/>
            </a:pPr>
            <a:endParaRPr lang="en-US" sz="2856" dirty="0"/>
          </a:p>
          <a:p>
            <a:pPr lvl="1">
              <a:defRPr/>
            </a:pPr>
            <a:endParaRPr lang="en-US" sz="2856" dirty="0"/>
          </a:p>
          <a:p>
            <a:pPr lvl="1">
              <a:defRPr/>
            </a:pPr>
            <a:endParaRPr lang="en-US" sz="2856" dirty="0"/>
          </a:p>
          <a:p>
            <a:pPr>
              <a:defRPr/>
            </a:pPr>
            <a:endParaRPr lang="en-US" sz="342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ED2034-67D2-4736-9620-DDBF26F83520}"/>
              </a:ext>
            </a:extLst>
          </p:cNvPr>
          <p:cNvSpPr>
            <a:spLocks noGrp="1"/>
          </p:cNvSpPr>
          <p:nvPr>
            <p:ph type="dt" sz="half" idx="10"/>
          </p:nvPr>
        </p:nvSpPr>
        <p:spPr/>
        <p:txBody>
          <a:bodyPr/>
          <a:lstStyle/>
          <a:p>
            <a:fld id="{E001E81F-CAD3-412B-8E6F-53481B321DC6}" type="datetime4">
              <a:rPr lang="en-US" smtClean="0"/>
              <a:t>July 22, 2018</a:t>
            </a:fld>
            <a:endParaRPr lang="en-US" dirty="0"/>
          </a:p>
        </p:txBody>
      </p:sp>
      <p:sp>
        <p:nvSpPr>
          <p:cNvPr id="3" name="Slide Number Placeholder 2">
            <a:extLst>
              <a:ext uri="{FF2B5EF4-FFF2-40B4-BE49-F238E27FC236}">
                <a16:creationId xmlns:a16="http://schemas.microsoft.com/office/drawing/2014/main" id="{64A09E31-E571-4626-876A-AFB502BC5B40}"/>
              </a:ext>
            </a:extLst>
          </p:cNvPr>
          <p:cNvSpPr>
            <a:spLocks noGrp="1"/>
          </p:cNvSpPr>
          <p:nvPr>
            <p:ph type="sldNum" sz="quarter" idx="11"/>
          </p:nvPr>
        </p:nvSpPr>
        <p:spPr/>
        <p:txBody>
          <a:bodyPr/>
          <a:lstStyle/>
          <a:p>
            <a:pPr algn="ctr"/>
            <a:fld id="{6B918772-37A3-47DC-BE01-33CAE9FCB74A}" type="slidenum">
              <a:rPr lang="en-US" smtClean="0"/>
              <a:pPr algn="ctr"/>
              <a:t>9</a:t>
            </a:fld>
            <a:endParaRPr lang="en-US" dirty="0"/>
          </a:p>
        </p:txBody>
      </p:sp>
      <p:sp>
        <p:nvSpPr>
          <p:cNvPr id="4" name="Title 1">
            <a:extLst>
              <a:ext uri="{FF2B5EF4-FFF2-40B4-BE49-F238E27FC236}">
                <a16:creationId xmlns:a16="http://schemas.microsoft.com/office/drawing/2014/main" id="{7C6A73BA-1C6B-4F51-B0B1-E8EFFAD2CFDA}"/>
              </a:ext>
            </a:extLst>
          </p:cNvPr>
          <p:cNvSpPr txBox="1">
            <a:spLocks/>
          </p:cNvSpPr>
          <p:nvPr/>
        </p:nvSpPr>
        <p:spPr>
          <a:xfrm>
            <a:off x="508000" y="476250"/>
            <a:ext cx="6400800" cy="1111441"/>
          </a:xfrm>
          <a:prstGeom prst="rect">
            <a:avLst/>
          </a:prstGeom>
        </p:spPr>
        <p:txBody>
          <a:bodyPr/>
          <a:lstStyle>
            <a:lvl1pPr>
              <a:defRPr>
                <a:latin typeface="+mj-lt"/>
                <a:ea typeface="+mj-ea"/>
                <a:cs typeface="+mj-cs"/>
              </a:defRPr>
            </a:lvl1pPr>
          </a:lstStyle>
          <a:p>
            <a:r>
              <a:rPr lang="en-GB" sz="6000" kern="0" dirty="0">
                <a:solidFill>
                  <a:schemeClr val="tx2"/>
                </a:solidFill>
              </a:rPr>
              <a:t>Recording methods</a:t>
            </a:r>
          </a:p>
        </p:txBody>
      </p:sp>
      <p:sp>
        <p:nvSpPr>
          <p:cNvPr id="5" name="TextBox 4">
            <a:extLst>
              <a:ext uri="{FF2B5EF4-FFF2-40B4-BE49-F238E27FC236}">
                <a16:creationId xmlns:a16="http://schemas.microsoft.com/office/drawing/2014/main" id="{BA9227A0-629A-449A-982E-8D4387D0C49C}"/>
              </a:ext>
            </a:extLst>
          </p:cNvPr>
          <p:cNvSpPr txBox="1"/>
          <p:nvPr/>
        </p:nvSpPr>
        <p:spPr>
          <a:xfrm>
            <a:off x="578774" y="1730719"/>
            <a:ext cx="7423507" cy="1569660"/>
          </a:xfrm>
          <a:prstGeom prst="rect">
            <a:avLst/>
          </a:prstGeom>
          <a:noFill/>
        </p:spPr>
        <p:txBody>
          <a:bodyPr wrap="none" rtlCol="0">
            <a:spAutoFit/>
          </a:bodyPr>
          <a:lstStyle/>
          <a:p>
            <a:r>
              <a:rPr lang="en-GB" sz="4800" dirty="0"/>
              <a:t>Latent in current instructions</a:t>
            </a:r>
          </a:p>
          <a:p>
            <a:r>
              <a:rPr lang="en-GB" sz="4800" dirty="0"/>
              <a:t>	Explicit in the new Toolkit</a:t>
            </a:r>
          </a:p>
        </p:txBody>
      </p:sp>
      <p:sp>
        <p:nvSpPr>
          <p:cNvPr id="7" name="TextBox 6">
            <a:extLst>
              <a:ext uri="{FF2B5EF4-FFF2-40B4-BE49-F238E27FC236}">
                <a16:creationId xmlns:a16="http://schemas.microsoft.com/office/drawing/2014/main" id="{7C213CB5-CD9E-4E02-B5B2-0983025D955C}"/>
              </a:ext>
            </a:extLst>
          </p:cNvPr>
          <p:cNvSpPr txBox="1"/>
          <p:nvPr/>
        </p:nvSpPr>
        <p:spPr>
          <a:xfrm>
            <a:off x="578774" y="3420762"/>
            <a:ext cx="9869690" cy="830997"/>
          </a:xfrm>
          <a:prstGeom prst="rect">
            <a:avLst/>
          </a:prstGeom>
          <a:noFill/>
        </p:spPr>
        <p:txBody>
          <a:bodyPr wrap="none" rtlCol="0">
            <a:spAutoFit/>
          </a:bodyPr>
          <a:lstStyle/>
          <a:p>
            <a:r>
              <a:rPr lang="en-GB" sz="4800" dirty="0"/>
              <a:t>Cover the basic kinds of data recording</a:t>
            </a:r>
          </a:p>
        </p:txBody>
      </p:sp>
      <p:sp>
        <p:nvSpPr>
          <p:cNvPr id="8" name="TextBox 7">
            <a:extLst>
              <a:ext uri="{FF2B5EF4-FFF2-40B4-BE49-F238E27FC236}">
                <a16:creationId xmlns:a16="http://schemas.microsoft.com/office/drawing/2014/main" id="{AB8A6C30-869C-4929-8300-E11495C3EE2A}"/>
              </a:ext>
            </a:extLst>
          </p:cNvPr>
          <p:cNvSpPr txBox="1"/>
          <p:nvPr/>
        </p:nvSpPr>
        <p:spPr>
          <a:xfrm>
            <a:off x="578774" y="4372142"/>
            <a:ext cx="11766383" cy="2308324"/>
          </a:xfrm>
          <a:prstGeom prst="rect">
            <a:avLst/>
          </a:prstGeom>
          <a:noFill/>
        </p:spPr>
        <p:txBody>
          <a:bodyPr wrap="square" rtlCol="0">
            <a:spAutoFit/>
          </a:bodyPr>
          <a:lstStyle/>
          <a:p>
            <a:r>
              <a:rPr lang="en-GB" sz="4800" dirty="0"/>
              <a:t>Accommodate data from outside the professional cataloguing environment</a:t>
            </a:r>
          </a:p>
          <a:p>
            <a:r>
              <a:rPr lang="en-GB" sz="4800" dirty="0"/>
              <a:t>	The metadata deluge</a:t>
            </a:r>
          </a:p>
        </p:txBody>
      </p:sp>
      <p:sp>
        <p:nvSpPr>
          <p:cNvPr id="9" name="TextBox 8">
            <a:extLst>
              <a:ext uri="{FF2B5EF4-FFF2-40B4-BE49-F238E27FC236}">
                <a16:creationId xmlns:a16="http://schemas.microsoft.com/office/drawing/2014/main" id="{958CD5FC-0E5A-4096-8559-0E63674CB4DE}"/>
              </a:ext>
            </a:extLst>
          </p:cNvPr>
          <p:cNvSpPr txBox="1"/>
          <p:nvPr/>
        </p:nvSpPr>
        <p:spPr>
          <a:xfrm>
            <a:off x="578774" y="6800850"/>
            <a:ext cx="11766383" cy="830997"/>
          </a:xfrm>
          <a:prstGeom prst="rect">
            <a:avLst/>
          </a:prstGeom>
          <a:noFill/>
        </p:spPr>
        <p:txBody>
          <a:bodyPr wrap="square" rtlCol="0">
            <a:spAutoFit/>
          </a:bodyPr>
          <a:lstStyle/>
          <a:p>
            <a:r>
              <a:rPr lang="en-GB" sz="4800" dirty="0"/>
              <a:t>Provide choices to suit applications and costs</a:t>
            </a:r>
          </a:p>
        </p:txBody>
      </p:sp>
    </p:spTree>
    <p:extLst>
      <p:ext uri="{BB962C8B-B14F-4D97-AF65-F5344CB8AC3E}">
        <p14:creationId xmlns:p14="http://schemas.microsoft.com/office/powerpoint/2010/main" val="1206221509"/>
      </p:ext>
    </p:extLst>
  </p:cSld>
  <p:clrMapOvr>
    <a:masterClrMapping/>
  </p:clrMapOvr>
</p:sld>
</file>

<file path=ppt/theme/theme1.xml><?xml version="1.0" encoding="utf-8"?>
<a:theme xmlns:a="http://schemas.openxmlformats.org/drawingml/2006/main" name="Office Theme">
  <a:themeElements>
    <a:clrScheme name="RDA colors">
      <a:dk1>
        <a:sysClr val="windowText" lastClr="000000"/>
      </a:dk1>
      <a:lt1>
        <a:sysClr val="window" lastClr="FFFFFF"/>
      </a:lt1>
      <a:dk2>
        <a:srgbClr val="21328A"/>
      </a:dk2>
      <a:lt2>
        <a:srgbClr val="FECE4E"/>
      </a:lt2>
      <a:accent1>
        <a:srgbClr val="F59B2D"/>
      </a:accent1>
      <a:accent2>
        <a:srgbClr val="59B2DF"/>
      </a:accent2>
      <a:accent3>
        <a:srgbClr val="CF7609"/>
      </a:accent3>
      <a:accent4>
        <a:srgbClr val="8A4F06"/>
      </a:accent4>
      <a:accent5>
        <a:srgbClr val="BFBFBF"/>
      </a:accent5>
      <a:accent6>
        <a:srgbClr val="7F7F7F"/>
      </a:accent6>
      <a:hlink>
        <a:srgbClr val="F59B2D"/>
      </a:hlink>
      <a:folHlink>
        <a:srgbClr val="213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 template" id="{A9586000-ABCC-4F00-A5EB-CE79DC5CE2ED}" vid="{7EFD873D-87CF-4CB2-A974-3F483C95BD8F}"/>
    </a:ext>
  </a:extLst>
</a:theme>
</file>

<file path=ppt/theme/theme2.xml><?xml version="1.0" encoding="utf-8"?>
<a:theme xmlns:a="http://schemas.openxmlformats.org/drawingml/2006/main" name="1_Office Theme">
  <a:themeElements>
    <a:clrScheme name="RDA colors">
      <a:dk1>
        <a:sysClr val="windowText" lastClr="000000"/>
      </a:dk1>
      <a:lt1>
        <a:sysClr val="window" lastClr="FFFFFF"/>
      </a:lt1>
      <a:dk2>
        <a:srgbClr val="21328A"/>
      </a:dk2>
      <a:lt2>
        <a:srgbClr val="FECE4E"/>
      </a:lt2>
      <a:accent1>
        <a:srgbClr val="F59B2D"/>
      </a:accent1>
      <a:accent2>
        <a:srgbClr val="59B2DF"/>
      </a:accent2>
      <a:accent3>
        <a:srgbClr val="CF7609"/>
      </a:accent3>
      <a:accent4>
        <a:srgbClr val="8A4F06"/>
      </a:accent4>
      <a:accent5>
        <a:srgbClr val="BFBFBF"/>
      </a:accent5>
      <a:accent6>
        <a:srgbClr val="7F7F7F"/>
      </a:accent6>
      <a:hlink>
        <a:srgbClr val="F59B2D"/>
      </a:hlink>
      <a:folHlink>
        <a:srgbClr val="213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 template" id="{A9586000-ABCC-4F00-A5EB-CE79DC5CE2ED}" vid="{7EFD873D-87CF-4CB2-A974-3F483C95BD8F}"/>
    </a:ext>
  </a:extLst>
</a:theme>
</file>

<file path=ppt/theme/theme3.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00"/>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00"/>
    </a:hlink>
    <a:folHlink>
      <a:srgbClr val="CCCCE6"/>
    </a:folHlink>
  </a:clrScheme>
</a:themeOverride>
</file>

<file path=ppt/theme/themeOverride2.xml><?xml version="1.0" encoding="utf-8"?>
<a:themeOverride xmlns:a="http://schemas.openxmlformats.org/drawingml/2006/main">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00"/>
    </a:hlink>
    <a:folHlink>
      <a:srgbClr val="CCCCE6"/>
    </a:folHlink>
  </a:clrScheme>
</a:themeOverride>
</file>

<file path=docProps/app.xml><?xml version="1.0" encoding="utf-8"?>
<Properties xmlns="http://schemas.openxmlformats.org/officeDocument/2006/extended-properties" xmlns:vt="http://schemas.openxmlformats.org/officeDocument/2006/docPropsVTypes">
  <Template/>
  <TotalTime>2265</TotalTime>
  <Words>4607</Words>
  <Application>Microsoft Office PowerPoint</Application>
  <PresentationFormat>Custom</PresentationFormat>
  <Paragraphs>987</Paragraphs>
  <Slides>89</Slides>
  <Notes>70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89</vt:i4>
      </vt:variant>
    </vt:vector>
  </HeadingPairs>
  <TitlesOfParts>
    <vt:vector size="100" baseType="lpstr">
      <vt:lpstr>ＭＳ Ｐゴシック</vt:lpstr>
      <vt:lpstr>SimSun</vt:lpstr>
      <vt:lpstr>Arial</vt:lpstr>
      <vt:lpstr>Arial Black</vt:lpstr>
      <vt:lpstr>Calibri</vt:lpstr>
      <vt:lpstr>Calibri Light</vt:lpstr>
      <vt:lpstr>Times New Roman</vt:lpstr>
      <vt:lpstr>Wingdings</vt:lpstr>
      <vt:lpstr>Office Theme</vt:lpstr>
      <vt:lpstr>1_Office Theme</vt:lpstr>
      <vt:lpstr>Pixel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RDA in MARC 21: Accommodating 3R  A presentation by Thurstan Young,  U.K. Representative to the MARC Advisory Committee </vt:lpstr>
      <vt:lpstr>Context for change (RDA)</vt:lpstr>
      <vt:lpstr>Context for change (MARC 21)</vt:lpstr>
      <vt:lpstr>Basic Principles</vt:lpstr>
      <vt:lpstr>3R Project Timeline (13th June deliverables)</vt:lpstr>
      <vt:lpstr>3R Project Timeline (post 13th June)</vt:lpstr>
      <vt:lpstr>New RDA Entities</vt:lpstr>
      <vt:lpstr>New Entities : RDA Entity</vt:lpstr>
      <vt:lpstr>RDA Entity: Content designation </vt:lpstr>
      <vt:lpstr>New Entities : Nomen</vt:lpstr>
      <vt:lpstr>Nomen: Content designation </vt:lpstr>
      <vt:lpstr>Nomen: Possible implementation scenarios</vt:lpstr>
      <vt:lpstr>New Entities : Place </vt:lpstr>
      <vt:lpstr>New Entities : Place (Authority Format)</vt:lpstr>
      <vt:lpstr>New Entities : Place (Bibliographic Format)</vt:lpstr>
      <vt:lpstr>New Entities : Timespan </vt:lpstr>
      <vt:lpstr>New Entities : Timespan (Authority Format)</vt:lpstr>
      <vt:lpstr>New Entities : Timespan (Bibliographic Format)</vt:lpstr>
      <vt:lpstr>New RDA Guidance</vt:lpstr>
      <vt:lpstr>Recording Methods</vt:lpstr>
      <vt:lpstr>Unstructured description</vt:lpstr>
      <vt:lpstr>Manifestation statements : Guidance</vt:lpstr>
      <vt:lpstr>Manifestation statements : Elements</vt:lpstr>
      <vt:lpstr>Manifestation statements : Example (1)</vt:lpstr>
      <vt:lpstr>Manifestation statements : Example (2)</vt:lpstr>
      <vt:lpstr>Manifestation statements : Example (3)</vt:lpstr>
      <vt:lpstr>Manifestation statements : Content designation </vt:lpstr>
      <vt:lpstr>Manifestation statements : New content designation options</vt:lpstr>
      <vt:lpstr>Manifestation statements : Option 1 (Indicator)</vt:lpstr>
      <vt:lpstr>Manifestation statements :  Option 2 (Subfield)</vt:lpstr>
      <vt:lpstr>Manifestation statements :  Option 3 (Field)</vt:lpstr>
      <vt:lpstr>Manifestation statements :  Option 4 (Redefinition)</vt:lpstr>
      <vt:lpstr>Manifestation Statements : MARC 21 Indicator / Subfield Change Candidates (1)</vt:lpstr>
      <vt:lpstr>Manifestation Statements : MARC 21 Indicator / Subfield Change Candidates (2) </vt:lpstr>
      <vt:lpstr>Manifestation Statements : MARC 21 Indicator / Subfield Change Candidates (3) </vt:lpstr>
      <vt:lpstr>Manifestation statements : Utility / Feasibility of Change</vt:lpstr>
      <vt:lpstr>Representative Expressions : Guidance</vt:lpstr>
      <vt:lpstr>Representative Expressions Elements for Works</vt:lpstr>
      <vt:lpstr>Representative Expression Elements : Example (1)</vt:lpstr>
      <vt:lpstr>Representative Expressions Elements: Example (2)</vt:lpstr>
      <vt:lpstr>Representative Expression Elements : Example (3)</vt:lpstr>
      <vt:lpstr>Representative Expression Elements : Content designation</vt:lpstr>
      <vt:lpstr>Representative Expression Elements :  New content designation options</vt:lpstr>
      <vt:lpstr>Representative Expression Elements :  Option 1 (Indicator)</vt:lpstr>
      <vt:lpstr>Representative Expression Elements :  Option 2 (Subfield)</vt:lpstr>
      <vt:lpstr>Representative Expression Elements :  Option 3 (Field)</vt:lpstr>
      <vt:lpstr>Representative Expression Elements: MARC 21 Indicator / Subfield Change Candidates (1)   </vt:lpstr>
      <vt:lpstr>Representative Expression Elements : MARC 21 Indicator / Subfield Change Candidates (2)</vt:lpstr>
      <vt:lpstr>Representative Expression Elements: MARC 21 Indicator / Subfield Change Candidates (3)  </vt:lpstr>
      <vt:lpstr>Representative Expression Elements : Utility / Feasibility of Changes</vt:lpstr>
      <vt:lpstr>Data provenance : Guidance</vt:lpstr>
      <vt:lpstr>Data Provenance : Common Requirements</vt:lpstr>
      <vt:lpstr>Data Provenance : Example (1)</vt:lpstr>
      <vt:lpstr>Data Provenance : Example (2)</vt:lpstr>
      <vt:lpstr>Data Provenance : Content designation</vt:lpstr>
      <vt:lpstr>Data Provenance Coverage in MARC 21 (1)</vt:lpstr>
      <vt:lpstr>Data Provenance Coverage in MARC 21 (2)</vt:lpstr>
      <vt:lpstr>Data Provenance :  Utility / Feasibility of Changes</vt:lpstr>
      <vt:lpstr>Diachronic Works : Guidance</vt:lpstr>
      <vt:lpstr>Diachronic Works : Categories of “Plan” (Successive)</vt:lpstr>
      <vt:lpstr>Diachronic Works : Categories of “Plan” (Integrating)</vt:lpstr>
      <vt:lpstr>Static Works</vt:lpstr>
      <vt:lpstr>Diachronic Works: Content designation</vt:lpstr>
      <vt:lpstr>Diachronic Works :  Utility / Feasibility of Changes</vt:lpstr>
      <vt:lpstr>Emerging Non-MARC Data Formats:  Is Changing MARC 21 Necessary?</vt:lpstr>
      <vt:lpstr>3R Project Timeline</vt:lpstr>
      <vt:lpstr>Implementation of Changes: Options for Collaboration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Kimberly Thornton</dc:creator>
  <cp:lastModifiedBy>Gordon Dunsire</cp:lastModifiedBy>
  <cp:revision>83</cp:revision>
  <dcterms:created xsi:type="dcterms:W3CDTF">2018-05-30T16:51:30Z</dcterms:created>
  <dcterms:modified xsi:type="dcterms:W3CDTF">2018-07-22T11:24:37Z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2018-05-30T00:00:00Z</vt:filetime>
  </property>
  <property fmtid="{D5CDD505-2E9C-101B-9397-08002B2CF9AE}" pid="3" name="Creator">
    <vt:lpwstr>Adobe InDesign CC 13.1 (Windows)</vt:lpwstr>
  </property>
  <property fmtid="{D5CDD505-2E9C-101B-9397-08002B2CF9AE}" pid="4" name="LastSaved">
    <vt:filetime>2018-05-30T00:00:00Z</vt:filetime>
  </property>
</Properties>
</file>