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4" r:id="rId4"/>
    <p:sldId id="261" r:id="rId5"/>
    <p:sldId id="260" r:id="rId6"/>
    <p:sldId id="265" r:id="rId7"/>
    <p:sldId id="266" r:id="rId8"/>
    <p:sldId id="267" r:id="rId9"/>
    <p:sldId id="268" r:id="rId10"/>
    <p:sldId id="270" r:id="rId11"/>
    <p:sldId id="269" r:id="rId12"/>
    <p:sldId id="262" r:id="rId13"/>
    <p:sldId id="259" r:id="rId14"/>
    <p:sldId id="271" r:id="rId15"/>
    <p:sldId id="272" r:id="rId16"/>
    <p:sldId id="273" r:id="rId17"/>
    <p:sldId id="274" r:id="rId18"/>
    <p:sldId id="263" r:id="rId19"/>
    <p:sldId id="276" r:id="rId20"/>
    <p:sldId id="275" r:id="rId21"/>
    <p:sldId id="278" r:id="rId22"/>
    <p:sldId id="28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3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CF42D-8807-41EE-AA0C-2690170BFC3A}" type="datetimeFigureOut">
              <a:rPr lang="en-GB" smtClean="0"/>
              <a:t>19/11/2015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66F7-A4CA-489C-AA7F-B1C56A48EE3F}" type="slidenum">
              <a:rPr lang="en-GB" smtClean="0"/>
              <a:t>‹#›</a:t>
            </a:fld>
            <a:endParaRPr lang="en-GB"/>
          </a:p>
        </p:txBody>
      </p:sp>
    </p:spTree>
    <p:extLst>
      <p:ext uri="{BB962C8B-B14F-4D97-AF65-F5344CB8AC3E}">
        <p14:creationId xmlns:p14="http://schemas.microsoft.com/office/powerpoint/2010/main" val="22660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3735"/>
          </a:xfrm>
        </p:spPr>
        <p:txBody>
          <a:bodyPr/>
          <a:lstStyle/>
          <a:p>
            <a:r>
              <a:rPr lang="en-GB" dirty="0" smtClean="0"/>
              <a:t>Semantic mapping allows dataset triples that use specific element sets and value vocabularies to automatically generate triples using elements and values from other vocabularies at the same or broader level of granularity.</a:t>
            </a:r>
          </a:p>
          <a:p>
            <a:endParaRPr lang="en-GB" dirty="0"/>
          </a:p>
          <a:p>
            <a:r>
              <a:rPr lang="en-GB" dirty="0" smtClean="0"/>
              <a:t>In this example, elements for the relationship “audience”, between a library resource and its intended level of user, are taken from different published schema, including MARC 21, FRBR, RDA, Dublin Core, and ISBD. They can be related using a single, simple, machine-readable ontology property, </a:t>
            </a:r>
            <a:r>
              <a:rPr lang="en-GB" dirty="0" err="1" smtClean="0"/>
              <a:t>rdfs:subPropertyOf</a:t>
            </a:r>
            <a:r>
              <a:rPr lang="en-GB" dirty="0" smtClean="0"/>
              <a:t>, that relates an element to a broader element.</a:t>
            </a:r>
          </a:p>
          <a:p>
            <a:endParaRPr lang="en-GB" dirty="0"/>
          </a:p>
          <a:p>
            <a:r>
              <a:rPr lang="en-GB" dirty="0" smtClean="0"/>
              <a:t>Data can be transferred automatically along the direction of the relationship arrow, from finer to broader meaning. This is known as “dumbing-down”: the data loses specificity at each stage and becomes less “smart” in its semantics.</a:t>
            </a:r>
          </a:p>
          <a:p>
            <a:endParaRPr lang="en-GB" dirty="0"/>
          </a:p>
          <a:p>
            <a:r>
              <a:rPr lang="en-GB" dirty="0" smtClean="0"/>
              <a:t>Data cannot be “smartened-up” automatically: machines are dumb, and cannot get something for nothing, information-wise.</a:t>
            </a:r>
          </a:p>
          <a:p>
            <a:endParaRPr lang="en-GB" dirty="0"/>
          </a:p>
          <a:p>
            <a:r>
              <a:rPr lang="en-GB" dirty="0" smtClean="0"/>
              <a:t>Many of the “audience” elements have associated value vocabularies. These can also be linked using semantic mappings, but a human is required to determine the semantics of each value, as given in definitions, before choosing the appropriate relationship.</a:t>
            </a:r>
            <a:endParaRPr lang="en-GB" dirty="0"/>
          </a:p>
        </p:txBody>
      </p:sp>
      <p:sp>
        <p:nvSpPr>
          <p:cNvPr id="4" name="Slide Number Placeholder 3"/>
          <p:cNvSpPr>
            <a:spLocks noGrp="1"/>
          </p:cNvSpPr>
          <p:nvPr>
            <p:ph type="sldNum" sz="quarter" idx="10"/>
          </p:nvPr>
        </p:nvSpPr>
        <p:spPr/>
        <p:txBody>
          <a:bodyPr/>
          <a:lstStyle/>
          <a:p>
            <a:fld id="{EEE26E34-E6CD-409E-9A31-4DE5BAEA0A60}" type="slidenum">
              <a:rPr lang="en-GB" smtClean="0"/>
              <a:t>20</a:t>
            </a:fld>
            <a:endParaRPr lang="en-GB"/>
          </a:p>
        </p:txBody>
      </p:sp>
    </p:spTree>
    <p:extLst>
      <p:ext uri="{BB962C8B-B14F-4D97-AF65-F5344CB8AC3E}">
        <p14:creationId xmlns:p14="http://schemas.microsoft.com/office/powerpoint/2010/main" val="23373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22</a:t>
            </a:fld>
            <a:endParaRPr lang="en-GB"/>
          </a:p>
        </p:txBody>
      </p:sp>
    </p:spTree>
    <p:extLst>
      <p:ext uri="{BB962C8B-B14F-4D97-AF65-F5344CB8AC3E}">
        <p14:creationId xmlns:p14="http://schemas.microsoft.com/office/powerpoint/2010/main" val="84296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51479A92-DACF-42D1-A00F-5A7F106956F7}" type="datetimeFigureOut">
              <a:rPr lang="en-GB" smtClean="0"/>
              <a:t>19/11/2015</a:t>
            </a:fld>
            <a:endParaRPr lang="en-GB"/>
          </a:p>
        </p:txBody>
      </p:sp>
    </p:spTree>
    <p:extLst>
      <p:ext uri="{BB962C8B-B14F-4D97-AF65-F5344CB8AC3E}">
        <p14:creationId xmlns:p14="http://schemas.microsoft.com/office/powerpoint/2010/main" val="85925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51479A92-DACF-42D1-A00F-5A7F106956F7}" type="datetimeFigureOut">
              <a:rPr lang="en-GB" smtClean="0"/>
              <a:t>19/11/2015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942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51479A92-DACF-42D1-A00F-5A7F106956F7}" type="datetimeFigureOut">
              <a:rPr lang="en-GB" smtClean="0"/>
              <a:t>19/11/2015</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608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51479A92-DACF-42D1-A00F-5A7F106956F7}" type="datetimeFigureOut">
              <a:rPr lang="en-GB" smtClean="0"/>
              <a:t>19/11/2015</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77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1479A92-DACF-42D1-A00F-5A7F106956F7}" type="datetimeFigureOut">
              <a:rPr lang="en-GB" smtClean="0"/>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311E1549-6E6E-4539-B83B-33502BC50662}" type="slidenum">
              <a:rPr lang="en-GB" smtClean="0"/>
              <a:t>‹#›</a:t>
            </a:fld>
            <a:endParaRPr lang="en-GB"/>
          </a:p>
        </p:txBody>
      </p:sp>
    </p:spTree>
    <p:extLst>
      <p:ext uri="{BB962C8B-B14F-4D97-AF65-F5344CB8AC3E}">
        <p14:creationId xmlns:p14="http://schemas.microsoft.com/office/powerpoint/2010/main" val="3031258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7" cstate="print"/>
          <a:stretch>
            <a:fillRect/>
          </a:stretch>
        </p:blipFill>
        <p:spPr>
          <a:xfrm>
            <a:off x="6343"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5"/>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5"/>
            <a:ext cx="2133600" cy="365125"/>
          </a:xfrm>
          <a:prstGeom prst="rect">
            <a:avLst/>
          </a:prstGeom>
        </p:spPr>
        <p:txBody>
          <a:bodyPr vert="horz" lIns="91440" tIns="45720" rIns="91440" bIns="45720" rtlCol="0" anchor="ctr"/>
          <a:lstStyle>
            <a:lvl1pPr algn="l">
              <a:defRPr sz="1200">
                <a:solidFill>
                  <a:srgbClr val="000099"/>
                </a:solidFill>
              </a:defRPr>
            </a:lvl1pPr>
          </a:lstStyle>
          <a:p>
            <a:fld id="{51479A92-DACF-42D1-A00F-5A7F106956F7}" type="datetimeFigureOut">
              <a:rPr lang="en-GB" smtClean="0"/>
              <a:t>19/11/2015</a:t>
            </a:fld>
            <a:endParaRPr lang="en-GB"/>
          </a:p>
        </p:txBody>
      </p:sp>
    </p:spTree>
    <p:extLst>
      <p:ext uri="{BB962C8B-B14F-4D97-AF65-F5344CB8AC3E}">
        <p14:creationId xmlns:p14="http://schemas.microsoft.com/office/powerpoint/2010/main" val="3627658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377" rtl="0" eaLnBrk="1" latinLnBrk="0" hangingPunct="1">
        <a:spcBef>
          <a:spcPct val="0"/>
        </a:spcBef>
        <a:buNone/>
        <a:defRPr sz="4400" kern="1200">
          <a:solidFill>
            <a:srgbClr val="000099"/>
          </a:solidFill>
          <a:latin typeface="+mj-lt"/>
          <a:ea typeface="+mj-ea"/>
          <a:cs typeface="+mj-cs"/>
        </a:defRPr>
      </a:lvl1pPr>
    </p:titleStyle>
    <p:bodyStyle>
      <a:lvl1pPr marL="342891" indent="-342891" algn="l" defTabSz="914377"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32" indent="-285744" algn="l" defTabSz="914377"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2971" indent="-228594" algn="l" defTabSz="914377"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160"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349"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www.gordondunsire.com/publicationsrecent.htm" TargetMode="External"/><Relationship Id="rId2" Type="http://schemas.openxmlformats.org/officeDocument/2006/relationships/hyperlink" Target="http://www.gordondunsire.com/presentations.htm" TargetMode="External"/><Relationship Id="rId1" Type="http://schemas.openxmlformats.org/officeDocument/2006/relationships/slideLayout" Target="../slideLayouts/slideLayout2.xml"/><Relationship Id="rId5" Type="http://schemas.openxmlformats.org/officeDocument/2006/relationships/hyperlink" Target="http://www.rdaregistry.info/Maps/" TargetMode="External"/><Relationship Id="rId4" Type="http://schemas.openxmlformats.org/officeDocument/2006/relationships/hyperlink" Target="https://www.w3.org/community/bpmlo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2271"/>
            <a:ext cx="7772400" cy="2169220"/>
          </a:xfrm>
        </p:spPr>
        <p:txBody>
          <a:bodyPr>
            <a:normAutofit/>
          </a:bodyPr>
          <a:lstStyle/>
          <a:p>
            <a:r>
              <a:rPr lang="en-GB" dirty="0" smtClean="0"/>
              <a:t>A Bibliographic Roadmap miscellany</a:t>
            </a:r>
            <a:br>
              <a:rPr lang="en-GB" dirty="0" smtClean="0"/>
            </a:br>
            <a:r>
              <a:rPr lang="en-GB" sz="3600" dirty="0" smtClean="0"/>
              <a:t>Vocabularies in space, time, and nets</a:t>
            </a:r>
            <a:endParaRPr lang="en-GB" sz="3600" dirty="0"/>
          </a:p>
        </p:txBody>
      </p:sp>
      <p:sp>
        <p:nvSpPr>
          <p:cNvPr id="3" name="Subtitle 2"/>
          <p:cNvSpPr>
            <a:spLocks noGrp="1"/>
          </p:cNvSpPr>
          <p:nvPr>
            <p:ph type="subTitle" idx="1"/>
          </p:nvPr>
        </p:nvSpPr>
        <p:spPr/>
        <p:txBody>
          <a:bodyPr/>
          <a:lstStyle/>
          <a:p>
            <a:r>
              <a:rPr lang="en-GB" dirty="0" smtClean="0"/>
              <a:t>Gordon Dunsire</a:t>
            </a:r>
          </a:p>
          <a:p>
            <a:r>
              <a:rPr lang="en-GB" dirty="0" smtClean="0"/>
              <a:t>Presented to NISO </a:t>
            </a:r>
            <a:r>
              <a:rPr lang="en-GB" dirty="0" err="1" smtClean="0"/>
              <a:t>BibRM</a:t>
            </a:r>
            <a:r>
              <a:rPr lang="en-GB" dirty="0" smtClean="0"/>
              <a:t> Group</a:t>
            </a:r>
          </a:p>
          <a:p>
            <a:r>
              <a:rPr lang="en-GB" dirty="0" smtClean="0"/>
              <a:t>20 November 2015</a:t>
            </a:r>
            <a:endParaRPr lang="en-GB" dirty="0"/>
          </a:p>
        </p:txBody>
      </p:sp>
    </p:spTree>
    <p:extLst>
      <p:ext uri="{BB962C8B-B14F-4D97-AF65-F5344CB8AC3E}">
        <p14:creationId xmlns:p14="http://schemas.microsoft.com/office/powerpoint/2010/main" val="153050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30" y="300796"/>
            <a:ext cx="8266778" cy="4539560"/>
          </a:xfrm>
          <a:prstGeom prst="rect">
            <a:avLst/>
          </a:prstGeom>
        </p:spPr>
      </p:pic>
      <p:sp>
        <p:nvSpPr>
          <p:cNvPr id="3" name="TextBox 2"/>
          <p:cNvSpPr txBox="1"/>
          <p:nvPr/>
        </p:nvSpPr>
        <p:spPr>
          <a:xfrm>
            <a:off x="4895519" y="2570576"/>
            <a:ext cx="3891258" cy="461665"/>
          </a:xfrm>
          <a:prstGeom prst="rect">
            <a:avLst/>
          </a:prstGeom>
          <a:noFill/>
          <a:ln w="19050">
            <a:solidFill>
              <a:schemeClr val="tx1"/>
            </a:solidFill>
          </a:ln>
        </p:spPr>
        <p:txBody>
          <a:bodyPr wrap="none" rtlCol="0">
            <a:spAutoFit/>
          </a:bodyPr>
          <a:lstStyle/>
          <a:p>
            <a:r>
              <a:rPr lang="en-GB" sz="2400" dirty="0" smtClean="0"/>
              <a:t>Canonical URI (language-free)</a:t>
            </a:r>
            <a:endParaRPr lang="en-GB" sz="2400" dirty="0"/>
          </a:p>
        </p:txBody>
      </p:sp>
      <p:sp>
        <p:nvSpPr>
          <p:cNvPr id="4" name="TextBox 3"/>
          <p:cNvSpPr txBox="1"/>
          <p:nvPr/>
        </p:nvSpPr>
        <p:spPr>
          <a:xfrm>
            <a:off x="4895519" y="3243801"/>
            <a:ext cx="1637756" cy="461665"/>
          </a:xfrm>
          <a:prstGeom prst="rect">
            <a:avLst/>
          </a:prstGeom>
          <a:noFill/>
          <a:ln w="19050">
            <a:solidFill>
              <a:schemeClr val="tx1"/>
            </a:solidFill>
          </a:ln>
        </p:spPr>
        <p:txBody>
          <a:bodyPr wrap="none" rtlCol="0">
            <a:spAutoFit/>
          </a:bodyPr>
          <a:lstStyle/>
          <a:p>
            <a:r>
              <a:rPr lang="en-GB" sz="2400" dirty="0" smtClean="0"/>
              <a:t>Lexical alias</a:t>
            </a:r>
            <a:endParaRPr lang="en-GB" sz="2400" dirty="0"/>
          </a:p>
        </p:txBody>
      </p:sp>
      <p:sp>
        <p:nvSpPr>
          <p:cNvPr id="7" name="Rectangle 6"/>
          <p:cNvSpPr/>
          <p:nvPr/>
        </p:nvSpPr>
        <p:spPr>
          <a:xfrm>
            <a:off x="1596376" y="2673626"/>
            <a:ext cx="2607875" cy="3586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376" y="3243801"/>
            <a:ext cx="2985563" cy="383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330" y="5022478"/>
            <a:ext cx="2894703" cy="461665"/>
          </a:xfrm>
          <a:prstGeom prst="rect">
            <a:avLst/>
          </a:prstGeom>
          <a:noFill/>
          <a:ln w="19050">
            <a:solidFill>
              <a:schemeClr val="tx1"/>
            </a:solidFill>
          </a:ln>
        </p:spPr>
        <p:txBody>
          <a:bodyPr wrap="none" rtlCol="0">
            <a:spAutoFit/>
          </a:bodyPr>
          <a:lstStyle/>
          <a:p>
            <a:r>
              <a:rPr lang="en-GB" sz="2400" dirty="0" err="1"/>
              <a:t>r</a:t>
            </a:r>
            <a:r>
              <a:rPr lang="en-GB" sz="2400" dirty="0" err="1" smtClean="0"/>
              <a:t>dam:typeDeMédia.fr</a:t>
            </a:r>
            <a:endParaRPr lang="en-GB" sz="2400" dirty="0"/>
          </a:p>
        </p:txBody>
      </p:sp>
      <p:sp>
        <p:nvSpPr>
          <p:cNvPr id="10" name="TextBox 9"/>
          <p:cNvSpPr txBox="1"/>
          <p:nvPr/>
        </p:nvSpPr>
        <p:spPr>
          <a:xfrm>
            <a:off x="404330" y="5570972"/>
            <a:ext cx="2665410" cy="461665"/>
          </a:xfrm>
          <a:prstGeom prst="rect">
            <a:avLst/>
          </a:prstGeom>
          <a:noFill/>
          <a:ln w="19050">
            <a:solidFill>
              <a:schemeClr val="tx1"/>
            </a:solidFill>
          </a:ln>
        </p:spPr>
        <p:txBody>
          <a:bodyPr wrap="none" rtlCol="0">
            <a:spAutoFit/>
          </a:bodyPr>
          <a:lstStyle/>
          <a:p>
            <a:r>
              <a:rPr lang="en-GB" sz="2400" dirty="0" err="1" smtClean="0"/>
              <a:t>rdam:medientyp.de</a:t>
            </a:r>
            <a:endParaRPr lang="en-GB" sz="2400" dirty="0"/>
          </a:p>
        </p:txBody>
      </p:sp>
      <p:sp>
        <p:nvSpPr>
          <p:cNvPr id="12" name="TextBox 11"/>
          <p:cNvSpPr txBox="1"/>
          <p:nvPr/>
        </p:nvSpPr>
        <p:spPr>
          <a:xfrm>
            <a:off x="404330" y="6109123"/>
            <a:ext cx="2926379" cy="461665"/>
          </a:xfrm>
          <a:prstGeom prst="rect">
            <a:avLst/>
          </a:prstGeom>
          <a:noFill/>
          <a:ln w="19050">
            <a:solidFill>
              <a:schemeClr val="tx1"/>
            </a:solidFill>
          </a:ln>
        </p:spPr>
        <p:txBody>
          <a:bodyPr wrap="none" rtlCol="0">
            <a:spAutoFit/>
          </a:bodyPr>
          <a:lstStyle/>
          <a:p>
            <a:r>
              <a:rPr lang="en-GB" sz="2400" smtClean="0"/>
              <a:t>rdam:tipoDeMedio.es</a:t>
            </a:r>
            <a:endParaRPr lang="en-GB" sz="2400" dirty="0"/>
          </a:p>
        </p:txBody>
      </p:sp>
    </p:spTree>
    <p:extLst>
      <p:ext uri="{BB962C8B-B14F-4D97-AF65-F5344CB8AC3E}">
        <p14:creationId xmlns:p14="http://schemas.microsoft.com/office/powerpoint/2010/main" val="23925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lstStyle/>
          <a:p>
            <a:r>
              <a:rPr lang="en-GB" dirty="0" smtClean="0"/>
              <a:t>Linked data structures cannot always be applied consistently across languages</a:t>
            </a:r>
          </a:p>
          <a:p>
            <a:pPr lvl="1"/>
            <a:r>
              <a:rPr lang="en-GB" dirty="0" smtClean="0"/>
              <a:t>Inflected languages</a:t>
            </a:r>
          </a:p>
          <a:p>
            <a:pPr lvl="1"/>
            <a:r>
              <a:rPr lang="en-GB" dirty="0" smtClean="0"/>
              <a:t>Subject-predicate-object syntax may not be compatible; e.g. verbalized predicate labels</a:t>
            </a:r>
          </a:p>
          <a:p>
            <a:pPr lvl="2"/>
            <a:r>
              <a:rPr lang="en-GB" dirty="0" smtClean="0"/>
              <a:t>(is) donor (of)</a:t>
            </a:r>
          </a:p>
          <a:p>
            <a:pPr lvl="2"/>
            <a:r>
              <a:rPr lang="en-GB" dirty="0" smtClean="0"/>
              <a:t>(has) donor</a:t>
            </a:r>
          </a:p>
          <a:p>
            <a:r>
              <a:rPr lang="en-GB" dirty="0" smtClean="0"/>
              <a:t>Translations may not be direct/exact</a:t>
            </a:r>
          </a:p>
          <a:p>
            <a:pPr lvl="1"/>
            <a:r>
              <a:rPr lang="en-GB" dirty="0" smtClean="0"/>
              <a:t>Conceptual </a:t>
            </a:r>
            <a:r>
              <a:rPr lang="en-GB" dirty="0" err="1" smtClean="0"/>
              <a:t>mis</a:t>
            </a:r>
            <a:r>
              <a:rPr lang="en-GB" dirty="0" smtClean="0"/>
              <a:t>-alignment</a:t>
            </a:r>
          </a:p>
        </p:txBody>
      </p:sp>
    </p:spTree>
    <p:extLst>
      <p:ext uri="{BB962C8B-B14F-4D97-AF65-F5344CB8AC3E}">
        <p14:creationId xmlns:p14="http://schemas.microsoft.com/office/powerpoint/2010/main" val="207511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Describing change</a:t>
            </a:r>
            <a:endParaRPr lang="en-GB" dirty="0"/>
          </a:p>
        </p:txBody>
      </p:sp>
      <p:sp>
        <p:nvSpPr>
          <p:cNvPr id="3" name="Text Placeholder 2"/>
          <p:cNvSpPr>
            <a:spLocks noGrp="1"/>
          </p:cNvSpPr>
          <p:nvPr>
            <p:ph type="body" idx="1"/>
          </p:nvPr>
        </p:nvSpPr>
        <p:spPr/>
        <p:txBody>
          <a:bodyPr/>
          <a:lstStyle/>
          <a:p>
            <a:r>
              <a:rPr lang="en-GB" dirty="0" smtClean="0"/>
              <a:t>Vocabularies in time</a:t>
            </a:r>
            <a:endParaRPr lang="en-GB" dirty="0"/>
          </a:p>
        </p:txBody>
      </p:sp>
    </p:spTree>
    <p:extLst>
      <p:ext uri="{BB962C8B-B14F-4D97-AF65-F5344CB8AC3E}">
        <p14:creationId xmlns:p14="http://schemas.microsoft.com/office/powerpoint/2010/main" val="50984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Versioning</a:t>
            </a:r>
            <a:endParaRPr lang="en-GB" dirty="0"/>
          </a:p>
        </p:txBody>
      </p:sp>
      <p:sp>
        <p:nvSpPr>
          <p:cNvPr id="3" name="Content Placeholder 2"/>
          <p:cNvSpPr>
            <a:spLocks noGrp="1"/>
          </p:cNvSpPr>
          <p:nvPr>
            <p:ph idx="1"/>
          </p:nvPr>
        </p:nvSpPr>
        <p:spPr/>
        <p:txBody>
          <a:bodyPr/>
          <a:lstStyle/>
          <a:p>
            <a:r>
              <a:rPr lang="en-GB" dirty="0" smtClean="0"/>
              <a:t>Vocabularies change</a:t>
            </a:r>
          </a:p>
          <a:p>
            <a:pPr lvl="1"/>
            <a:r>
              <a:rPr lang="en-GB" dirty="0" smtClean="0"/>
              <a:t>Additions, deletions, amendments, typos</a:t>
            </a:r>
          </a:p>
          <a:p>
            <a:r>
              <a:rPr lang="en-GB" dirty="0" smtClean="0"/>
              <a:t>Linked open data is designed for persistence</a:t>
            </a:r>
          </a:p>
          <a:p>
            <a:pPr lvl="1"/>
            <a:r>
              <a:rPr lang="en-GB" dirty="0" err="1" smtClean="0"/>
              <a:t>Cf</a:t>
            </a:r>
            <a:r>
              <a:rPr lang="en-GB" dirty="0"/>
              <a:t> Lots of Copies Keep Stuff </a:t>
            </a:r>
            <a:r>
              <a:rPr lang="en-GB" dirty="0" smtClean="0"/>
              <a:t>Safe (LOCKSS)</a:t>
            </a:r>
          </a:p>
          <a:p>
            <a:pPr lvl="1"/>
            <a:r>
              <a:rPr lang="en-GB" dirty="0" smtClean="0"/>
              <a:t>Lots of out-of-date stuff cannot be removed</a:t>
            </a:r>
          </a:p>
          <a:p>
            <a:r>
              <a:rPr lang="en-GB" dirty="0" smtClean="0"/>
              <a:t>Deletion is not helpful; deprecation is</a:t>
            </a:r>
          </a:p>
          <a:p>
            <a:r>
              <a:rPr lang="en-GB" dirty="0" smtClean="0"/>
              <a:t>Semantic coherency requires consistency</a:t>
            </a:r>
          </a:p>
          <a:p>
            <a:r>
              <a:rPr lang="en-GB" dirty="0" smtClean="0"/>
              <a:t>Semantic versioning helps applications decide</a:t>
            </a:r>
          </a:p>
          <a:p>
            <a:endParaRPr lang="en-GB" dirty="0"/>
          </a:p>
        </p:txBody>
      </p:sp>
    </p:spTree>
    <p:extLst>
      <p:ext uri="{BB962C8B-B14F-4D97-AF65-F5344CB8AC3E}">
        <p14:creationId xmlns:p14="http://schemas.microsoft.com/office/powerpoint/2010/main" val="343579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4" y="365676"/>
            <a:ext cx="6269455" cy="3729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43" y="1498835"/>
            <a:ext cx="6336058" cy="5192172"/>
          </a:xfrm>
          <a:prstGeom prst="rect">
            <a:avLst/>
          </a:prstGeom>
        </p:spPr>
      </p:pic>
      <p:sp>
        <p:nvSpPr>
          <p:cNvPr id="6" name="Oval 5"/>
          <p:cNvSpPr/>
          <p:nvPr/>
        </p:nvSpPr>
        <p:spPr>
          <a:xfrm>
            <a:off x="5387009" y="487018"/>
            <a:ext cx="1267309" cy="327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34947" y="365676"/>
            <a:ext cx="1422505" cy="461665"/>
          </a:xfrm>
          <a:prstGeom prst="rect">
            <a:avLst/>
          </a:prstGeom>
          <a:noFill/>
          <a:ln w="19050">
            <a:solidFill>
              <a:schemeClr val="tx1"/>
            </a:solidFill>
          </a:ln>
        </p:spPr>
        <p:txBody>
          <a:bodyPr wrap="none" rtlCol="0">
            <a:spAutoFit/>
          </a:bodyPr>
          <a:lstStyle/>
          <a:p>
            <a:r>
              <a:rPr lang="en-GB" sz="2400" dirty="0" smtClean="0"/>
              <a:t>Alert feed</a:t>
            </a:r>
            <a:endParaRPr lang="en-GB" sz="2400" dirty="0"/>
          </a:p>
        </p:txBody>
      </p:sp>
      <p:sp>
        <p:nvSpPr>
          <p:cNvPr id="8" name="TextBox 7"/>
          <p:cNvSpPr txBox="1"/>
          <p:nvPr/>
        </p:nvSpPr>
        <p:spPr>
          <a:xfrm>
            <a:off x="951395" y="4792799"/>
            <a:ext cx="1222322" cy="1200329"/>
          </a:xfrm>
          <a:prstGeom prst="rect">
            <a:avLst/>
          </a:prstGeom>
          <a:noFill/>
          <a:ln w="19050">
            <a:solidFill>
              <a:schemeClr val="tx1"/>
            </a:solidFill>
          </a:ln>
        </p:spPr>
        <p:txBody>
          <a:bodyPr wrap="none" rtlCol="0">
            <a:spAutoFit/>
          </a:bodyPr>
          <a:lstStyle/>
          <a:p>
            <a:r>
              <a:rPr lang="en-GB" sz="2400" dirty="0" smtClean="0"/>
              <a:t>Change</a:t>
            </a:r>
          </a:p>
          <a:p>
            <a:r>
              <a:rPr lang="en-GB" sz="2400" dirty="0" smtClean="0"/>
              <a:t>history</a:t>
            </a:r>
          </a:p>
          <a:p>
            <a:r>
              <a:rPr lang="en-GB" sz="2400" dirty="0" smtClean="0"/>
              <a:t>(atomic)</a:t>
            </a:r>
            <a:endParaRPr lang="en-GB" sz="2400" dirty="0"/>
          </a:p>
        </p:txBody>
      </p:sp>
    </p:spTree>
    <p:extLst>
      <p:ext uri="{BB962C8B-B14F-4D97-AF65-F5344CB8AC3E}">
        <p14:creationId xmlns:p14="http://schemas.microsoft.com/office/powerpoint/2010/main" val="3195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versioning (RDA)</a:t>
            </a:r>
            <a:endParaRPr lang="en-GB" dirty="0"/>
          </a:p>
        </p:txBody>
      </p:sp>
      <p:sp>
        <p:nvSpPr>
          <p:cNvPr id="3" name="Content Placeholder 2"/>
          <p:cNvSpPr>
            <a:spLocks noGrp="1"/>
          </p:cNvSpPr>
          <p:nvPr>
            <p:ph idx="1"/>
          </p:nvPr>
        </p:nvSpPr>
        <p:spPr/>
        <p:txBody>
          <a:bodyPr>
            <a:normAutofit fontScale="85000" lnSpcReduction="20000"/>
          </a:bodyPr>
          <a:lstStyle/>
          <a:p>
            <a:r>
              <a:rPr lang="en-GB" dirty="0"/>
              <a:t>A change that has no effect on the semantics of any Element will result in a 'patch' version that will increment the third segment of the number: "1.1.</a:t>
            </a:r>
            <a:r>
              <a:rPr lang="en-GB" b="1" dirty="0"/>
              <a:t>X</a:t>
            </a:r>
            <a:r>
              <a:rPr lang="en-GB" dirty="0"/>
              <a:t>"</a:t>
            </a:r>
          </a:p>
          <a:p>
            <a:r>
              <a:rPr lang="en-GB" dirty="0"/>
              <a:t>A change that affects the semantics of </a:t>
            </a:r>
            <a:r>
              <a:rPr lang="en-GB" i="1" dirty="0"/>
              <a:t>any</a:t>
            </a:r>
            <a:r>
              <a:rPr lang="en-GB" dirty="0"/>
              <a:t> property of </a:t>
            </a:r>
            <a:r>
              <a:rPr lang="en-GB" i="1" dirty="0"/>
              <a:t>any</a:t>
            </a:r>
            <a:r>
              <a:rPr lang="en-GB" dirty="0"/>
              <a:t> Element will result in a 'minor' version that will increment the second segment "1.</a:t>
            </a:r>
            <a:r>
              <a:rPr lang="en-GB" b="1" dirty="0"/>
              <a:t>X</a:t>
            </a:r>
            <a:r>
              <a:rPr lang="en-GB" dirty="0"/>
              <a:t>.0", and reset the third segment to 0</a:t>
            </a:r>
          </a:p>
          <a:p>
            <a:r>
              <a:rPr lang="en-GB" dirty="0"/>
              <a:t>A change that breaks backwards semantic compatibility will result in a 'major' version change that increments the first segment "</a:t>
            </a:r>
            <a:r>
              <a:rPr lang="en-GB" b="1" dirty="0"/>
              <a:t>X</a:t>
            </a:r>
            <a:r>
              <a:rPr lang="en-GB" dirty="0"/>
              <a:t>.0.0", and resets the other segments to 0. We expect major versions to be extremely rare</a:t>
            </a:r>
            <a:r>
              <a:rPr lang="en-GB" dirty="0" smtClean="0"/>
              <a:t>.</a:t>
            </a:r>
            <a:endParaRPr lang="en-GB" dirty="0"/>
          </a:p>
        </p:txBody>
      </p:sp>
    </p:spTree>
    <p:extLst>
      <p:ext uri="{BB962C8B-B14F-4D97-AF65-F5344CB8AC3E}">
        <p14:creationId xmlns:p14="http://schemas.microsoft.com/office/powerpoint/2010/main" val="36109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56" y="401153"/>
            <a:ext cx="7029588" cy="4948967"/>
          </a:xfrm>
          <a:prstGeom prst="rect">
            <a:avLst/>
          </a:prstGeom>
        </p:spPr>
      </p:pic>
      <p:sp>
        <p:nvSpPr>
          <p:cNvPr id="3" name="TextBox 2"/>
          <p:cNvSpPr txBox="1"/>
          <p:nvPr/>
        </p:nvSpPr>
        <p:spPr>
          <a:xfrm>
            <a:off x="7779578" y="401153"/>
            <a:ext cx="1114664" cy="1200329"/>
          </a:xfrm>
          <a:prstGeom prst="rect">
            <a:avLst/>
          </a:prstGeom>
          <a:noFill/>
          <a:ln w="19050">
            <a:solidFill>
              <a:schemeClr val="tx1"/>
            </a:solidFill>
          </a:ln>
        </p:spPr>
        <p:txBody>
          <a:bodyPr wrap="none" rtlCol="0">
            <a:spAutoFit/>
          </a:bodyPr>
          <a:lstStyle/>
          <a:p>
            <a:r>
              <a:rPr lang="en-GB" sz="2400" dirty="0" smtClean="0"/>
              <a:t>GitHub</a:t>
            </a:r>
          </a:p>
          <a:p>
            <a:r>
              <a:rPr lang="en-GB" sz="2400" dirty="0" smtClean="0"/>
              <a:t>Version</a:t>
            </a:r>
          </a:p>
          <a:p>
            <a:r>
              <a:rPr lang="en-GB" sz="2400" dirty="0" smtClean="0"/>
              <a:t>Control</a:t>
            </a:r>
            <a:endParaRPr lang="en-GB" sz="2400" dirty="0"/>
          </a:p>
        </p:txBody>
      </p:sp>
      <p:sp>
        <p:nvSpPr>
          <p:cNvPr id="4" name="TextBox 3"/>
          <p:cNvSpPr txBox="1"/>
          <p:nvPr/>
        </p:nvSpPr>
        <p:spPr>
          <a:xfrm>
            <a:off x="720470" y="5542998"/>
            <a:ext cx="6537559" cy="830997"/>
          </a:xfrm>
          <a:prstGeom prst="rect">
            <a:avLst/>
          </a:prstGeom>
          <a:noFill/>
          <a:ln w="19050">
            <a:solidFill>
              <a:schemeClr val="tx1"/>
            </a:solidFill>
          </a:ln>
        </p:spPr>
        <p:txBody>
          <a:bodyPr wrap="none" rtlCol="0">
            <a:spAutoFit/>
          </a:bodyPr>
          <a:lstStyle/>
          <a:p>
            <a:r>
              <a:rPr lang="en-GB" sz="2400" dirty="0" smtClean="0"/>
              <a:t>Roll-back to previous versions allows applications</a:t>
            </a:r>
          </a:p>
          <a:p>
            <a:r>
              <a:rPr lang="en-GB" sz="2400" dirty="0"/>
              <a:t>t</a:t>
            </a:r>
            <a:r>
              <a:rPr lang="en-GB" sz="2400" dirty="0" smtClean="0"/>
              <a:t>o synchronize with compatible (semantic) version</a:t>
            </a:r>
            <a:endParaRPr lang="en-GB" sz="2400" dirty="0"/>
          </a:p>
        </p:txBody>
      </p:sp>
    </p:spTree>
    <p:extLst>
      <p:ext uri="{BB962C8B-B14F-4D97-AF65-F5344CB8AC3E}">
        <p14:creationId xmlns:p14="http://schemas.microsoft.com/office/powerpoint/2010/main" val="28920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26" y="277605"/>
            <a:ext cx="8686366" cy="3111637"/>
          </a:xfrm>
          <a:prstGeom prst="rect">
            <a:avLst/>
          </a:prstGeom>
        </p:spPr>
      </p:pic>
      <p:sp>
        <p:nvSpPr>
          <p:cNvPr id="3" name="Rectangle 2"/>
          <p:cNvSpPr/>
          <p:nvPr/>
        </p:nvSpPr>
        <p:spPr>
          <a:xfrm>
            <a:off x="8140148" y="536712"/>
            <a:ext cx="753144" cy="26438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409051" y="3599341"/>
            <a:ext cx="4484241" cy="461665"/>
          </a:xfrm>
          <a:prstGeom prst="rect">
            <a:avLst/>
          </a:prstGeom>
          <a:noFill/>
          <a:ln w="19050">
            <a:solidFill>
              <a:schemeClr val="tx1"/>
            </a:solidFill>
          </a:ln>
        </p:spPr>
        <p:txBody>
          <a:bodyPr wrap="none" rtlCol="0">
            <a:spAutoFit/>
          </a:bodyPr>
          <a:lstStyle/>
          <a:p>
            <a:r>
              <a:rPr lang="en-GB" sz="2400" dirty="0" smtClean="0"/>
              <a:t>Status keeps track of development</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857" y="4271105"/>
            <a:ext cx="6639435" cy="2328478"/>
          </a:xfrm>
          <a:prstGeom prst="rect">
            <a:avLst/>
          </a:prstGeom>
        </p:spPr>
      </p:pic>
      <p:sp>
        <p:nvSpPr>
          <p:cNvPr id="6" name="TextBox 5"/>
          <p:cNvSpPr txBox="1"/>
          <p:nvPr/>
        </p:nvSpPr>
        <p:spPr>
          <a:xfrm>
            <a:off x="347259" y="4650514"/>
            <a:ext cx="1715662" cy="1569660"/>
          </a:xfrm>
          <a:prstGeom prst="rect">
            <a:avLst/>
          </a:prstGeom>
          <a:noFill/>
          <a:ln w="19050">
            <a:solidFill>
              <a:schemeClr val="tx1"/>
            </a:solidFill>
          </a:ln>
        </p:spPr>
        <p:txBody>
          <a:bodyPr wrap="none" rtlCol="0">
            <a:spAutoFit/>
          </a:bodyPr>
          <a:lstStyle/>
          <a:p>
            <a:pPr algn="ctr"/>
            <a:r>
              <a:rPr lang="en-GB" sz="2400" dirty="0" smtClean="0"/>
              <a:t>Deprecation</a:t>
            </a:r>
          </a:p>
          <a:p>
            <a:pPr algn="ctr"/>
            <a:r>
              <a:rPr lang="en-GB" sz="2400" dirty="0"/>
              <a:t>m</a:t>
            </a:r>
            <a:r>
              <a:rPr lang="en-GB" sz="2400" dirty="0" smtClean="0"/>
              <a:t>ap helps</a:t>
            </a:r>
          </a:p>
          <a:p>
            <a:pPr algn="ctr"/>
            <a:r>
              <a:rPr lang="en-GB" sz="2400" dirty="0"/>
              <a:t>a</a:t>
            </a:r>
            <a:r>
              <a:rPr lang="en-GB" sz="2400" dirty="0" smtClean="0"/>
              <a:t>pplications</a:t>
            </a:r>
          </a:p>
          <a:p>
            <a:pPr algn="ctr"/>
            <a:r>
              <a:rPr lang="en-GB" sz="2400" dirty="0"/>
              <a:t>r</a:t>
            </a:r>
            <a:r>
              <a:rPr lang="en-GB" sz="2400" dirty="0" smtClean="0"/>
              <a:t>e-synch</a:t>
            </a:r>
            <a:endParaRPr lang="en-GB" sz="2400" dirty="0"/>
          </a:p>
        </p:txBody>
      </p:sp>
    </p:spTree>
    <p:extLst>
      <p:ext uri="{BB962C8B-B14F-4D97-AF65-F5344CB8AC3E}">
        <p14:creationId xmlns:p14="http://schemas.microsoft.com/office/powerpoint/2010/main" val="17918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maps</a:t>
            </a:r>
            <a:endParaRPr lang="en-GB" dirty="0"/>
          </a:p>
        </p:txBody>
      </p:sp>
      <p:sp>
        <p:nvSpPr>
          <p:cNvPr id="3" name="Text Placeholder 2"/>
          <p:cNvSpPr>
            <a:spLocks noGrp="1"/>
          </p:cNvSpPr>
          <p:nvPr>
            <p:ph type="body" idx="1"/>
          </p:nvPr>
        </p:nvSpPr>
        <p:spPr/>
        <p:txBody>
          <a:bodyPr/>
          <a:lstStyle/>
          <a:p>
            <a:r>
              <a:rPr lang="en-GB" dirty="0" smtClean="0"/>
              <a:t>Vocabularies in nets</a:t>
            </a:r>
            <a:endParaRPr lang="en-GB" dirty="0"/>
          </a:p>
        </p:txBody>
      </p:sp>
    </p:spTree>
    <p:extLst>
      <p:ext uri="{BB962C8B-B14F-4D97-AF65-F5344CB8AC3E}">
        <p14:creationId xmlns:p14="http://schemas.microsoft.com/office/powerpoint/2010/main" val="2920197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grpSp>
        <p:nvGrpSpPr>
          <p:cNvPr id="11" name="Group 10"/>
          <p:cNvGrpSpPr/>
          <p:nvPr/>
        </p:nvGrpSpPr>
        <p:grpSpPr>
          <a:xfrm>
            <a:off x="4724758" y="4909919"/>
            <a:ext cx="1188000" cy="1080000"/>
            <a:chOff x="5978572" y="4101479"/>
            <a:chExt cx="1003288" cy="911698"/>
          </a:xfrm>
        </p:grpSpPr>
        <p:sp>
          <p:nvSpPr>
            <p:cNvPr id="12" name="Oval 1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78572" y="4234163"/>
              <a:ext cx="1003288" cy="646331"/>
            </a:xfrm>
            <a:prstGeom prst="rect">
              <a:avLst/>
            </a:prstGeom>
            <a:noFill/>
          </p:spPr>
          <p:txBody>
            <a:bodyPr wrap="none" rtlCol="0">
              <a:spAutoFit/>
            </a:bodyPr>
            <a:lstStyle/>
            <a:p>
              <a:pPr algn="ctr"/>
              <a:r>
                <a:rPr lang="en-GB" dirty="0" smtClean="0"/>
                <a:t>a:</a:t>
              </a:r>
            </a:p>
            <a:p>
              <a:pPr algn="ctr"/>
              <a:r>
                <a:rPr lang="en-GB" dirty="0" smtClean="0"/>
                <a:t>property</a:t>
              </a:r>
              <a:endParaRPr lang="en-GB" dirty="0"/>
            </a:p>
          </p:txBody>
        </p:sp>
      </p:grpSp>
      <p:grpSp>
        <p:nvGrpSpPr>
          <p:cNvPr id="14" name="Group 13"/>
          <p:cNvGrpSpPr/>
          <p:nvPr/>
        </p:nvGrpSpPr>
        <p:grpSpPr>
          <a:xfrm>
            <a:off x="4724756" y="3072530"/>
            <a:ext cx="1188000" cy="1080000"/>
            <a:chOff x="5978571" y="4101479"/>
            <a:chExt cx="1003288" cy="911698"/>
          </a:xfrm>
        </p:grpSpPr>
        <p:sp>
          <p:nvSpPr>
            <p:cNvPr id="15" name="Oval 1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978571" y="4234163"/>
              <a:ext cx="1003288" cy="646331"/>
            </a:xfrm>
            <a:prstGeom prst="rect">
              <a:avLst/>
            </a:prstGeom>
            <a:noFill/>
          </p:spPr>
          <p:txBody>
            <a:bodyPr wrap="none" rtlCol="0">
              <a:spAutoFit/>
            </a:bodyPr>
            <a:lstStyle/>
            <a:p>
              <a:pPr algn="ctr"/>
              <a:r>
                <a:rPr lang="en-GB" dirty="0" smtClean="0"/>
                <a:t>b:</a:t>
              </a:r>
            </a:p>
            <a:p>
              <a:pPr algn="ctr"/>
              <a:r>
                <a:rPr lang="en-GB" dirty="0"/>
                <a:t>p</a:t>
              </a:r>
              <a:r>
                <a:rPr lang="en-GB" dirty="0" smtClean="0"/>
                <a:t>roperty</a:t>
              </a:r>
              <a:endParaRPr lang="en-GB" dirty="0"/>
            </a:p>
          </p:txBody>
        </p:sp>
      </p:grpSp>
      <p:grpSp>
        <p:nvGrpSpPr>
          <p:cNvPr id="17" name="Group 16"/>
          <p:cNvGrpSpPr/>
          <p:nvPr/>
        </p:nvGrpSpPr>
        <p:grpSpPr>
          <a:xfrm>
            <a:off x="7278841" y="4909919"/>
            <a:ext cx="1188000" cy="1080000"/>
            <a:chOff x="6012160" y="4101479"/>
            <a:chExt cx="936104" cy="911698"/>
          </a:xfrm>
        </p:grpSpPr>
        <p:sp>
          <p:nvSpPr>
            <p:cNvPr id="18" name="Oval 1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012649" y="4234163"/>
              <a:ext cx="935129" cy="646331"/>
            </a:xfrm>
            <a:prstGeom prst="rect">
              <a:avLst/>
            </a:prstGeom>
            <a:noFill/>
          </p:spPr>
          <p:txBody>
            <a:bodyPr wrap="none" rtlCol="0">
              <a:spAutoFit/>
            </a:bodyPr>
            <a:lstStyle/>
            <a:p>
              <a:pPr algn="ctr"/>
              <a:r>
                <a:rPr lang="en-GB" dirty="0" smtClean="0"/>
                <a:t>a:</a:t>
              </a:r>
            </a:p>
            <a:p>
              <a:pPr algn="ctr"/>
              <a:r>
                <a:rPr lang="en-GB" dirty="0" smtClean="0"/>
                <a:t>concept</a:t>
              </a:r>
              <a:endParaRPr lang="en-GB" dirty="0"/>
            </a:p>
          </p:txBody>
        </p:sp>
      </p:grpSp>
      <p:grpSp>
        <p:nvGrpSpPr>
          <p:cNvPr id="20" name="Group 19"/>
          <p:cNvGrpSpPr/>
          <p:nvPr/>
        </p:nvGrpSpPr>
        <p:grpSpPr>
          <a:xfrm>
            <a:off x="7278841" y="3072530"/>
            <a:ext cx="1188000" cy="1080000"/>
            <a:chOff x="6012160" y="4101479"/>
            <a:chExt cx="936104" cy="911698"/>
          </a:xfrm>
        </p:grpSpPr>
        <p:sp>
          <p:nvSpPr>
            <p:cNvPr id="21" name="Oval 20"/>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12649" y="4234163"/>
              <a:ext cx="935129" cy="646331"/>
            </a:xfrm>
            <a:prstGeom prst="rect">
              <a:avLst/>
            </a:prstGeom>
            <a:noFill/>
          </p:spPr>
          <p:txBody>
            <a:bodyPr wrap="none" rtlCol="0">
              <a:spAutoFit/>
            </a:bodyPr>
            <a:lstStyle/>
            <a:p>
              <a:pPr algn="ctr"/>
              <a:r>
                <a:rPr lang="en-GB" dirty="0" smtClean="0"/>
                <a:t>b:</a:t>
              </a:r>
            </a:p>
            <a:p>
              <a:pPr algn="ctr"/>
              <a:r>
                <a:rPr lang="en-GB" dirty="0" smtClean="0"/>
                <a:t>concept</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2" idx="0"/>
            <a:endCxn id="15" idx="4"/>
          </p:cNvCxnSpPr>
          <p:nvPr/>
        </p:nvCxnSpPr>
        <p:spPr>
          <a:xfrm rot="16200000" flipV="1">
            <a:off x="4940060" y="4531224"/>
            <a:ext cx="757389"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8" idx="0"/>
            <a:endCxn id="21" idx="4"/>
          </p:cNvCxnSpPr>
          <p:nvPr/>
        </p:nvCxnSpPr>
        <p:spPr>
          <a:xfrm rot="5400000" flipH="1" flipV="1">
            <a:off x="7494147"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26470" y="4152529"/>
            <a:ext cx="1652504" cy="369332"/>
          </a:xfrm>
          <a:prstGeom prst="rect">
            <a:avLst/>
          </a:prstGeom>
          <a:noFill/>
        </p:spPr>
        <p:txBody>
          <a:bodyPr wrap="none" rtlCol="0">
            <a:spAutoFit/>
          </a:bodyPr>
          <a:lstStyle/>
          <a:p>
            <a:r>
              <a:rPr lang="en-GB" dirty="0"/>
              <a:t>s</a:t>
            </a:r>
            <a:r>
              <a:rPr lang="en-GB" dirty="0" smtClean="0"/>
              <a:t>ub-property of</a:t>
            </a:r>
            <a:endParaRPr lang="en-GB" dirty="0"/>
          </a:p>
        </p:txBody>
      </p: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39" name="TextBox 38"/>
          <p:cNvSpPr txBox="1"/>
          <p:nvPr/>
        </p:nvSpPr>
        <p:spPr>
          <a:xfrm>
            <a:off x="6515501" y="4168243"/>
            <a:ext cx="1298497" cy="369332"/>
          </a:xfrm>
          <a:prstGeom prst="rect">
            <a:avLst/>
          </a:prstGeom>
          <a:noFill/>
        </p:spPr>
        <p:txBody>
          <a:bodyPr wrap="none" rtlCol="0">
            <a:spAutoFit/>
          </a:bodyPr>
          <a:lstStyle/>
          <a:p>
            <a:r>
              <a:rPr lang="en-GB" dirty="0"/>
              <a:t>n</a:t>
            </a:r>
            <a:r>
              <a:rPr lang="en-GB" dirty="0" smtClean="0"/>
              <a:t>arrower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cxnSp>
        <p:nvCxnSpPr>
          <p:cNvPr id="43" name="Curved Connector 42"/>
          <p:cNvCxnSpPr>
            <a:stCxn id="9" idx="5"/>
            <a:endCxn id="6" idx="7"/>
          </p:cNvCxnSpPr>
          <p:nvPr/>
        </p:nvCxnSpPr>
        <p:spPr>
          <a:xfrm rot="5400000">
            <a:off x="2660544"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15" idx="5"/>
            <a:endCxn id="12" idx="7"/>
          </p:cNvCxnSpPr>
          <p:nvPr/>
        </p:nvCxnSpPr>
        <p:spPr>
          <a:xfrm rot="16200000" flipH="1">
            <a:off x="5173792" y="4531223"/>
            <a:ext cx="1073713"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1" idx="5"/>
            <a:endCxn id="18" idx="7"/>
          </p:cNvCxnSpPr>
          <p:nvPr/>
        </p:nvCxnSpPr>
        <p:spPr>
          <a:xfrm rot="5400000">
            <a:off x="7756006"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5501" y="1654121"/>
            <a:ext cx="1771011" cy="797397"/>
            <a:chOff x="6515501" y="1729065"/>
            <a:chExt cx="1771011" cy="797397"/>
          </a:xfrm>
        </p:grpSpPr>
        <p:cxnSp>
          <p:nvCxnSpPr>
            <p:cNvPr id="24" name="Curved Connector 23"/>
            <p:cNvCxnSpPr/>
            <p:nvPr/>
          </p:nvCxnSpPr>
          <p:spPr>
            <a:xfrm rot="16200000" flipH="1">
              <a:off x="7887813" y="2127763"/>
              <a:ext cx="797397" cy="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563045" y="1896931"/>
              <a:ext cx="1677703" cy="461665"/>
            </a:xfrm>
            <a:prstGeom prst="rect">
              <a:avLst/>
            </a:prstGeom>
            <a:noFill/>
          </p:spPr>
          <p:txBody>
            <a:bodyPr wrap="none" rtlCol="0">
              <a:spAutoFit/>
            </a:bodyPr>
            <a:lstStyle/>
            <a:p>
              <a:r>
                <a:rPr lang="en-GB" sz="2400" dirty="0" smtClean="0"/>
                <a:t>Equivalence</a:t>
              </a:r>
              <a:endParaRPr lang="en-GB" sz="2400" dirty="0"/>
            </a:p>
          </p:txBody>
        </p:sp>
        <p:cxnSp>
          <p:nvCxnSpPr>
            <p:cNvPr id="60" name="Curved Connector 59"/>
            <p:cNvCxnSpPr/>
            <p:nvPr/>
          </p:nvCxnSpPr>
          <p:spPr>
            <a:xfrm rot="5400000" flipH="1" flipV="1">
              <a:off x="6164210" y="2126873"/>
              <a:ext cx="704363" cy="178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65" name="Up Arrow 64"/>
          <p:cNvSpPr/>
          <p:nvPr/>
        </p:nvSpPr>
        <p:spPr>
          <a:xfrm flipV="1">
            <a:off x="1072109" y="3127787"/>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66" name="Multiply 65"/>
          <p:cNvSpPr/>
          <p:nvPr/>
        </p:nvSpPr>
        <p:spPr>
          <a:xfrm>
            <a:off x="802124" y="4162179"/>
            <a:ext cx="727825" cy="786718"/>
          </a:xfrm>
          <a:prstGeom prst="mathMultiply">
            <a:avLst>
              <a:gd name="adj1" fmla="val 113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4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childTnLst>
                                </p:cTn>
                              </p:par>
                            </p:childTnLst>
                          </p:cTn>
                        </p:par>
                        <p:par>
                          <p:cTn id="86" fill="hold">
                            <p:stCondLst>
                              <p:cond delay="3000"/>
                            </p:stCondLst>
                            <p:childTnLst>
                              <p:par>
                                <p:cTn id="87" presetID="10" presetClass="entr" presetSubtype="0" fill="hold"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P spid="41" grpId="0"/>
      <p:bldP spid="42" grpId="0"/>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Multilingual vocabularies: vocabularies in space</a:t>
            </a:r>
          </a:p>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Describing change: vocabularies in time</a:t>
            </a:r>
            <a:endParaRPr kumimoji="0" lang="en-GB"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Semantic maps: vocabularies in nets</a:t>
            </a:r>
            <a:endParaRPr lang="en-GB" altLang="en-US"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42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842" y="767057"/>
            <a:ext cx="1710084" cy="707886"/>
          </a:xfrm>
          <a:prstGeom prst="rect">
            <a:avLst/>
          </a:prstGeom>
          <a:noFill/>
        </p:spPr>
        <p:txBody>
          <a:bodyPr wrap="none" rtlCol="0">
            <a:spAutoFit/>
          </a:bodyPr>
          <a:lstStyle/>
          <a:p>
            <a:r>
              <a:rPr lang="en-GB" sz="2000" dirty="0" smtClean="0"/>
              <a:t>Unconstrained</a:t>
            </a:r>
          </a:p>
          <a:p>
            <a:r>
              <a:rPr lang="en-GB" sz="2000" dirty="0" smtClean="0"/>
              <a:t>versions</a:t>
            </a:r>
            <a:endParaRPr lang="en-GB" sz="2000" dirty="0"/>
          </a:p>
        </p:txBody>
      </p:sp>
      <p:sp>
        <p:nvSpPr>
          <p:cNvPr id="32" name="TextBox 31"/>
          <p:cNvSpPr txBox="1"/>
          <p:nvPr/>
        </p:nvSpPr>
        <p:spPr>
          <a:xfrm>
            <a:off x="6718316" y="167083"/>
            <a:ext cx="2054537" cy="1077218"/>
          </a:xfrm>
          <a:prstGeom prst="rect">
            <a:avLst/>
          </a:prstGeom>
          <a:noFill/>
        </p:spPr>
        <p:txBody>
          <a:bodyPr wrap="none" rtlCol="0">
            <a:spAutoFit/>
          </a:bodyPr>
          <a:lstStyle/>
          <a:p>
            <a:pPr algn="r"/>
            <a:r>
              <a:rPr lang="en-GB" sz="3200" dirty="0" smtClean="0">
                <a:solidFill>
                  <a:srgbClr val="002060"/>
                </a:solidFill>
              </a:rPr>
              <a:t>Map of</a:t>
            </a:r>
          </a:p>
          <a:p>
            <a:pPr algn="r"/>
            <a:r>
              <a:rPr lang="en-GB" sz="3200" dirty="0" smtClean="0">
                <a:solidFill>
                  <a:srgbClr val="002060"/>
                </a:solidFill>
              </a:rPr>
              <a:t>“Audience”</a:t>
            </a:r>
            <a:endParaRPr lang="en-GB" sz="3200" dirty="0">
              <a:solidFill>
                <a:srgbClr val="002060"/>
              </a:solidFill>
            </a:endParaRPr>
          </a:p>
        </p:txBody>
      </p:sp>
      <p:cxnSp>
        <p:nvCxnSpPr>
          <p:cNvPr id="43" name="Straight Arrow Connector 42"/>
          <p:cNvCxnSpPr>
            <a:stCxn id="31" idx="1"/>
            <a:endCxn id="122" idx="5"/>
          </p:cNvCxnSpPr>
          <p:nvPr/>
        </p:nvCxnSpPr>
        <p:spPr>
          <a:xfrm flipH="1" flipV="1">
            <a:off x="2762220" y="924504"/>
            <a:ext cx="286622" cy="19649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1348967" y="1121000"/>
            <a:ext cx="1699875" cy="108868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985849" y="5048819"/>
            <a:ext cx="936104" cy="911698"/>
            <a:chOff x="6012160" y="4101479"/>
            <a:chExt cx="936104" cy="911698"/>
          </a:xfrm>
        </p:grpSpPr>
        <p:sp>
          <p:nvSpPr>
            <p:cNvPr id="4" name="Oval 3"/>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60963" y="4234163"/>
              <a:ext cx="838499" cy="646331"/>
            </a:xfrm>
            <a:prstGeom prst="rect">
              <a:avLst/>
            </a:prstGeom>
            <a:noFill/>
          </p:spPr>
          <p:txBody>
            <a:bodyPr wrap="none" rtlCol="0">
              <a:spAutoFit/>
            </a:bodyPr>
            <a:lstStyle/>
            <a:p>
              <a:pPr algn="ctr"/>
              <a:r>
                <a:rPr lang="en-GB" dirty="0" err="1"/>
                <a:t>u</a:t>
              </a:r>
              <a:r>
                <a:rPr lang="en-GB" dirty="0" err="1" smtClean="0"/>
                <a:t>marc</a:t>
              </a:r>
              <a:r>
                <a:rPr lang="en-GB" dirty="0" smtClean="0"/>
                <a:t>:</a:t>
              </a:r>
            </a:p>
            <a:p>
              <a:pPr algn="ctr"/>
              <a:r>
                <a:rPr lang="en-GB" dirty="0" smtClean="0"/>
                <a:t>m</a:t>
              </a:r>
              <a:endParaRPr lang="en-GB" dirty="0"/>
            </a:p>
          </p:txBody>
        </p:sp>
      </p:grpSp>
      <p:sp>
        <p:nvSpPr>
          <p:cNvPr id="7" name="TextBox 6"/>
          <p:cNvSpPr txBox="1"/>
          <p:nvPr/>
        </p:nvSpPr>
        <p:spPr>
          <a:xfrm>
            <a:off x="7228950" y="5320002"/>
            <a:ext cx="1664751" cy="369332"/>
          </a:xfrm>
          <a:prstGeom prst="rect">
            <a:avLst/>
          </a:prstGeom>
          <a:noFill/>
          <a:ln w="25400">
            <a:solidFill>
              <a:schemeClr val="accent1">
                <a:shade val="50000"/>
              </a:schemeClr>
            </a:solidFill>
          </a:ln>
        </p:spPr>
        <p:txBody>
          <a:bodyPr wrap="none" rtlCol="0">
            <a:spAutoFit/>
          </a:bodyPr>
          <a:lstStyle/>
          <a:p>
            <a:r>
              <a:rPr lang="en-GB" dirty="0" smtClean="0"/>
              <a:t>“adult, general”</a:t>
            </a:r>
            <a:endParaRPr lang="en-GB" dirty="0"/>
          </a:p>
        </p:txBody>
      </p:sp>
      <p:cxnSp>
        <p:nvCxnSpPr>
          <p:cNvPr id="9" name="Curved Connector 8"/>
          <p:cNvCxnSpPr>
            <a:stCxn id="4" idx="6"/>
            <a:endCxn id="7" idx="1"/>
          </p:cNvCxnSpPr>
          <p:nvPr/>
        </p:nvCxnSpPr>
        <p:spPr>
          <a:xfrm>
            <a:off x="6921953" y="5504668"/>
            <a:ext cx="306997"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0018" y="6100811"/>
            <a:ext cx="1637756" cy="369332"/>
          </a:xfrm>
          <a:prstGeom prst="rect">
            <a:avLst/>
          </a:prstGeom>
          <a:noFill/>
          <a:ln w="25400">
            <a:solidFill>
              <a:schemeClr val="accent1">
                <a:shade val="50000"/>
              </a:schemeClr>
            </a:solidFill>
          </a:ln>
        </p:spPr>
        <p:txBody>
          <a:bodyPr wrap="none" rtlCol="0">
            <a:spAutoFit/>
          </a:bodyPr>
          <a:lstStyle/>
          <a:p>
            <a:r>
              <a:rPr lang="en-GB" dirty="0" smtClean="0"/>
              <a:t>“adult, serious”</a:t>
            </a:r>
            <a:endParaRPr lang="en-GB" dirty="0"/>
          </a:p>
        </p:txBody>
      </p:sp>
      <p:cxnSp>
        <p:nvCxnSpPr>
          <p:cNvPr id="54" name="Curved Connector 53"/>
          <p:cNvCxnSpPr>
            <a:stCxn id="72" idx="6"/>
            <a:endCxn id="52" idx="1"/>
          </p:cNvCxnSpPr>
          <p:nvPr/>
        </p:nvCxnSpPr>
        <p:spPr>
          <a:xfrm>
            <a:off x="6104373" y="6285477"/>
            <a:ext cx="1125645"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614268" y="4043950"/>
            <a:ext cx="936104" cy="911698"/>
            <a:chOff x="6012160" y="4101479"/>
            <a:chExt cx="936104" cy="911698"/>
          </a:xfrm>
        </p:grpSpPr>
        <p:sp>
          <p:nvSpPr>
            <p:cNvPr id="58" name="Oval 5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029672" y="4234163"/>
              <a:ext cx="901081" cy="646331"/>
            </a:xfrm>
            <a:prstGeom prst="rect">
              <a:avLst/>
            </a:prstGeom>
            <a:noFill/>
          </p:spPr>
          <p:txBody>
            <a:bodyPr wrap="none" rtlCol="0">
              <a:spAutoFit/>
            </a:bodyPr>
            <a:lstStyle/>
            <a:p>
              <a:pPr algn="ctr"/>
              <a:r>
                <a:rPr lang="en-GB" dirty="0" err="1" smtClean="0"/>
                <a:t>pbcore</a:t>
              </a:r>
              <a:r>
                <a:rPr lang="en-GB" dirty="0" smtClean="0"/>
                <a:t>:</a:t>
              </a:r>
            </a:p>
            <a:p>
              <a:pPr algn="ctr"/>
              <a:r>
                <a:rPr lang="en-GB" dirty="0" smtClean="0"/>
                <a:t>adult</a:t>
              </a:r>
              <a:endParaRPr lang="en-GB" dirty="0"/>
            </a:p>
          </p:txBody>
        </p:sp>
      </p:grpSp>
      <p:sp>
        <p:nvSpPr>
          <p:cNvPr id="61" name="TextBox 60"/>
          <p:cNvSpPr txBox="1"/>
          <p:nvPr/>
        </p:nvSpPr>
        <p:spPr>
          <a:xfrm>
            <a:off x="8031263" y="4315133"/>
            <a:ext cx="863506" cy="369332"/>
          </a:xfrm>
          <a:prstGeom prst="rect">
            <a:avLst/>
          </a:prstGeom>
          <a:noFill/>
          <a:ln w="25400">
            <a:solidFill>
              <a:schemeClr val="accent1">
                <a:shade val="50000"/>
              </a:schemeClr>
            </a:solidFill>
          </a:ln>
        </p:spPr>
        <p:txBody>
          <a:bodyPr wrap="none" rtlCol="0">
            <a:spAutoFit/>
          </a:bodyPr>
          <a:lstStyle/>
          <a:p>
            <a:r>
              <a:rPr lang="en-GB" dirty="0" smtClean="0"/>
              <a:t>“adult”</a:t>
            </a:r>
            <a:endParaRPr lang="en-GB" dirty="0"/>
          </a:p>
        </p:txBody>
      </p:sp>
      <p:cxnSp>
        <p:nvCxnSpPr>
          <p:cNvPr id="62" name="Curved Connector 61"/>
          <p:cNvCxnSpPr>
            <a:stCxn id="58" idx="6"/>
            <a:endCxn id="61" idx="1"/>
          </p:cNvCxnSpPr>
          <p:nvPr/>
        </p:nvCxnSpPr>
        <p:spPr>
          <a:xfrm>
            <a:off x="7550372" y="4499799"/>
            <a:ext cx="480891"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5821101" y="3029462"/>
            <a:ext cx="936104" cy="911698"/>
            <a:chOff x="6012160" y="4101479"/>
            <a:chExt cx="936104" cy="911698"/>
          </a:xfrm>
        </p:grpSpPr>
        <p:sp>
          <p:nvSpPr>
            <p:cNvPr id="87" name="Oval 86"/>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6145826" y="4234163"/>
              <a:ext cx="668773" cy="646331"/>
            </a:xfrm>
            <a:prstGeom prst="rect">
              <a:avLst/>
            </a:prstGeom>
            <a:noFill/>
          </p:spPr>
          <p:txBody>
            <a:bodyPr wrap="none" rtlCol="0">
              <a:spAutoFit/>
            </a:bodyPr>
            <a:lstStyle/>
            <a:p>
              <a:pPr algn="ctr"/>
              <a:r>
                <a:rPr lang="en-GB" dirty="0" smtClean="0"/>
                <a:t>m21:</a:t>
              </a:r>
            </a:p>
            <a:p>
              <a:pPr algn="ctr"/>
              <a:r>
                <a:rPr lang="en-GB" dirty="0" smtClean="0"/>
                <a:t>e</a:t>
              </a:r>
              <a:endParaRPr lang="en-GB" dirty="0"/>
            </a:p>
          </p:txBody>
        </p:sp>
      </p:grpSp>
      <p:sp>
        <p:nvSpPr>
          <p:cNvPr id="89" name="TextBox 88"/>
          <p:cNvSpPr txBox="1"/>
          <p:nvPr/>
        </p:nvSpPr>
        <p:spPr>
          <a:xfrm>
            <a:off x="7082320" y="3300645"/>
            <a:ext cx="863506" cy="369332"/>
          </a:xfrm>
          <a:prstGeom prst="rect">
            <a:avLst/>
          </a:prstGeom>
          <a:noFill/>
          <a:ln w="25400">
            <a:solidFill>
              <a:schemeClr val="accent1">
                <a:shade val="50000"/>
              </a:schemeClr>
            </a:solidFill>
          </a:ln>
        </p:spPr>
        <p:txBody>
          <a:bodyPr wrap="none" rtlCol="0">
            <a:spAutoFit/>
          </a:bodyPr>
          <a:lstStyle/>
          <a:p>
            <a:r>
              <a:rPr lang="en-GB" dirty="0" smtClean="0"/>
              <a:t>“adult”</a:t>
            </a:r>
            <a:endParaRPr lang="en-GB" dirty="0"/>
          </a:p>
        </p:txBody>
      </p:sp>
      <p:cxnSp>
        <p:nvCxnSpPr>
          <p:cNvPr id="90" name="Curved Connector 89"/>
          <p:cNvCxnSpPr>
            <a:stCxn id="87" idx="6"/>
            <a:endCxn id="89" idx="1"/>
          </p:cNvCxnSpPr>
          <p:nvPr/>
        </p:nvCxnSpPr>
        <p:spPr>
          <a:xfrm>
            <a:off x="6757205" y="3485311"/>
            <a:ext cx="325115"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486715" y="4056650"/>
            <a:ext cx="936104" cy="911698"/>
            <a:chOff x="6012160" y="4101479"/>
            <a:chExt cx="936104" cy="911698"/>
          </a:xfrm>
        </p:grpSpPr>
        <p:sp>
          <p:nvSpPr>
            <p:cNvPr id="92" name="Oval 9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6045639" y="4234163"/>
              <a:ext cx="869149" cy="646331"/>
            </a:xfrm>
            <a:prstGeom prst="rect">
              <a:avLst/>
            </a:prstGeom>
            <a:noFill/>
          </p:spPr>
          <p:txBody>
            <a:bodyPr wrap="none" rtlCol="0">
              <a:spAutoFit/>
            </a:bodyPr>
            <a:lstStyle/>
            <a:p>
              <a:pPr algn="ctr"/>
              <a:r>
                <a:rPr lang="en-GB" dirty="0" smtClean="0"/>
                <a:t>MPAA:</a:t>
              </a:r>
            </a:p>
            <a:p>
              <a:pPr algn="ctr"/>
              <a:r>
                <a:rPr lang="en-GB" dirty="0" smtClean="0"/>
                <a:t>NC-17?</a:t>
              </a:r>
              <a:endParaRPr lang="en-GB" dirty="0"/>
            </a:p>
          </p:txBody>
        </p:sp>
      </p:grpSp>
      <p:grpSp>
        <p:nvGrpSpPr>
          <p:cNvPr id="94" name="Group 93"/>
          <p:cNvGrpSpPr/>
          <p:nvPr/>
        </p:nvGrpSpPr>
        <p:grpSpPr>
          <a:xfrm>
            <a:off x="8107801" y="3096976"/>
            <a:ext cx="936104" cy="911698"/>
            <a:chOff x="6012160" y="4101479"/>
            <a:chExt cx="936104" cy="911698"/>
          </a:xfrm>
        </p:grpSpPr>
        <p:sp>
          <p:nvSpPr>
            <p:cNvPr id="95" name="Oval 9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6118000" y="4234163"/>
              <a:ext cx="724429" cy="646331"/>
            </a:xfrm>
            <a:prstGeom prst="rect">
              <a:avLst/>
            </a:prstGeom>
            <a:noFill/>
          </p:spPr>
          <p:txBody>
            <a:bodyPr wrap="none" rtlCol="0">
              <a:spAutoFit/>
            </a:bodyPr>
            <a:lstStyle/>
            <a:p>
              <a:pPr algn="ctr"/>
              <a:r>
                <a:rPr lang="en-GB" dirty="0" smtClean="0"/>
                <a:t>BBFC:</a:t>
              </a:r>
            </a:p>
            <a:p>
              <a:pPr algn="ctr"/>
              <a:r>
                <a:rPr lang="en-GB" dirty="0" smtClean="0"/>
                <a:t>18?</a:t>
              </a:r>
              <a:endParaRPr lang="en-GB" dirty="0"/>
            </a:p>
          </p:txBody>
        </p:sp>
      </p:grpSp>
      <p:sp>
        <p:nvSpPr>
          <p:cNvPr id="98" name="TextBox 97"/>
          <p:cNvSpPr txBox="1"/>
          <p:nvPr/>
        </p:nvSpPr>
        <p:spPr>
          <a:xfrm>
            <a:off x="3745203" y="283614"/>
            <a:ext cx="2998192" cy="461665"/>
          </a:xfrm>
          <a:prstGeom prst="rect">
            <a:avLst/>
          </a:prstGeom>
          <a:noFill/>
        </p:spPr>
        <p:txBody>
          <a:bodyPr wrap="none" rtlCol="0">
            <a:spAutoFit/>
          </a:bodyPr>
          <a:lstStyle/>
          <a:p>
            <a:pPr algn="r"/>
            <a:r>
              <a:rPr lang="en-GB" sz="2400" dirty="0" smtClean="0">
                <a:solidFill>
                  <a:srgbClr val="002060"/>
                </a:solidFill>
              </a:rPr>
              <a:t>Element sets (schema)</a:t>
            </a:r>
            <a:endParaRPr lang="en-GB" sz="2400" dirty="0">
              <a:solidFill>
                <a:srgbClr val="002060"/>
              </a:solidFill>
            </a:endParaRPr>
          </a:p>
        </p:txBody>
      </p:sp>
      <p:sp>
        <p:nvSpPr>
          <p:cNvPr id="99" name="TextBox 98"/>
          <p:cNvSpPr txBox="1"/>
          <p:nvPr/>
        </p:nvSpPr>
        <p:spPr>
          <a:xfrm>
            <a:off x="5600266" y="1375625"/>
            <a:ext cx="3257367" cy="461665"/>
          </a:xfrm>
          <a:prstGeom prst="rect">
            <a:avLst/>
          </a:prstGeom>
          <a:noFill/>
        </p:spPr>
        <p:txBody>
          <a:bodyPr wrap="none" rtlCol="0">
            <a:spAutoFit/>
          </a:bodyPr>
          <a:lstStyle/>
          <a:p>
            <a:pPr algn="ctr"/>
            <a:r>
              <a:rPr lang="en-GB" sz="2400" dirty="0" smtClean="0">
                <a:solidFill>
                  <a:srgbClr val="002060"/>
                </a:solidFill>
              </a:rPr>
              <a:t>Value vocabularies (KOS)</a:t>
            </a:r>
            <a:endParaRPr lang="en-GB" sz="2400" dirty="0">
              <a:solidFill>
                <a:srgbClr val="002060"/>
              </a:solidFill>
            </a:endParaRPr>
          </a:p>
        </p:txBody>
      </p:sp>
      <p:sp>
        <p:nvSpPr>
          <p:cNvPr id="100" name="TextBox 99"/>
          <p:cNvSpPr txBox="1"/>
          <p:nvPr/>
        </p:nvSpPr>
        <p:spPr>
          <a:xfrm>
            <a:off x="5869636" y="2325022"/>
            <a:ext cx="2856551" cy="400110"/>
          </a:xfrm>
          <a:prstGeom prst="rect">
            <a:avLst/>
          </a:prstGeom>
          <a:noFill/>
        </p:spPr>
        <p:txBody>
          <a:bodyPr wrap="none" rtlCol="0">
            <a:spAutoFit/>
          </a:bodyPr>
          <a:lstStyle/>
          <a:p>
            <a:r>
              <a:rPr lang="en-GB" sz="2000" dirty="0" smtClean="0"/>
              <a:t>Broader/narrower/same?</a:t>
            </a:r>
            <a:endParaRPr lang="en-GB" sz="2000" dirty="0"/>
          </a:p>
        </p:txBody>
      </p:sp>
      <p:grpSp>
        <p:nvGrpSpPr>
          <p:cNvPr id="55" name="Group 54"/>
          <p:cNvGrpSpPr/>
          <p:nvPr/>
        </p:nvGrpSpPr>
        <p:grpSpPr>
          <a:xfrm>
            <a:off x="776137"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7" y="5860466"/>
              <a:ext cx="2092496" cy="584775"/>
            </a:xfrm>
            <a:prstGeom prst="rect">
              <a:avLst/>
            </a:prstGeom>
            <a:noFill/>
          </p:spPr>
          <p:txBody>
            <a:bodyPr wrap="none" rtlCol="0">
              <a:spAutoFit/>
            </a:bodyPr>
            <a:lstStyle/>
            <a:p>
              <a:pPr algn="ctr"/>
              <a:r>
                <a:rPr lang="en-GB" sz="1600" dirty="0" smtClean="0"/>
                <a:t>m21:</a:t>
              </a:r>
            </a:p>
            <a:p>
              <a:pPr algn="ctr"/>
              <a:r>
                <a:rPr lang="en-GB" sz="1600" dirty="0" smtClean="0"/>
                <a:t>“Target audience of …”</a:t>
              </a:r>
              <a:endParaRPr lang="en-GB" sz="1600" dirty="0"/>
            </a:p>
          </p:txBody>
        </p:sp>
      </p:grpSp>
      <p:grpSp>
        <p:nvGrpSpPr>
          <p:cNvPr id="103" name="Group 102"/>
          <p:cNvGrpSpPr/>
          <p:nvPr/>
        </p:nvGrpSpPr>
        <p:grpSpPr>
          <a:xfrm>
            <a:off x="387593" y="4558222"/>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6" cy="584775"/>
            </a:xfrm>
            <a:prstGeom prst="rect">
              <a:avLst/>
            </a:prstGeom>
            <a:noFill/>
          </p:spPr>
          <p:txBody>
            <a:bodyPr wrap="none" rtlCol="0">
              <a:spAutoFit/>
            </a:bodyPr>
            <a:lstStyle/>
            <a:p>
              <a:pPr algn="ctr"/>
              <a:r>
                <a:rPr lang="en-GB" sz="1600" dirty="0" smtClean="0"/>
                <a:t>m21:</a:t>
              </a:r>
            </a:p>
            <a:p>
              <a:pPr algn="ctr"/>
              <a:r>
                <a:rPr lang="en-GB" sz="1600" dirty="0" smtClean="0"/>
                <a:t>“Target audience”</a:t>
              </a:r>
              <a:endParaRPr lang="en-GB" sz="1600" dirty="0"/>
            </a:p>
          </p:txBody>
        </p:sp>
      </p:grpSp>
      <p:grpSp>
        <p:nvGrpSpPr>
          <p:cNvPr id="106" name="Group 105"/>
          <p:cNvGrpSpPr/>
          <p:nvPr/>
        </p:nvGrpSpPr>
        <p:grpSpPr>
          <a:xfrm>
            <a:off x="2704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smtClean="0"/>
                <a:t>frbrer</a:t>
              </a:r>
              <a:r>
                <a:rPr lang="en-GB" sz="1600" dirty="0" smtClean="0"/>
                <a:t>:</a:t>
              </a:r>
            </a:p>
            <a:p>
              <a:pPr algn="ctr"/>
              <a:r>
                <a:rPr lang="en-GB" sz="1600" dirty="0" smtClean="0"/>
                <a:t>“has intended audience”</a:t>
              </a:r>
              <a:endParaRPr lang="en-GB" sz="1600" dirty="0"/>
            </a:p>
          </p:txBody>
        </p:sp>
      </p:grpSp>
      <p:grpSp>
        <p:nvGrpSpPr>
          <p:cNvPr id="109" name="Group 108"/>
          <p:cNvGrpSpPr/>
          <p:nvPr/>
        </p:nvGrpSpPr>
        <p:grpSpPr>
          <a:xfrm>
            <a:off x="4003193" y="3943794"/>
            <a:ext cx="1219142"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0" y="3377498"/>
              <a:ext cx="1111009" cy="584775"/>
            </a:xfrm>
            <a:prstGeom prst="rect">
              <a:avLst/>
            </a:prstGeom>
            <a:noFill/>
          </p:spPr>
          <p:txBody>
            <a:bodyPr wrap="none" rtlCol="0">
              <a:spAutoFit/>
            </a:bodyPr>
            <a:lstStyle/>
            <a:p>
              <a:pPr algn="ctr"/>
              <a:r>
                <a:rPr lang="en-GB" sz="1600" dirty="0" smtClean="0"/>
                <a:t>schema:</a:t>
              </a:r>
            </a:p>
            <a:p>
              <a:pPr algn="ctr"/>
              <a:r>
                <a:rPr lang="en-GB" sz="1600" dirty="0" smtClean="0"/>
                <a:t>“audience”</a:t>
              </a:r>
              <a:endParaRPr lang="en-GB" sz="1600" dirty="0"/>
            </a:p>
          </p:txBody>
        </p:sp>
      </p:grpSp>
      <p:grpSp>
        <p:nvGrpSpPr>
          <p:cNvPr id="112" name="Group 111"/>
          <p:cNvGrpSpPr/>
          <p:nvPr/>
        </p:nvGrpSpPr>
        <p:grpSpPr>
          <a:xfrm>
            <a:off x="3750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1" y="3431939"/>
              <a:ext cx="1111009" cy="584775"/>
            </a:xfrm>
            <a:prstGeom prst="rect">
              <a:avLst/>
            </a:prstGeom>
            <a:noFill/>
          </p:spPr>
          <p:txBody>
            <a:bodyPr wrap="none" rtlCol="0">
              <a:spAutoFit/>
            </a:bodyPr>
            <a:lstStyle/>
            <a:p>
              <a:pPr algn="ctr"/>
              <a:r>
                <a:rPr lang="en-GB" sz="1600" dirty="0" err="1" smtClean="0"/>
                <a:t>dct</a:t>
              </a:r>
              <a:r>
                <a:rPr lang="en-GB" sz="1600" dirty="0" smtClean="0"/>
                <a:t>:</a:t>
              </a:r>
            </a:p>
            <a:p>
              <a:pPr algn="ctr"/>
              <a:r>
                <a:rPr lang="en-GB" sz="1600" dirty="0" smtClean="0"/>
                <a:t>“audience”</a:t>
              </a:r>
              <a:endParaRPr lang="en-GB" sz="1600" dirty="0"/>
            </a:p>
          </p:txBody>
        </p:sp>
      </p:grpSp>
      <p:grpSp>
        <p:nvGrpSpPr>
          <p:cNvPr id="115" name="Group 114"/>
          <p:cNvGrpSpPr/>
          <p:nvPr/>
        </p:nvGrpSpPr>
        <p:grpSpPr>
          <a:xfrm>
            <a:off x="326293" y="2209686"/>
            <a:ext cx="2045348" cy="905467"/>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TextBox 116"/>
            <p:cNvSpPr txBox="1"/>
            <p:nvPr/>
          </p:nvSpPr>
          <p:spPr>
            <a:xfrm>
              <a:off x="2167452" y="3496652"/>
              <a:ext cx="1913408" cy="584775"/>
            </a:xfrm>
            <a:prstGeom prst="rect">
              <a:avLst/>
            </a:prstGeom>
            <a:noFill/>
          </p:spPr>
          <p:txBody>
            <a:bodyPr wrap="none" rtlCol="0">
              <a:spAutoFit/>
            </a:bodyPr>
            <a:lstStyle/>
            <a:p>
              <a:pPr algn="ctr"/>
              <a:r>
                <a:rPr lang="en-GB" sz="1600" dirty="0" err="1" smtClean="0"/>
                <a:t>rdau</a:t>
              </a:r>
              <a:r>
                <a:rPr lang="en-GB" sz="1600" dirty="0" smtClean="0"/>
                <a:t>:</a:t>
              </a:r>
            </a:p>
            <a:p>
              <a:pPr algn="ctr"/>
              <a:r>
                <a:rPr lang="en-GB" sz="1600" dirty="0" smtClean="0"/>
                <a:t>“Intended audience”</a:t>
              </a:r>
              <a:endParaRPr lang="en-GB" sz="1600" dirty="0"/>
            </a:p>
          </p:txBody>
        </p:sp>
      </p:grpSp>
      <p:grpSp>
        <p:nvGrpSpPr>
          <p:cNvPr id="118" name="Group 117"/>
          <p:cNvGrpSpPr/>
          <p:nvPr/>
        </p:nvGrpSpPr>
        <p:grpSpPr>
          <a:xfrm>
            <a:off x="2071011" y="1468453"/>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smtClean="0"/>
                <a:t>isbd</a:t>
              </a:r>
              <a:r>
                <a:rPr lang="en-GB" sz="1600" dirty="0" smtClean="0"/>
                <a:t>:</a:t>
              </a:r>
            </a:p>
            <a:p>
              <a:pPr algn="ctr"/>
              <a:r>
                <a:rPr lang="en-GB" sz="1600" dirty="0" smtClean="0"/>
                <a:t>“has note on use or audience”</a:t>
              </a:r>
              <a:endParaRPr lang="en-GB" sz="1600" dirty="0"/>
            </a:p>
          </p:txBody>
        </p:sp>
      </p:grpSp>
      <p:grpSp>
        <p:nvGrpSpPr>
          <p:cNvPr id="121" name="Group 120"/>
          <p:cNvGrpSpPr/>
          <p:nvPr/>
        </p:nvGrpSpPr>
        <p:grpSpPr>
          <a:xfrm>
            <a:off x="365175" y="177110"/>
            <a:ext cx="2808313" cy="875626"/>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TextBox 122"/>
            <p:cNvSpPr txBox="1"/>
            <p:nvPr/>
          </p:nvSpPr>
          <p:spPr>
            <a:xfrm>
              <a:off x="1802081" y="3430410"/>
              <a:ext cx="2707216" cy="584775"/>
            </a:xfrm>
            <a:prstGeom prst="rect">
              <a:avLst/>
            </a:prstGeom>
            <a:noFill/>
          </p:spPr>
          <p:txBody>
            <a:bodyPr wrap="none" rtlCol="0">
              <a:spAutoFit/>
            </a:bodyPr>
            <a:lstStyle/>
            <a:p>
              <a:pPr algn="ctr"/>
              <a:r>
                <a:rPr lang="en-GB" sz="1600" dirty="0" err="1" smtClean="0"/>
                <a:t>isbdu</a:t>
              </a:r>
              <a:r>
                <a:rPr lang="en-GB" sz="1600" dirty="0" smtClean="0"/>
                <a:t>:</a:t>
              </a:r>
            </a:p>
            <a:p>
              <a:pPr algn="ctr"/>
              <a:r>
                <a:rPr lang="en-GB" sz="1600" dirty="0" smtClean="0"/>
                <a:t>“has note on use or audience”</a:t>
              </a:r>
              <a:endParaRPr lang="en-GB" sz="1600" dirty="0"/>
            </a:p>
          </p:txBody>
        </p:sp>
      </p:grpSp>
      <p:cxnSp>
        <p:nvCxnSpPr>
          <p:cNvPr id="124" name="Curved Connector 123"/>
          <p:cNvCxnSpPr>
            <a:stCxn id="119" idx="1"/>
            <a:endCxn id="122" idx="4"/>
          </p:cNvCxnSpPr>
          <p:nvPr/>
        </p:nvCxnSpPr>
        <p:spPr>
          <a:xfrm rot="16200000" flipV="1">
            <a:off x="1859560" y="962509"/>
            <a:ext cx="540213" cy="72066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1" idx="0"/>
            <a:endCxn id="104" idx="4"/>
          </p:cNvCxnSpPr>
          <p:nvPr/>
        </p:nvCxnSpPr>
        <p:spPr>
          <a:xfrm rot="16200000" flipV="1">
            <a:off x="1436698" y="5251622"/>
            <a:ext cx="388591" cy="63178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104" idx="0"/>
            <a:endCxn id="116" idx="4"/>
          </p:cNvCxnSpPr>
          <p:nvPr/>
        </p:nvCxnSpPr>
        <p:spPr>
          <a:xfrm rot="5400000" flipH="1" flipV="1">
            <a:off x="610500" y="3819756"/>
            <a:ext cx="1443069" cy="338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33" idx="0"/>
            <a:endCxn id="116" idx="4"/>
          </p:cNvCxnSpPr>
          <p:nvPr/>
        </p:nvCxnSpPr>
        <p:spPr>
          <a:xfrm rot="16200000" flipV="1">
            <a:off x="1698323" y="2765797"/>
            <a:ext cx="572206" cy="127091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07" idx="0"/>
            <a:endCxn id="116" idx="4"/>
          </p:cNvCxnSpPr>
          <p:nvPr/>
        </p:nvCxnSpPr>
        <p:spPr>
          <a:xfrm rot="16200000" flipV="1">
            <a:off x="1835901" y="2628220"/>
            <a:ext cx="1626653" cy="260051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110" idx="1"/>
            <a:endCxn id="116" idx="4"/>
          </p:cNvCxnSpPr>
          <p:nvPr/>
        </p:nvCxnSpPr>
        <p:spPr>
          <a:xfrm rot="16200000" flipV="1">
            <a:off x="2294662" y="2169458"/>
            <a:ext cx="941376" cy="28327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13" idx="2"/>
            <a:endCxn id="116" idx="4"/>
          </p:cNvCxnSpPr>
          <p:nvPr/>
        </p:nvCxnSpPr>
        <p:spPr>
          <a:xfrm rot="10800000">
            <a:off x="1348967" y="3115154"/>
            <a:ext cx="2401204" cy="18799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16" idx="0"/>
            <a:endCxn id="122" idx="4"/>
          </p:cNvCxnSpPr>
          <p:nvPr/>
        </p:nvCxnSpPr>
        <p:spPr>
          <a:xfrm rot="5400000" flipH="1" flipV="1">
            <a:off x="980674" y="1421029"/>
            <a:ext cx="1156950" cy="4203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1576769"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0" y="3389957"/>
              <a:ext cx="1913408" cy="584775"/>
            </a:xfrm>
            <a:prstGeom prst="rect">
              <a:avLst/>
            </a:prstGeom>
            <a:noFill/>
          </p:spPr>
          <p:txBody>
            <a:bodyPr wrap="none" rtlCol="0">
              <a:spAutoFit/>
            </a:bodyPr>
            <a:lstStyle/>
            <a:p>
              <a:pPr algn="ctr"/>
              <a:r>
                <a:rPr lang="en-GB" sz="1600" dirty="0" err="1" smtClean="0"/>
                <a:t>rdaw</a:t>
              </a:r>
              <a:r>
                <a:rPr lang="en-GB" sz="1600" dirty="0" smtClean="0"/>
                <a:t>:</a:t>
              </a:r>
            </a:p>
            <a:p>
              <a:pPr algn="ctr"/>
              <a:r>
                <a:rPr lang="en-GB" sz="1600" dirty="0" smtClean="0"/>
                <a:t>“Intended audience”</a:t>
              </a:r>
              <a:endParaRPr lang="en-GB" sz="1600" dirty="0"/>
            </a:p>
          </p:txBody>
        </p:sp>
      </p:grpSp>
      <p:sp>
        <p:nvSpPr>
          <p:cNvPr id="70" name="TextBox 69"/>
          <p:cNvSpPr txBox="1"/>
          <p:nvPr/>
        </p:nvSpPr>
        <p:spPr>
          <a:xfrm>
            <a:off x="2487893" y="2399802"/>
            <a:ext cx="2177391" cy="400110"/>
          </a:xfrm>
          <a:prstGeom prst="rect">
            <a:avLst/>
          </a:prstGeom>
          <a:noFill/>
        </p:spPr>
        <p:txBody>
          <a:bodyPr wrap="none" rtlCol="0">
            <a:spAutoFit/>
          </a:bodyPr>
          <a:lstStyle/>
          <a:p>
            <a:r>
              <a:rPr lang="en-GB" sz="2000" dirty="0" err="1" smtClean="0"/>
              <a:t>rdfs:subPropertyOf</a:t>
            </a:r>
            <a:endParaRPr lang="en-GB" sz="2000" dirty="0"/>
          </a:p>
        </p:txBody>
      </p:sp>
      <p:grpSp>
        <p:nvGrpSpPr>
          <p:cNvPr id="71" name="Group 70"/>
          <p:cNvGrpSpPr/>
          <p:nvPr/>
        </p:nvGrpSpPr>
        <p:grpSpPr>
          <a:xfrm>
            <a:off x="5168269" y="5829628"/>
            <a:ext cx="936104" cy="911698"/>
            <a:chOff x="6012160" y="4101479"/>
            <a:chExt cx="936104" cy="911698"/>
          </a:xfrm>
        </p:grpSpPr>
        <p:sp>
          <p:nvSpPr>
            <p:cNvPr id="72" name="Oval 7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6060963" y="4234163"/>
              <a:ext cx="838499" cy="646331"/>
            </a:xfrm>
            <a:prstGeom prst="rect">
              <a:avLst/>
            </a:prstGeom>
            <a:noFill/>
          </p:spPr>
          <p:txBody>
            <a:bodyPr wrap="none" rtlCol="0">
              <a:spAutoFit/>
            </a:bodyPr>
            <a:lstStyle/>
            <a:p>
              <a:pPr algn="ctr"/>
              <a:r>
                <a:rPr lang="en-GB" dirty="0" err="1"/>
                <a:t>u</a:t>
              </a:r>
              <a:r>
                <a:rPr lang="en-GB" dirty="0" err="1" smtClean="0"/>
                <a:t>marc</a:t>
              </a:r>
              <a:r>
                <a:rPr lang="en-GB" dirty="0" smtClean="0"/>
                <a:t>:</a:t>
              </a:r>
            </a:p>
            <a:p>
              <a:pPr algn="ctr"/>
              <a:r>
                <a:rPr lang="en-GB" dirty="0" smtClean="0"/>
                <a:t>k</a:t>
              </a:r>
              <a:endParaRPr lang="en-GB" dirty="0"/>
            </a:p>
          </p:txBody>
        </p:sp>
      </p:grpSp>
    </p:spTree>
    <p:extLst>
      <p:ext uri="{BB962C8B-B14F-4D97-AF65-F5344CB8AC3E}">
        <p14:creationId xmlns:p14="http://schemas.microsoft.com/office/powerpoint/2010/main" val="28675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1000"/>
                                        <p:tgtEl>
                                          <p:spTgt spid="112"/>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10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1000"/>
                                        <p:tgtEl>
                                          <p:spTgt spid="121"/>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1000"/>
                                        <p:tgtEl>
                                          <p:spTgt spid="126"/>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1000"/>
                                        <p:tgtEl>
                                          <p:spTgt spid="128"/>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childTnLst>
                                </p:cTn>
                              </p:par>
                            </p:childTnLst>
                          </p:cTn>
                        </p:par>
                        <p:par>
                          <p:cTn id="75" fill="hold">
                            <p:stCondLst>
                              <p:cond delay="4000"/>
                            </p:stCondLst>
                            <p:childTnLst>
                              <p:par>
                                <p:cTn id="76" presetID="10" presetClass="entr" presetSubtype="0" fill="hold" nodeType="after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1000"/>
                                        <p:tgtEl>
                                          <p:spTgt spid="127"/>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fade">
                                      <p:cBhvr>
                                        <p:cTn id="82" dur="1000"/>
                                        <p:tgtEl>
                                          <p:spTgt spid="130"/>
                                        </p:tgtEl>
                                      </p:cBhvr>
                                    </p:animEffect>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fade">
                                      <p:cBhvr>
                                        <p:cTn id="86" dur="1000"/>
                                        <p:tgtEl>
                                          <p:spTgt spid="131"/>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fade">
                                      <p:cBhvr>
                                        <p:cTn id="90" dur="1000"/>
                                        <p:tgtEl>
                                          <p:spTgt spid="124"/>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fade">
                                      <p:cBhvr>
                                        <p:cTn id="99" dur="1000"/>
                                        <p:tgtEl>
                                          <p:spTgt spid="99"/>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1000"/>
                                        <p:tgtEl>
                                          <p:spTgt spid="71"/>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1000"/>
                                        <p:tgtEl>
                                          <p:spTgt spid="54"/>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childTnLst>
                                </p:cTn>
                              </p:par>
                            </p:childTnLst>
                          </p:cTn>
                        </p:par>
                        <p:par>
                          <p:cTn id="112" fill="hold">
                            <p:stCondLst>
                              <p:cond delay="4000"/>
                            </p:stCondLst>
                            <p:childTnLst>
                              <p:par>
                                <p:cTn id="113" presetID="10" presetClass="entr" presetSubtype="0" fill="hold"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1000"/>
                                        <p:tgtEl>
                                          <p:spTgt spid="6"/>
                                        </p:tgtEl>
                                      </p:cBhvr>
                                    </p:animEffect>
                                  </p:childTnLst>
                                </p:cTn>
                              </p:par>
                            </p:childTnLst>
                          </p:cTn>
                        </p:par>
                        <p:par>
                          <p:cTn id="116" fill="hold">
                            <p:stCondLst>
                              <p:cond delay="5000"/>
                            </p:stCondLst>
                            <p:childTnLst>
                              <p:par>
                                <p:cTn id="117" presetID="10" presetClass="entr" presetSubtype="0"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childTnLst>
                                </p:cTn>
                              </p:par>
                            </p:childTnLst>
                          </p:cTn>
                        </p:par>
                        <p:par>
                          <p:cTn id="120" fill="hold">
                            <p:stCondLst>
                              <p:cond delay="6000"/>
                            </p:stCondLst>
                            <p:childTnLst>
                              <p:par>
                                <p:cTn id="121" presetID="10" presetClass="entr" presetSubtype="0" fill="hold" grpId="0" nodeType="after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1000"/>
                                        <p:tgtEl>
                                          <p:spTgt spid="7"/>
                                        </p:tgtEl>
                                      </p:cBhvr>
                                    </p:animEffect>
                                  </p:childTnLst>
                                </p:cTn>
                              </p:par>
                            </p:childTnLst>
                          </p:cTn>
                        </p:par>
                        <p:par>
                          <p:cTn id="124" fill="hold">
                            <p:stCondLst>
                              <p:cond delay="7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childTnLst>
                                </p:cTn>
                              </p:par>
                            </p:childTnLst>
                          </p:cTn>
                        </p:par>
                        <p:par>
                          <p:cTn id="128" fill="hold">
                            <p:stCondLst>
                              <p:cond delay="8000"/>
                            </p:stCondLst>
                            <p:childTnLst>
                              <p:par>
                                <p:cTn id="129" presetID="10"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1000"/>
                                        <p:tgtEl>
                                          <p:spTgt spid="62"/>
                                        </p:tgtEl>
                                      </p:cBhvr>
                                    </p:animEffect>
                                  </p:childTnLst>
                                </p:cTn>
                              </p:par>
                            </p:childTnLst>
                          </p:cTn>
                        </p:par>
                        <p:par>
                          <p:cTn id="132" fill="hold">
                            <p:stCondLst>
                              <p:cond delay="9000"/>
                            </p:stCondLst>
                            <p:childTnLst>
                              <p:par>
                                <p:cTn id="133" presetID="10" presetClass="entr" presetSubtype="0"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1000"/>
                                        <p:tgtEl>
                                          <p:spTgt spid="61"/>
                                        </p:tgtEl>
                                      </p:cBhvr>
                                    </p:animEffect>
                                  </p:childTnLst>
                                </p:cTn>
                              </p:par>
                            </p:childTnLst>
                          </p:cTn>
                        </p:par>
                        <p:par>
                          <p:cTn id="136" fill="hold">
                            <p:stCondLst>
                              <p:cond delay="10000"/>
                            </p:stCondLst>
                            <p:childTnLst>
                              <p:par>
                                <p:cTn id="137" presetID="10" presetClass="entr" presetSubtype="0" fill="hold" nodeType="after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fade">
                                      <p:cBhvr>
                                        <p:cTn id="139" dur="1000"/>
                                        <p:tgtEl>
                                          <p:spTgt spid="86"/>
                                        </p:tgtEl>
                                      </p:cBhvr>
                                    </p:animEffect>
                                  </p:childTnLst>
                                </p:cTn>
                              </p:par>
                            </p:childTnLst>
                          </p:cTn>
                        </p:par>
                        <p:par>
                          <p:cTn id="140" fill="hold">
                            <p:stCondLst>
                              <p:cond delay="11000"/>
                            </p:stCondLst>
                            <p:childTnLst>
                              <p:par>
                                <p:cTn id="141" presetID="10" presetClass="entr" presetSubtype="0" fill="hold"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1000"/>
                                        <p:tgtEl>
                                          <p:spTgt spid="90"/>
                                        </p:tgtEl>
                                      </p:cBhvr>
                                    </p:animEffect>
                                  </p:childTnLst>
                                </p:cTn>
                              </p:par>
                            </p:childTnLst>
                          </p:cTn>
                        </p:par>
                        <p:par>
                          <p:cTn id="144" fill="hold">
                            <p:stCondLst>
                              <p:cond delay="12000"/>
                            </p:stCondLst>
                            <p:childTnLst>
                              <p:par>
                                <p:cTn id="145" presetID="10"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childTnLst>
                                </p:cTn>
                              </p:par>
                            </p:childTnLst>
                          </p:cTn>
                        </p:par>
                        <p:par>
                          <p:cTn id="148" fill="hold">
                            <p:stCondLst>
                              <p:cond delay="13000"/>
                            </p:stCondLst>
                            <p:childTnLst>
                              <p:par>
                                <p:cTn id="149" presetID="10" presetClass="entr" presetSubtype="0" fill="hold" nodeType="after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fade">
                                      <p:cBhvr>
                                        <p:cTn id="151" dur="1000"/>
                                        <p:tgtEl>
                                          <p:spTgt spid="91"/>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10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animBg="1"/>
      <p:bldP spid="52" grpId="0" animBg="1"/>
      <p:bldP spid="61" grpId="0" animBg="1"/>
      <p:bldP spid="89" grpId="0" animBg="1"/>
      <p:bldP spid="98" grpId="0"/>
      <p:bldP spid="99" grpId="0"/>
      <p:bldP spid="100"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grpSp>
        <p:nvGrpSpPr>
          <p:cNvPr id="12" name="Group 11"/>
          <p:cNvGrpSpPr/>
          <p:nvPr/>
        </p:nvGrpSpPr>
        <p:grpSpPr>
          <a:xfrm>
            <a:off x="952837" y="2340599"/>
            <a:ext cx="1363603" cy="1550031"/>
            <a:chOff x="2841166" y="2638459"/>
            <a:chExt cx="1363603" cy="1550031"/>
          </a:xfrm>
        </p:grpSpPr>
        <p:cxnSp>
          <p:nvCxnSpPr>
            <p:cNvPr id="13" name="Curved Connector 12"/>
            <p:cNvCxnSpPr>
              <a:endCxn id="10" idx="2"/>
            </p:cNvCxnSpPr>
            <p:nvPr/>
          </p:nvCxnSpPr>
          <p:spPr>
            <a:xfrm rot="16200000" flipH="1">
              <a:off x="3638263" y="2878758"/>
              <a:ext cx="680491" cy="2004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166" y="2638459"/>
              <a:ext cx="1363603" cy="1550031"/>
            </a:xfrm>
            <a:prstGeom prst="rect">
              <a:avLst/>
            </a:prstGeom>
            <a:noFill/>
            <a:ln w="25400">
              <a:noFill/>
            </a:ln>
          </p:spPr>
          <p:txBody>
            <a:bodyPr wrap="square" lIns="36000" tIns="36000" rIns="36000" bIns="36000" rtlCol="0">
              <a:spAutoFit/>
            </a:bodyPr>
            <a:lstStyle/>
            <a:p>
              <a:r>
                <a:rPr lang="en-GB" sz="2400" dirty="0"/>
                <a:t>ex</a:t>
              </a:r>
              <a:r>
                <a:rPr lang="en-GB" sz="2400" dirty="0" smtClean="0"/>
                <a:t>:</a:t>
              </a:r>
            </a:p>
            <a:p>
              <a:r>
                <a:rPr lang="en-GB" sz="2400" dirty="0" smtClean="0"/>
                <a:t>“is sub-</a:t>
              </a:r>
            </a:p>
            <a:p>
              <a:r>
                <a:rPr lang="en-GB" sz="2400" dirty="0" smtClean="0"/>
                <a:t>property</a:t>
              </a:r>
            </a:p>
            <a:p>
              <a:r>
                <a:rPr lang="en-GB" sz="2400" dirty="0" smtClean="0"/>
                <a:t>of”</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grpSp>
        <p:nvGrpSpPr>
          <p:cNvPr id="33" name="Group 32"/>
          <p:cNvGrpSpPr/>
          <p:nvPr/>
        </p:nvGrpSpPr>
        <p:grpSpPr>
          <a:xfrm>
            <a:off x="1975163" y="4094140"/>
            <a:ext cx="1872208" cy="945744"/>
            <a:chOff x="1835696" y="2987312"/>
            <a:chExt cx="1872208" cy="945744"/>
          </a:xfrm>
        </p:grpSpPr>
        <p:sp>
          <p:nvSpPr>
            <p:cNvPr id="34" name="Oval 33"/>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36" name="TextBox 35"/>
          <p:cNvSpPr txBox="1"/>
          <p:nvPr/>
        </p:nvSpPr>
        <p:spPr>
          <a:xfrm>
            <a:off x="6014632" y="4345995"/>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37" name="Group 36"/>
          <p:cNvGrpSpPr/>
          <p:nvPr/>
        </p:nvGrpSpPr>
        <p:grpSpPr>
          <a:xfrm>
            <a:off x="3847371" y="4128800"/>
            <a:ext cx="2167261" cy="442035"/>
            <a:chOff x="2267744" y="2322570"/>
            <a:chExt cx="2167261" cy="442035"/>
          </a:xfrm>
        </p:grpSpPr>
        <p:cxnSp>
          <p:nvCxnSpPr>
            <p:cNvPr id="38" name="Curved Connector 37"/>
            <p:cNvCxnSpPr>
              <a:stCxn id="34" idx="6"/>
              <a:endCxn id="36"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grpSp>
        <p:nvGrpSpPr>
          <p:cNvPr id="45" name="Group 44"/>
          <p:cNvGrpSpPr/>
          <p:nvPr/>
        </p:nvGrpSpPr>
        <p:grpSpPr>
          <a:xfrm>
            <a:off x="1989931" y="5338556"/>
            <a:ext cx="1872208" cy="945744"/>
            <a:chOff x="1835696" y="2987312"/>
            <a:chExt cx="1872208" cy="945744"/>
          </a:xfrm>
        </p:grpSpPr>
        <p:sp>
          <p:nvSpPr>
            <p:cNvPr id="46" name="Oval 45"/>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48" name="TextBox 47"/>
          <p:cNvSpPr txBox="1"/>
          <p:nvPr/>
        </p:nvSpPr>
        <p:spPr>
          <a:xfrm>
            <a:off x="6029400" y="5590411"/>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49" name="Group 48"/>
          <p:cNvGrpSpPr/>
          <p:nvPr/>
        </p:nvGrpSpPr>
        <p:grpSpPr>
          <a:xfrm>
            <a:off x="3862139" y="5373216"/>
            <a:ext cx="2167261" cy="442035"/>
            <a:chOff x="2267744" y="2322570"/>
            <a:chExt cx="2167261" cy="442035"/>
          </a:xfrm>
        </p:grpSpPr>
        <p:cxnSp>
          <p:nvCxnSpPr>
            <p:cNvPr id="50" name="Curved Connector 49"/>
            <p:cNvCxnSpPr>
              <a:stCxn id="46" idx="6"/>
              <a:endCxn id="48"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creator</a:t>
              </a:r>
              <a:r>
                <a:rPr lang="en-GB" sz="2400" dirty="0"/>
                <a:t>”</a:t>
              </a:r>
            </a:p>
          </p:txBody>
        </p:sp>
      </p:grpSp>
      <p:sp>
        <p:nvSpPr>
          <p:cNvPr id="54" name="Cross 53"/>
          <p:cNvSpPr/>
          <p:nvPr/>
        </p:nvSpPr>
        <p:spPr>
          <a:xfrm>
            <a:off x="952837" y="4345995"/>
            <a:ext cx="442113" cy="44203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Bent Arrow 54"/>
          <p:cNvSpPr/>
          <p:nvPr/>
        </p:nvSpPr>
        <p:spPr>
          <a:xfrm flipV="1">
            <a:off x="1044207" y="5280882"/>
            <a:ext cx="442113" cy="6267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Down Arrow 56"/>
          <p:cNvSpPr/>
          <p:nvPr/>
        </p:nvSpPr>
        <p:spPr>
          <a:xfrm>
            <a:off x="4790817" y="4809016"/>
            <a:ext cx="286993" cy="550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01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10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6" grpId="0" animBg="1"/>
      <p:bldP spid="48" grpId="0" animBg="1"/>
      <p:bldP spid="54" grpId="0" animBg="1"/>
      <p:bldP spid="55"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9781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lnSpcReduction="10000"/>
          </a:bodyPr>
          <a:lstStyle/>
          <a:p>
            <a:r>
              <a:rPr lang="en-GB" dirty="0">
                <a:hlinkClick r:id="rId2"/>
              </a:rPr>
              <a:t>http://</a:t>
            </a:r>
            <a:r>
              <a:rPr lang="en-GB" dirty="0" smtClean="0">
                <a:hlinkClick r:id="rId2"/>
              </a:rPr>
              <a:t>www.gordondunsire.com/presentations.htm</a:t>
            </a:r>
            <a:endParaRPr lang="en-GB" dirty="0" smtClean="0"/>
          </a:p>
          <a:p>
            <a:r>
              <a:rPr lang="en-GB" dirty="0">
                <a:hlinkClick r:id="rId3"/>
              </a:rPr>
              <a:t>http://</a:t>
            </a:r>
            <a:r>
              <a:rPr lang="en-GB" dirty="0" smtClean="0">
                <a:hlinkClick r:id="rId3"/>
              </a:rPr>
              <a:t>www.gordondunsire.com/publicationsrecent.htm</a:t>
            </a:r>
            <a:endParaRPr lang="en-GB" dirty="0" smtClean="0"/>
          </a:p>
          <a:p>
            <a:r>
              <a:rPr lang="en-GB" dirty="0">
                <a:hlinkClick r:id="rId4"/>
              </a:rPr>
              <a:t>https://www.w3.org/community/bpmlod</a:t>
            </a:r>
            <a:r>
              <a:rPr lang="en-GB" dirty="0" smtClean="0">
                <a:hlinkClick r:id="rId4"/>
              </a:rPr>
              <a:t>/</a:t>
            </a:r>
            <a:endParaRPr lang="en-GB" dirty="0" smtClean="0"/>
          </a:p>
          <a:p>
            <a:pPr lvl="1"/>
            <a:r>
              <a:rPr lang="en-GB" dirty="0" smtClean="0"/>
              <a:t>Best Practices for Multilingual Linked Open Data</a:t>
            </a:r>
          </a:p>
          <a:p>
            <a:r>
              <a:rPr lang="en-GB" dirty="0">
                <a:hlinkClick r:id="rId5"/>
              </a:rPr>
              <a:t>http://www.rdaregistry.info/rgAbout/versions.html</a:t>
            </a:r>
          </a:p>
          <a:p>
            <a:r>
              <a:rPr lang="en-GB" dirty="0" smtClean="0">
                <a:hlinkClick r:id="rId5"/>
              </a:rPr>
              <a:t>http</a:t>
            </a:r>
            <a:r>
              <a:rPr lang="en-GB" dirty="0">
                <a:hlinkClick r:id="rId5"/>
              </a:rPr>
              <a:t>://www.rdaregistry.info/Maps</a:t>
            </a:r>
            <a:r>
              <a:rPr lang="en-GB" dirty="0" smtClean="0">
                <a:hlinkClick r:id="rId5"/>
              </a:rPr>
              <a:t>/</a:t>
            </a:r>
            <a:endParaRPr lang="en-GB" dirty="0" smtClean="0"/>
          </a:p>
          <a:p>
            <a:endParaRPr lang="en-GB" dirty="0"/>
          </a:p>
        </p:txBody>
      </p:sp>
    </p:spTree>
    <p:extLst>
      <p:ext uri="{BB962C8B-B14F-4D97-AF65-F5344CB8AC3E}">
        <p14:creationId xmlns:p14="http://schemas.microsoft.com/office/powerpoint/2010/main" val="239885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vocabulary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92372313"/>
              </p:ext>
            </p:extLst>
          </p:nvPr>
        </p:nvGraphicFramePr>
        <p:xfrm>
          <a:off x="836543" y="2102679"/>
          <a:ext cx="7470914" cy="2926080"/>
        </p:xfrm>
        <a:graphic>
          <a:graphicData uri="http://schemas.openxmlformats.org/drawingml/2006/table">
            <a:tbl>
              <a:tblPr firstRow="1" bandRow="1">
                <a:tableStyleId>{5C22544A-7EE6-4342-B048-85BDC9FD1C3A}</a:tableStyleId>
              </a:tblPr>
              <a:tblGrid>
                <a:gridCol w="1755914"/>
                <a:gridCol w="4323522"/>
                <a:gridCol w="1391478"/>
              </a:tblGrid>
              <a:tr h="370840">
                <a:tc>
                  <a:txBody>
                    <a:bodyPr/>
                    <a:lstStyle/>
                    <a:p>
                      <a:r>
                        <a:rPr lang="en-GB" sz="2400" dirty="0" smtClean="0"/>
                        <a:t>Vocabulary</a:t>
                      </a:r>
                      <a:endParaRPr lang="en-GB" sz="2400" dirty="0"/>
                    </a:p>
                  </a:txBody>
                  <a:tcPr/>
                </a:tc>
                <a:tc>
                  <a:txBody>
                    <a:bodyPr/>
                    <a:lstStyle/>
                    <a:p>
                      <a:r>
                        <a:rPr lang="en-GB" sz="2400" dirty="0" smtClean="0"/>
                        <a:t>Definition*</a:t>
                      </a:r>
                      <a:endParaRPr lang="en-GB" sz="2400" dirty="0"/>
                    </a:p>
                  </a:txBody>
                  <a:tcPr/>
                </a:tc>
                <a:tc>
                  <a:txBody>
                    <a:bodyPr/>
                    <a:lstStyle/>
                    <a:p>
                      <a:r>
                        <a:rPr lang="en-GB" sz="2400" dirty="0" smtClean="0"/>
                        <a:t>In scope</a:t>
                      </a:r>
                      <a:endParaRPr lang="en-GB" sz="2400" dirty="0"/>
                    </a:p>
                  </a:txBody>
                  <a:tcPr/>
                </a:tc>
              </a:tr>
              <a:tr h="370840">
                <a:tc>
                  <a:txBody>
                    <a:bodyPr/>
                    <a:lstStyle/>
                    <a:p>
                      <a:r>
                        <a:rPr lang="en-GB" sz="2400" dirty="0" smtClean="0"/>
                        <a:t>Dataset</a:t>
                      </a:r>
                      <a:endParaRPr lang="en-GB" sz="2400" dirty="0"/>
                    </a:p>
                  </a:txBody>
                  <a:tcPr/>
                </a:tc>
                <a:tc>
                  <a:txBody>
                    <a:bodyPr/>
                    <a:lstStyle/>
                    <a:p>
                      <a:r>
                        <a:rPr lang="en-GB" sz="2400" dirty="0" smtClean="0"/>
                        <a:t>Set of triples about </a:t>
                      </a:r>
                      <a:r>
                        <a:rPr lang="en-GB" sz="2400" u="sng" dirty="0" smtClean="0"/>
                        <a:t>individuals</a:t>
                      </a:r>
                      <a:r>
                        <a:rPr lang="en-GB" sz="2400" dirty="0" smtClean="0"/>
                        <a:t> or things.</a:t>
                      </a:r>
                      <a:endParaRPr lang="en-GB" sz="2400" dirty="0"/>
                    </a:p>
                  </a:txBody>
                  <a:tcPr/>
                </a:tc>
                <a:tc>
                  <a:txBody>
                    <a:bodyPr/>
                    <a:lstStyle/>
                    <a:p>
                      <a:r>
                        <a:rPr lang="en-GB" sz="2400" dirty="0" smtClean="0"/>
                        <a:t>No</a:t>
                      </a:r>
                      <a:endParaRPr lang="en-GB" sz="2400" dirty="0"/>
                    </a:p>
                  </a:txBody>
                  <a:tcPr/>
                </a:tc>
              </a:tr>
              <a:tr h="370840">
                <a:tc>
                  <a:txBody>
                    <a:bodyPr/>
                    <a:lstStyle/>
                    <a:p>
                      <a:r>
                        <a:rPr lang="en-GB" sz="2400" dirty="0" smtClean="0"/>
                        <a:t>Value vocabulary</a:t>
                      </a:r>
                      <a:endParaRPr lang="en-GB" sz="2400" dirty="0"/>
                    </a:p>
                  </a:txBody>
                  <a:tcPr/>
                </a:tc>
                <a:tc>
                  <a:txBody>
                    <a:bodyPr/>
                    <a:lstStyle/>
                    <a:p>
                      <a:r>
                        <a:rPr lang="en-GB" sz="2400" dirty="0" smtClean="0"/>
                        <a:t>Set of triples about </a:t>
                      </a:r>
                      <a:r>
                        <a:rPr lang="en-GB" sz="2400" u="sng" dirty="0" smtClean="0"/>
                        <a:t>values</a:t>
                      </a:r>
                      <a:r>
                        <a:rPr lang="en-GB" sz="2400" dirty="0" smtClean="0"/>
                        <a:t> for</a:t>
                      </a:r>
                      <a:r>
                        <a:rPr lang="en-GB" sz="2400" baseline="0" dirty="0" smtClean="0"/>
                        <a:t> use in datasets.</a:t>
                      </a:r>
                      <a:endParaRPr lang="en-GB" sz="2400" dirty="0"/>
                    </a:p>
                  </a:txBody>
                  <a:tcPr/>
                </a:tc>
                <a:tc>
                  <a:txBody>
                    <a:bodyPr/>
                    <a:lstStyle/>
                    <a:p>
                      <a:r>
                        <a:rPr lang="en-GB" sz="2400" dirty="0" smtClean="0"/>
                        <a:t>Yes</a:t>
                      </a:r>
                      <a:endParaRPr lang="en-GB" sz="2400" dirty="0"/>
                    </a:p>
                  </a:txBody>
                  <a:tcPr/>
                </a:tc>
              </a:tr>
              <a:tr h="370840">
                <a:tc>
                  <a:txBody>
                    <a:bodyPr/>
                    <a:lstStyle/>
                    <a:p>
                      <a:r>
                        <a:rPr lang="en-GB" sz="2400" dirty="0" smtClean="0"/>
                        <a:t>Element set</a:t>
                      </a:r>
                      <a:endParaRPr lang="en-GB" sz="2400" dirty="0"/>
                    </a:p>
                  </a:txBody>
                  <a:tcPr/>
                </a:tc>
                <a:tc>
                  <a:txBody>
                    <a:bodyPr/>
                    <a:lstStyle/>
                    <a:p>
                      <a:r>
                        <a:rPr lang="en-GB" sz="2400" dirty="0" smtClean="0"/>
                        <a:t>Set of triples about </a:t>
                      </a:r>
                      <a:r>
                        <a:rPr lang="en-GB" sz="2400" u="sng" dirty="0" smtClean="0"/>
                        <a:t>properties and classes</a:t>
                      </a:r>
                      <a:r>
                        <a:rPr lang="en-GB" sz="2400" dirty="0" smtClean="0"/>
                        <a:t> for use in datasets.</a:t>
                      </a:r>
                      <a:endParaRPr lang="en-GB" sz="2400" dirty="0"/>
                    </a:p>
                  </a:txBody>
                  <a:tcPr/>
                </a:tc>
                <a:tc>
                  <a:txBody>
                    <a:bodyPr/>
                    <a:lstStyle/>
                    <a:p>
                      <a:r>
                        <a:rPr lang="en-GB" sz="2400" dirty="0" smtClean="0"/>
                        <a:t>Yes</a:t>
                      </a:r>
                      <a:endParaRPr lang="en-GB" sz="2400" dirty="0"/>
                    </a:p>
                  </a:txBody>
                  <a:tcPr/>
                </a:tc>
              </a:tr>
            </a:tbl>
          </a:graphicData>
        </a:graphic>
      </p:graphicFrame>
      <p:sp>
        <p:nvSpPr>
          <p:cNvPr id="4" name="TextBox 3"/>
          <p:cNvSpPr txBox="1"/>
          <p:nvPr/>
        </p:nvSpPr>
        <p:spPr>
          <a:xfrm>
            <a:off x="595367" y="5313690"/>
            <a:ext cx="7953267" cy="400110"/>
          </a:xfrm>
          <a:prstGeom prst="rect">
            <a:avLst/>
          </a:prstGeom>
          <a:noFill/>
        </p:spPr>
        <p:txBody>
          <a:bodyPr wrap="none" rtlCol="0">
            <a:spAutoFit/>
          </a:bodyPr>
          <a:lstStyle/>
          <a:p>
            <a:r>
              <a:rPr lang="en-GB" sz="2000" dirty="0" smtClean="0"/>
              <a:t>*http</a:t>
            </a:r>
            <a:r>
              <a:rPr lang="en-GB" sz="2000" dirty="0"/>
              <a:t>://www.w3.org/2005/Incubator/lld/XGR-lld-vocabdataset-20111025</a:t>
            </a:r>
            <a:r>
              <a:rPr lang="en-GB" sz="2000" dirty="0" smtClean="0"/>
              <a:t>/</a:t>
            </a:r>
            <a:endParaRPr lang="en-GB" sz="2000" dirty="0"/>
          </a:p>
        </p:txBody>
      </p:sp>
    </p:spTree>
    <p:extLst>
      <p:ext uri="{BB962C8B-B14F-4D97-AF65-F5344CB8AC3E}">
        <p14:creationId xmlns:p14="http://schemas.microsoft.com/office/powerpoint/2010/main" val="336377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Multilingual vocabularies</a:t>
            </a:r>
            <a:endParaRPr lang="en-GB" dirty="0"/>
          </a:p>
        </p:txBody>
      </p:sp>
      <p:sp>
        <p:nvSpPr>
          <p:cNvPr id="3" name="Text Placeholder 2"/>
          <p:cNvSpPr>
            <a:spLocks noGrp="1"/>
          </p:cNvSpPr>
          <p:nvPr>
            <p:ph type="body" idx="1"/>
          </p:nvPr>
        </p:nvSpPr>
        <p:spPr/>
        <p:txBody>
          <a:bodyPr/>
          <a:lstStyle/>
          <a:p>
            <a:r>
              <a:rPr lang="en-GB" dirty="0" smtClean="0"/>
              <a:t>Vocabularies in space</a:t>
            </a:r>
            <a:endParaRPr lang="en-GB" dirty="0"/>
          </a:p>
        </p:txBody>
      </p:sp>
    </p:spTree>
    <p:extLst>
      <p:ext uri="{BB962C8B-B14F-4D97-AF65-F5344CB8AC3E}">
        <p14:creationId xmlns:p14="http://schemas.microsoft.com/office/powerpoint/2010/main" val="258490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Multilingual vocabularies</a:t>
            </a:r>
            <a:endParaRPr lang="en-GB" dirty="0"/>
          </a:p>
        </p:txBody>
      </p:sp>
      <p:sp>
        <p:nvSpPr>
          <p:cNvPr id="3" name="Content Placeholder 2"/>
          <p:cNvSpPr>
            <a:spLocks noGrp="1"/>
          </p:cNvSpPr>
          <p:nvPr>
            <p:ph idx="1"/>
          </p:nvPr>
        </p:nvSpPr>
        <p:spPr/>
        <p:txBody>
          <a:bodyPr/>
          <a:lstStyle/>
          <a:p>
            <a:r>
              <a:rPr lang="en-GB" dirty="0" smtClean="0"/>
              <a:t>Direct translations of element </a:t>
            </a:r>
            <a:r>
              <a:rPr lang="en-GB" dirty="0"/>
              <a:t>set (class and property) and </a:t>
            </a:r>
            <a:r>
              <a:rPr lang="en-GB" dirty="0" smtClean="0"/>
              <a:t>value concept labels, definitions, notations, etc.</a:t>
            </a:r>
          </a:p>
          <a:p>
            <a:pPr lvl="1"/>
            <a:r>
              <a:rPr lang="en-GB" dirty="0" smtClean="0"/>
              <a:t>Use RDF separation of machine-readable identifier (URI) from human-readable (translatable!) data (literal).</a:t>
            </a:r>
          </a:p>
          <a:p>
            <a:pPr lvl="1"/>
            <a:r>
              <a:rPr lang="en-GB" dirty="0" smtClean="0"/>
              <a:t>One URI + multiple labels in multiple languages</a:t>
            </a:r>
          </a:p>
          <a:p>
            <a:r>
              <a:rPr lang="en-GB" dirty="0" smtClean="0"/>
              <a:t>Linking vocabularies developed independently in different languages involves </a:t>
            </a:r>
            <a:r>
              <a:rPr lang="en-GB" u="sng" dirty="0" smtClean="0"/>
              <a:t>Semantic maps</a:t>
            </a:r>
            <a:endParaRPr lang="en-GB" u="sng" dirty="0"/>
          </a:p>
        </p:txBody>
      </p:sp>
    </p:spTree>
    <p:extLst>
      <p:ext uri="{BB962C8B-B14F-4D97-AF65-F5344CB8AC3E}">
        <p14:creationId xmlns:p14="http://schemas.microsoft.com/office/powerpoint/2010/main" val="43375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6" y="248477"/>
            <a:ext cx="8298623" cy="3021496"/>
          </a:xfrm>
          <a:prstGeom prst="rect">
            <a:avLst/>
          </a:prstGeom>
        </p:spPr>
      </p:pic>
      <p:sp>
        <p:nvSpPr>
          <p:cNvPr id="3" name="TextBox 2"/>
          <p:cNvSpPr txBox="1"/>
          <p:nvPr/>
        </p:nvSpPr>
        <p:spPr>
          <a:xfrm>
            <a:off x="1043809" y="6011577"/>
            <a:ext cx="7270901" cy="461665"/>
          </a:xfrm>
          <a:prstGeom prst="rect">
            <a:avLst/>
          </a:prstGeom>
          <a:noFill/>
        </p:spPr>
        <p:txBody>
          <a:bodyPr wrap="none" rtlCol="0">
            <a:spAutoFit/>
          </a:bodyPr>
          <a:lstStyle/>
          <a:p>
            <a:r>
              <a:rPr lang="en-GB" sz="2400" dirty="0"/>
              <a:t>http://metadataregistry.org/concept/show/id/4675.html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34" y="612396"/>
            <a:ext cx="3651526" cy="5035262"/>
          </a:xfrm>
          <a:prstGeom prst="rect">
            <a:avLst/>
          </a:prstGeom>
        </p:spPr>
      </p:pic>
      <p:sp>
        <p:nvSpPr>
          <p:cNvPr id="5" name="Oval 4"/>
          <p:cNvSpPr/>
          <p:nvPr/>
        </p:nvSpPr>
        <p:spPr>
          <a:xfrm>
            <a:off x="221836" y="2087217"/>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64295" y="3633892"/>
            <a:ext cx="2364558" cy="584775"/>
          </a:xfrm>
          <a:prstGeom prst="rect">
            <a:avLst/>
          </a:prstGeom>
          <a:noFill/>
          <a:ln w="19050">
            <a:solidFill>
              <a:schemeClr val="tx1"/>
            </a:solidFill>
          </a:ln>
        </p:spPr>
        <p:txBody>
          <a:bodyPr wrap="none" rtlCol="0">
            <a:spAutoFit/>
          </a:bodyPr>
          <a:lstStyle/>
          <a:p>
            <a:r>
              <a:rPr lang="en-GB" sz="3200" dirty="0" smtClean="0"/>
              <a:t>25 languages</a:t>
            </a:r>
            <a:endParaRPr lang="en-GB" sz="3200" dirty="0"/>
          </a:p>
        </p:txBody>
      </p:sp>
      <p:sp>
        <p:nvSpPr>
          <p:cNvPr id="7" name="TextBox 6"/>
          <p:cNvSpPr txBox="1"/>
          <p:nvPr/>
        </p:nvSpPr>
        <p:spPr>
          <a:xfrm>
            <a:off x="761836" y="3633892"/>
            <a:ext cx="1075936" cy="584775"/>
          </a:xfrm>
          <a:prstGeom prst="rect">
            <a:avLst/>
          </a:prstGeom>
          <a:noFill/>
          <a:ln w="19050">
            <a:solidFill>
              <a:schemeClr val="tx1"/>
            </a:solidFill>
          </a:ln>
        </p:spPr>
        <p:txBody>
          <a:bodyPr wrap="none" rtlCol="0">
            <a:spAutoFit/>
          </a:bodyPr>
          <a:lstStyle/>
          <a:p>
            <a:r>
              <a:rPr lang="en-GB" sz="3200" dirty="0" smtClean="0"/>
              <a:t>1 URI</a:t>
            </a:r>
            <a:endParaRPr lang="en-GB" sz="3200" dirty="0"/>
          </a:p>
        </p:txBody>
      </p:sp>
    </p:spTree>
    <p:extLst>
      <p:ext uri="{BB962C8B-B14F-4D97-AF65-F5344CB8AC3E}">
        <p14:creationId xmlns:p14="http://schemas.microsoft.com/office/powerpoint/2010/main" val="38672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9" y="267528"/>
            <a:ext cx="5689738" cy="29548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10" y="865117"/>
            <a:ext cx="6201742" cy="5784146"/>
          </a:xfrm>
          <a:prstGeom prst="rect">
            <a:avLst/>
          </a:prstGeom>
        </p:spPr>
      </p:pic>
      <p:sp>
        <p:nvSpPr>
          <p:cNvPr id="4" name="Oval 3"/>
          <p:cNvSpPr/>
          <p:nvPr/>
        </p:nvSpPr>
        <p:spPr>
          <a:xfrm>
            <a:off x="1431507" y="4091265"/>
            <a:ext cx="983699" cy="37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431508" y="1136373"/>
            <a:ext cx="983699" cy="37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23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56" y="280504"/>
            <a:ext cx="8576366" cy="5216553"/>
          </a:xfrm>
          <a:prstGeom prst="rect">
            <a:avLst/>
          </a:prstGeom>
        </p:spPr>
      </p:pic>
      <p:sp>
        <p:nvSpPr>
          <p:cNvPr id="4" name="TextBox 3"/>
          <p:cNvSpPr txBox="1"/>
          <p:nvPr/>
        </p:nvSpPr>
        <p:spPr>
          <a:xfrm>
            <a:off x="1297554" y="5840379"/>
            <a:ext cx="6619569" cy="584775"/>
          </a:xfrm>
          <a:prstGeom prst="rect">
            <a:avLst/>
          </a:prstGeom>
          <a:noFill/>
          <a:ln w="19050">
            <a:solidFill>
              <a:schemeClr val="tx1"/>
            </a:solidFill>
          </a:ln>
        </p:spPr>
        <p:txBody>
          <a:bodyPr wrap="none" rtlCol="0">
            <a:spAutoFit/>
          </a:bodyPr>
          <a:lstStyle/>
          <a:p>
            <a:r>
              <a:rPr lang="en-GB" sz="3200" dirty="0" smtClean="0"/>
              <a:t>Spanish translation of English property</a:t>
            </a:r>
            <a:endParaRPr lang="en-GB" sz="3200" dirty="0"/>
          </a:p>
        </p:txBody>
      </p:sp>
    </p:spTree>
    <p:extLst>
      <p:ext uri="{BB962C8B-B14F-4D97-AF65-F5344CB8AC3E}">
        <p14:creationId xmlns:p14="http://schemas.microsoft.com/office/powerpoint/2010/main" val="194382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5" y="281607"/>
            <a:ext cx="6017188" cy="6337853"/>
          </a:xfrm>
          <a:prstGeom prst="rect">
            <a:avLst/>
          </a:prstGeom>
        </p:spPr>
      </p:pic>
      <p:sp>
        <p:nvSpPr>
          <p:cNvPr id="4" name="Oval 3"/>
          <p:cNvSpPr/>
          <p:nvPr/>
        </p:nvSpPr>
        <p:spPr>
          <a:xfrm>
            <a:off x="310045" y="2345636"/>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3906" y="5489714"/>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49229" y="281607"/>
            <a:ext cx="1990738" cy="2554545"/>
          </a:xfrm>
          <a:prstGeom prst="rect">
            <a:avLst/>
          </a:prstGeom>
          <a:noFill/>
          <a:ln w="19050">
            <a:solidFill>
              <a:schemeClr val="tx1"/>
            </a:solidFill>
          </a:ln>
        </p:spPr>
        <p:txBody>
          <a:bodyPr wrap="none" rtlCol="0">
            <a:spAutoFit/>
          </a:bodyPr>
          <a:lstStyle/>
          <a:p>
            <a:pPr algn="ctr"/>
            <a:r>
              <a:rPr lang="en-GB" sz="3200" dirty="0" smtClean="0"/>
              <a:t>Inflected</a:t>
            </a:r>
          </a:p>
          <a:p>
            <a:pPr algn="ctr"/>
            <a:r>
              <a:rPr lang="en-GB" sz="3200" dirty="0" smtClean="0"/>
              <a:t>Languages</a:t>
            </a:r>
          </a:p>
          <a:p>
            <a:pPr algn="ctr"/>
            <a:r>
              <a:rPr lang="en-GB" sz="3200" dirty="0"/>
              <a:t>v</a:t>
            </a:r>
            <a:r>
              <a:rPr lang="en-GB" sz="3200" dirty="0" smtClean="0"/>
              <a:t>s</a:t>
            </a:r>
          </a:p>
          <a:p>
            <a:pPr algn="ctr"/>
            <a:r>
              <a:rPr lang="en-GB" sz="3200" dirty="0" smtClean="0"/>
              <a:t>1 x</a:t>
            </a:r>
          </a:p>
          <a:p>
            <a:pPr algn="ctr"/>
            <a:r>
              <a:rPr lang="en-GB" sz="3200" dirty="0" smtClean="0"/>
              <a:t>preference</a:t>
            </a:r>
          </a:p>
        </p:txBody>
      </p:sp>
      <p:sp>
        <p:nvSpPr>
          <p:cNvPr id="7" name="TextBox 6"/>
          <p:cNvSpPr txBox="1"/>
          <p:nvPr/>
        </p:nvSpPr>
        <p:spPr>
          <a:xfrm>
            <a:off x="6694086" y="3253315"/>
            <a:ext cx="2101024" cy="2062103"/>
          </a:xfrm>
          <a:prstGeom prst="rect">
            <a:avLst/>
          </a:prstGeom>
          <a:noFill/>
          <a:ln w="19050">
            <a:solidFill>
              <a:schemeClr val="tx1"/>
            </a:solidFill>
          </a:ln>
        </p:spPr>
        <p:txBody>
          <a:bodyPr wrap="none" rtlCol="0">
            <a:spAutoFit/>
          </a:bodyPr>
          <a:lstStyle/>
          <a:p>
            <a:pPr algn="ctr"/>
            <a:r>
              <a:rPr lang="en-GB" sz="3200" dirty="0" smtClean="0"/>
              <a:t>Avoid</a:t>
            </a:r>
          </a:p>
          <a:p>
            <a:pPr algn="ctr"/>
            <a:r>
              <a:rPr lang="en-GB" sz="3200" dirty="0" smtClean="0"/>
              <a:t>Inflected</a:t>
            </a:r>
          </a:p>
          <a:p>
            <a:pPr algn="ctr"/>
            <a:r>
              <a:rPr lang="en-GB" sz="3200" dirty="0" smtClean="0"/>
              <a:t>Labels</a:t>
            </a:r>
          </a:p>
          <a:p>
            <a:pPr algn="ctr"/>
            <a:r>
              <a:rPr lang="en-GB" sz="3200" dirty="0" smtClean="0"/>
              <a:t>(adjectives)</a:t>
            </a:r>
          </a:p>
        </p:txBody>
      </p:sp>
      <p:sp>
        <p:nvSpPr>
          <p:cNvPr id="8" name="Oval 7"/>
          <p:cNvSpPr/>
          <p:nvPr/>
        </p:nvSpPr>
        <p:spPr>
          <a:xfrm>
            <a:off x="1391479" y="487018"/>
            <a:ext cx="735496" cy="34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50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LinkedDataWorld.pptx" id="{B410AC9A-1A88-46B1-8910-9E606821B251}" vid="{71AAFBF9-889D-4529-B944-04D2BA4E6D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gordonMain</Template>
  <TotalTime>771</TotalTime>
  <Words>1134</Words>
  <Application>Microsoft Office PowerPoint</Application>
  <PresentationFormat>On-screen Show (4:3)</PresentationFormat>
  <Paragraphs>212</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GordonPPT</vt:lpstr>
      <vt:lpstr>A Bibliographic Roadmap miscellany Vocabularies in space, time, and nets</vt:lpstr>
      <vt:lpstr>Overview</vt:lpstr>
      <vt:lpstr>Types of vocabulary</vt:lpstr>
      <vt:lpstr>Multilingual vocabularies</vt:lpstr>
      <vt:lpstr>Multilingual vocabularies</vt:lpstr>
      <vt:lpstr>PowerPoint Presentation</vt:lpstr>
      <vt:lpstr>PowerPoint Presentation</vt:lpstr>
      <vt:lpstr>PowerPoint Presentation</vt:lpstr>
      <vt:lpstr>PowerPoint Presentation</vt:lpstr>
      <vt:lpstr>PowerPoint Presentation</vt:lpstr>
      <vt:lpstr>Issues</vt:lpstr>
      <vt:lpstr>Describing change</vt:lpstr>
      <vt:lpstr>Versioning</vt:lpstr>
      <vt:lpstr>PowerPoint Presentation</vt:lpstr>
      <vt:lpstr>Semantic  versioning (RDA)</vt:lpstr>
      <vt:lpstr>PowerPoint Presentation</vt:lpstr>
      <vt:lpstr>PowerPoint Presentation</vt:lpstr>
      <vt:lpstr>Semantic maps</vt:lpstr>
      <vt:lpstr>Semantic mapping</vt:lpstr>
      <vt:lpstr>PowerPoint Presentation</vt:lpstr>
      <vt:lpstr>PowerPoint Presentation</vt:lpstr>
      <vt:lpstr>PowerPoint Presentation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NISO presentation</dc:title>
  <dc:creator>Gordon Dunsire</dc:creator>
  <cp:lastModifiedBy>Gordon Dunsire</cp:lastModifiedBy>
  <cp:revision>45</cp:revision>
  <dcterms:created xsi:type="dcterms:W3CDTF">2015-11-17T17:49:28Z</dcterms:created>
  <dcterms:modified xsi:type="dcterms:W3CDTF">2015-11-19T16:05:20Z</dcterms:modified>
</cp:coreProperties>
</file>