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81" r:id="rId3"/>
    <p:sldId id="274" r:id="rId4"/>
    <p:sldId id="275" r:id="rId5"/>
    <p:sldId id="276" r:id="rId6"/>
    <p:sldId id="277" r:id="rId7"/>
    <p:sldId id="278" r:id="rId8"/>
    <p:sldId id="285" r:id="rId9"/>
    <p:sldId id="262" r:id="rId10"/>
    <p:sldId id="286" r:id="rId11"/>
    <p:sldId id="287" r:id="rId12"/>
    <p:sldId id="288" r:id="rId13"/>
    <p:sldId id="290" r:id="rId14"/>
    <p:sldId id="291" r:id="rId15"/>
    <p:sldId id="284" r:id="rId16"/>
    <p:sldId id="279" r:id="rId17"/>
    <p:sldId id="295" r:id="rId18"/>
    <p:sldId id="289" r:id="rId19"/>
    <p:sldId id="294" r:id="rId20"/>
    <p:sldId id="293" r:id="rId21"/>
    <p:sldId id="307" r:id="rId22"/>
    <p:sldId id="308" r:id="rId23"/>
    <p:sldId id="309" r:id="rId24"/>
    <p:sldId id="316" r:id="rId25"/>
    <p:sldId id="310" r:id="rId26"/>
    <p:sldId id="311" r:id="rId27"/>
    <p:sldId id="312" r:id="rId28"/>
    <p:sldId id="296" r:id="rId29"/>
    <p:sldId id="297" r:id="rId30"/>
    <p:sldId id="298" r:id="rId31"/>
    <p:sldId id="299" r:id="rId32"/>
    <p:sldId id="300" r:id="rId33"/>
    <p:sldId id="301" r:id="rId34"/>
    <p:sldId id="302" r:id="rId35"/>
    <p:sldId id="303" r:id="rId36"/>
    <p:sldId id="304" r:id="rId37"/>
    <p:sldId id="305" r:id="rId38"/>
    <p:sldId id="306" r:id="rId39"/>
    <p:sldId id="321" r:id="rId40"/>
    <p:sldId id="317" r:id="rId41"/>
    <p:sldId id="313" r:id="rId42"/>
    <p:sldId id="318" r:id="rId43"/>
    <p:sldId id="314" r:id="rId44"/>
    <p:sldId id="320" r:id="rId45"/>
    <p:sldId id="319" r:id="rId46"/>
    <p:sldId id="315" r:id="rId47"/>
    <p:sldId id="282" r:id="rId48"/>
    <p:sldId id="28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9588"/>
    </p:cViewPr>
  </p:sorterViewPr>
  <p:notesViewPr>
    <p:cSldViewPr>
      <p:cViewPr>
        <p:scale>
          <a:sx n="90" d="100"/>
          <a:sy n="90" d="100"/>
        </p:scale>
        <p:origin x="-211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308BC-FFAB-4345-B588-7788EEA492BC}" type="datetimeFigureOut">
              <a:rPr lang="en-GB" smtClean="0"/>
              <a:t>11/12/2012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262B2-E42E-445D-824D-35D576FA00C5}" type="slidenum">
              <a:rPr lang="en-GB" smtClean="0"/>
              <a:t>‹#›</a:t>
            </a:fld>
            <a:endParaRPr lang="en-GB"/>
          </a:p>
        </p:txBody>
      </p:sp>
    </p:spTree>
    <p:extLst>
      <p:ext uri="{BB962C8B-B14F-4D97-AF65-F5344CB8AC3E}">
        <p14:creationId xmlns:p14="http://schemas.microsoft.com/office/powerpoint/2010/main" val="158597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4262B2-E42E-445D-824D-35D576FA00C5}" type="slidenum">
              <a:rPr lang="en-GB" smtClean="0"/>
              <a:t>1</a:t>
            </a:fld>
            <a:endParaRPr lang="en-GB"/>
          </a:p>
        </p:txBody>
      </p:sp>
    </p:spTree>
    <p:extLst>
      <p:ext uri="{BB962C8B-B14F-4D97-AF65-F5344CB8AC3E}">
        <p14:creationId xmlns:p14="http://schemas.microsoft.com/office/powerpoint/2010/main" val="260185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Sets of linked triples can</a:t>
            </a:r>
            <a:r>
              <a:rPr lang="en-GB" baseline="0" dirty="0" smtClean="0"/>
              <a:t> be shown as a “graph” of nodes (blobs) and connectors (lines). Triples are linked by matching the URIs of nodes.</a:t>
            </a:r>
          </a:p>
          <a:p>
            <a:endParaRPr lang="en-GB" baseline="0" dirty="0" smtClean="0"/>
          </a:p>
          <a:p>
            <a:r>
              <a:rPr lang="en-GB" baseline="0" dirty="0" smtClean="0"/>
              <a:t>This is the RDF graph of triples derived from the catalogue card example. Note that rectangular nodes contain the data that can be used by humans; everything else is designed for machine processing. These nodes are “literals” rather than URIs, and form terminators of linked data chains because they cannot be matched to other nodes without ambiguity.</a:t>
            </a:r>
            <a:endParaRPr lang="en-GB" dirty="0"/>
          </a:p>
        </p:txBody>
      </p:sp>
      <p:sp>
        <p:nvSpPr>
          <p:cNvPr id="4" name="Slide Number Placeholder 3"/>
          <p:cNvSpPr>
            <a:spLocks noGrp="1"/>
          </p:cNvSpPr>
          <p:nvPr>
            <p:ph type="sldNum" sz="quarter" idx="10"/>
          </p:nvPr>
        </p:nvSpPr>
        <p:spPr/>
        <p:txBody>
          <a:bodyPr/>
          <a:lstStyle/>
          <a:p>
            <a:fld id="{AC4262B2-E42E-445D-824D-35D576FA00C5}" type="slidenum">
              <a:rPr lang="en-GB" smtClean="0"/>
              <a:t>15</a:t>
            </a:fld>
            <a:endParaRPr lang="en-GB"/>
          </a:p>
        </p:txBody>
      </p:sp>
    </p:spTree>
    <p:extLst>
      <p:ext uri="{BB962C8B-B14F-4D97-AF65-F5344CB8AC3E}">
        <p14:creationId xmlns:p14="http://schemas.microsoft.com/office/powerpoint/2010/main" val="428974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the two-dimensional catalogue card has evolved into something with more than two dimensions. How much more is difficult to say; it could be fractal (between two and three, or three and four, dimensions). Time (the fourth dimension) may be a necessary or desirable feature.</a:t>
            </a:r>
          </a:p>
          <a:p>
            <a:pPr eaLnBrk="1" hangingPunct="1">
              <a:spcBef>
                <a:spcPct val="0"/>
              </a:spcBef>
            </a:pPr>
            <a:endParaRPr lang="en-US" dirty="0" smtClean="0"/>
          </a:p>
          <a:p>
            <a:pPr eaLnBrk="1" hangingPunct="1">
              <a:spcBef>
                <a:spcPct val="0"/>
              </a:spcBef>
            </a:pPr>
            <a:r>
              <a:rPr lang="en-US" dirty="0" smtClean="0"/>
              <a:t>The same metadata supports multiple views appropriate for different user and service contexts. There is no reason why one of those views should not be the catalogue card itself.</a:t>
            </a:r>
          </a:p>
          <a:p>
            <a:pPr eaLnBrk="1" hangingPunct="1">
              <a:spcBef>
                <a:spcPct val="0"/>
              </a:spcBef>
            </a:pPr>
            <a:endParaRPr lang="en-US" dirty="0" smtClean="0"/>
          </a:p>
          <a:p>
            <a:pPr eaLnBrk="1" hangingPunct="1">
              <a:spcBef>
                <a:spcPct val="0"/>
              </a:spcBef>
            </a:pPr>
            <a:r>
              <a:rPr lang="en-US" dirty="0" smtClean="0"/>
              <a:t>But the hole has been replaced by information technology and communications devices which also serve to “bring it all together”. Here, the multi-port USB interconnector is a synecdoche for the Semantic Web.</a:t>
            </a:r>
          </a:p>
          <a:p>
            <a:pPr eaLnBrk="1" hangingPunct="1">
              <a:spcBef>
                <a:spcPct val="0"/>
              </a:spcBef>
            </a:pPr>
            <a:endParaRPr lang="en-US" dirty="0" smtClean="0"/>
          </a:p>
          <a:p>
            <a:pPr eaLnBrk="1" hangingPunct="1">
              <a:spcBef>
                <a:spcPct val="0"/>
              </a:spcBef>
            </a:pPr>
            <a:r>
              <a:rPr lang="en-US" dirty="0" smtClean="0"/>
              <a:t>Cataloguers must evolve too, and be prepared to roam far and wide through space/time to create, maintain, and use bibliographic metadata.</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0CB70-D86E-42BA-BA69-02870B82C046}" type="slidenum">
              <a:rPr lang="en-GB" smtClean="0"/>
              <a:pPr/>
              <a:t>16</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41A554D-E654-4445-9329-E2B61381CF8D}"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41A554D-E654-4445-9329-E2B61381CF8D}"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41A554D-E654-4445-9329-E2B61381CF8D}"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Library communities have been developing linked data concepts for much longer than most others; it is nearly 150 years since the start of modern cataloguing with the rules for the British Museum catalogue.</a:t>
            </a:r>
          </a:p>
          <a:p>
            <a:endParaRPr lang="en-GB" dirty="0"/>
          </a:p>
          <a:p>
            <a:r>
              <a:rPr lang="en-GB" dirty="0" smtClean="0"/>
              <a:t>Libraries and librarians have a very high “trust” factor with the general public, and we are in a position to raise the general quality of the Semantic Web by ensuring our metadata is contributed. Library data will be competing with data from the widest range of sources.</a:t>
            </a:r>
            <a:endParaRPr lang="en-GB" dirty="0"/>
          </a:p>
        </p:txBody>
      </p:sp>
      <p:sp>
        <p:nvSpPr>
          <p:cNvPr id="4" name="Slide Number Placeholder 3"/>
          <p:cNvSpPr>
            <a:spLocks noGrp="1"/>
          </p:cNvSpPr>
          <p:nvPr>
            <p:ph type="sldNum" sz="quarter" idx="10"/>
          </p:nvPr>
        </p:nvSpPr>
        <p:spPr/>
        <p:txBody>
          <a:bodyPr/>
          <a:lstStyle/>
          <a:p>
            <a:fld id="{AC4262B2-E42E-445D-824D-35D576FA00C5}" type="slidenum">
              <a:rPr lang="en-GB" smtClean="0"/>
              <a:t>47</a:t>
            </a:fld>
            <a:endParaRPr lang="en-GB"/>
          </a:p>
        </p:txBody>
      </p:sp>
    </p:spTree>
    <p:extLst>
      <p:ext uri="{BB962C8B-B14F-4D97-AF65-F5344CB8AC3E}">
        <p14:creationId xmlns:p14="http://schemas.microsoft.com/office/powerpoint/2010/main" val="1361596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4262B2-E42E-445D-824D-35D576FA00C5}" type="slidenum">
              <a:rPr lang="en-GB" smtClean="0"/>
              <a:t>48</a:t>
            </a:fld>
            <a:endParaRPr lang="en-GB"/>
          </a:p>
        </p:txBody>
      </p:sp>
    </p:spTree>
    <p:extLst>
      <p:ext uri="{BB962C8B-B14F-4D97-AF65-F5344CB8AC3E}">
        <p14:creationId xmlns:p14="http://schemas.microsoft.com/office/powerpoint/2010/main" val="14106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beginning  was the catalogue card. Well, it was my first encounter with a catalogue.</a:t>
            </a:r>
          </a:p>
          <a:p>
            <a:pPr eaLnBrk="1" hangingPunct="1">
              <a:spcBef>
                <a:spcPct val="0"/>
              </a:spcBef>
            </a:pPr>
            <a:endParaRPr lang="en-US" dirty="0" smtClean="0"/>
          </a:p>
          <a:p>
            <a:pPr eaLnBrk="1" hangingPunct="1">
              <a:spcBef>
                <a:spcPct val="0"/>
              </a:spcBef>
            </a:pPr>
            <a:r>
              <a:rPr lang="en-US" dirty="0" smtClean="0"/>
              <a:t>This is an example of a catalogue card. We know it is  a catalogue card rather than any other kind of card because it has a hole at the bottom. The hole serves multiple functions, particularly if a rod is passed through all the holes in a drawer full of cards. This prevents users accidentally or deliberately filing cards out of order; it prevents the cards in the drawer  from being accidentally or deliberately spilled out onto the floor; it tells you which way is down.</a:t>
            </a:r>
          </a:p>
          <a:p>
            <a:pPr eaLnBrk="1" hangingPunct="1">
              <a:spcBef>
                <a:spcPct val="0"/>
              </a:spcBef>
            </a:pPr>
            <a:endParaRPr lang="en-US" dirty="0" smtClean="0"/>
          </a:p>
          <a:p>
            <a:pPr eaLnBrk="1" hangingPunct="1">
              <a:spcBef>
                <a:spcPct val="0"/>
              </a:spcBef>
            </a:pPr>
            <a:r>
              <a:rPr lang="en-US" dirty="0" smtClean="0"/>
              <a:t>The text tells you which way is front - for most but not all cards (but that is another story).</a:t>
            </a:r>
          </a:p>
          <a:p>
            <a:pPr eaLnBrk="1" hangingPunct="1">
              <a:spcBef>
                <a:spcPct val="0"/>
              </a:spcBef>
            </a:pPr>
            <a:endParaRPr lang="en-US" dirty="0" smtClean="0"/>
          </a:p>
          <a:p>
            <a:pPr eaLnBrk="1" hangingPunct="1">
              <a:spcBef>
                <a:spcPct val="0"/>
              </a:spcBef>
            </a:pPr>
            <a:r>
              <a:rPr lang="en-US" dirty="0" smtClean="0"/>
              <a:t>The text is metadata – the example is vaguely self-referential. There is not enough metadata to be really useful. For example, there is no indication of where this item is located (although a sign above the catalogue drawers may well say “For audio discs, please ask at the Audiovisual Desk”).</a:t>
            </a:r>
          </a:p>
          <a:p>
            <a:pPr eaLnBrk="1" hangingPunct="1">
              <a:spcBef>
                <a:spcPct val="0"/>
              </a:spcBef>
            </a:pPr>
            <a:endParaRPr lang="en-US" dirty="0" smtClean="0"/>
          </a:p>
          <a:p>
            <a:pPr eaLnBrk="1" hangingPunct="1">
              <a:spcBef>
                <a:spcPct val="0"/>
              </a:spcBef>
            </a:pPr>
            <a:r>
              <a:rPr lang="en-US" dirty="0" smtClean="0"/>
              <a:t>But there is enough metadata to illustrate how  catalogues and their contents have, and are, evolving.</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1B9B28-9071-43DC-9F1C-7D1577BEB99D}" type="slidenum">
              <a:rPr lang="en-GB" smtClean="0"/>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The first stage was automation. Here, all the metadata from the card have been stored in a computer file. The metadata are separated out into different attributes (or fields or cells) in a regular way; all records have the same set (or sub-set) of attributes. This structure is implicit in the metadata on the card, where the attributes are indicated by various punctuation devices (such as brackets), but not always identified specifically. This type of file is known as a flat-file record, as all the metadata are stored in a monolithic two-dimensional , or flat, structure.</a:t>
            </a:r>
          </a:p>
          <a:p>
            <a:pPr marL="228600" indent="-228600" eaLnBrk="1" hangingPunct="1">
              <a:spcBef>
                <a:spcPct val="0"/>
              </a:spcBef>
              <a:buAutoNum type="arabicPeriod"/>
            </a:pPr>
            <a:r>
              <a:rPr lang="en-US" dirty="0" smtClean="0"/>
              <a:t>The flat-file is not an efficient way of storing metadata if there is a lot of repetition of content between records. One area of repetition in library metadata can be found in the names of persons and organizations; a lot of authors write more than one book, and many documents can be produced by organizations in the course of their business. Repetition is minimized by storing a single record, itself also flat-file, containing metadata for the person or organization. The record is linked to the related bibliographic record using a numerical identifier,. In library terminology, the bibliographic description and name authority records are linked via an authority control number</a:t>
            </a:r>
          </a:p>
          <a:p>
            <a:pPr marL="228600" indent="-228600" eaLnBrk="1" hangingPunct="1">
              <a:spcBef>
                <a:spcPct val="0"/>
              </a:spcBef>
              <a:buAutoNum type="arabicPeriod"/>
            </a:pPr>
            <a:r>
              <a:rPr lang="en-US" dirty="0" smtClean="0"/>
              <a:t>The same approach works for subject descriptors taken from controlled vocabularies. A single subject authority record is linked to many bibliographic descriptions. Note that the control numbers are transparent to humans; instead, he authority headings (name or subject term) are displayed on the fly using the link.</a:t>
            </a:r>
          </a:p>
          <a:p>
            <a:pPr marL="228600" indent="-228600" eaLnBrk="1" hangingPunct="1">
              <a:spcBef>
                <a:spcPct val="0"/>
              </a:spcBef>
              <a:buAutoNum type="arabicPeriod"/>
            </a:pPr>
            <a:r>
              <a:rPr lang="en-US" dirty="0" smtClean="0"/>
              <a:t>This type of file structure is known as a relational database.</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2143D-6B62-40A2-AF7C-FBB8C15BC980}"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This method of storing descriptive metadata separately from authority headings which act as access points for the description began to be implemented in the 1970s, and is used by the majority of automated library catalogues today. But a new approach is being developed based on the Functional Requirements for Bibliographic Records (FRBR) model published in 1998.</a:t>
            </a:r>
          </a:p>
          <a:p>
            <a:pPr marL="228600" indent="-228600" eaLnBrk="1" hangingPunct="1">
              <a:spcBef>
                <a:spcPct val="0"/>
              </a:spcBef>
              <a:buAutoNum type="arabicPeriod"/>
            </a:pPr>
            <a:r>
              <a:rPr lang="en-US" dirty="0" smtClean="0"/>
              <a:t>FRBR groups descriptive metadata attributes into four component sets connected in a more-or-less hierarchical way. At the lowest level is the Item, containing metadata about a specific copy of a resource. In this example, the provenance note only applies to this copy.</a:t>
            </a:r>
          </a:p>
          <a:p>
            <a:pPr marL="228600" indent="-228600" eaLnBrk="1" hangingPunct="1">
              <a:spcBef>
                <a:spcPct val="0"/>
              </a:spcBef>
              <a:buAutoNum type="arabicPeriod"/>
            </a:pPr>
            <a:r>
              <a:rPr lang="en-US" dirty="0" smtClean="0"/>
              <a:t>The next grouping of metadata is the Manifestation, which describes the way information is carried by the resource. Metadata include the title taken from the disc label.</a:t>
            </a:r>
          </a:p>
          <a:p>
            <a:pPr marL="228600" indent="-228600" eaLnBrk="1" hangingPunct="1">
              <a:spcBef>
                <a:spcPct val="0"/>
              </a:spcBef>
              <a:buAutoNum type="arabicPeriod"/>
            </a:pPr>
            <a:r>
              <a:rPr lang="en-US" dirty="0" smtClean="0"/>
              <a:t>The other two groupings are, continuing up the hierarchy, Expression and Work. Expression metadata describe the content of the resource. Work metadata describe the abstract concept behind the resource, including who conceived it and what the subject is.</a:t>
            </a:r>
          </a:p>
          <a:p>
            <a:pPr marL="228600" indent="-228600" eaLnBrk="1" hangingPunct="1">
              <a:spcBef>
                <a:spcPct val="0"/>
              </a:spcBef>
              <a:buAutoNum type="arabicPeriod"/>
            </a:pPr>
            <a:r>
              <a:rPr lang="en-US" dirty="0" smtClean="0"/>
              <a:t>A Work can have more than one Expression (for example a translation), which can have more than one Manifestation (for example audiocassette and compact disc), which can have more than one Item (copy). This results in duplication, such as two Expressions using the same Work metadata. Applying the same database principles as for authority headings, a FRBR record should be stored in four separate files which are linked via some kind of identifier or control number.</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E5322C-E6AD-4BD9-AD08-C01BFC23EC2D}"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In this example, the Work component of the FRBR record does not contain any metadata content, just the structure in the form of attribute names ,and transparent links to the content of the authority files.</a:t>
            </a:r>
          </a:p>
          <a:p>
            <a:pPr marL="228600" indent="-228600" eaLnBrk="1" hangingPunct="1">
              <a:spcBef>
                <a:spcPct val="0"/>
              </a:spcBef>
              <a:buAutoNum type="arabicPeriod"/>
            </a:pPr>
            <a:r>
              <a:rPr lang="en-US" dirty="0" smtClean="0"/>
              <a:t>RDA: resource description and access is the successor to the Anglo-American Cataloguing Rules for determining bibliographic record structure and content. It is fully compatible with FRBR. One of its features is widespread use of controlled terms for metadata content. We can apply the same approach as for authority files, and store the controlled terms in their own file, linked to the relevant component of the FRBR record. Content type is one of the RDA attributes using a controlled vocabulary.</a:t>
            </a:r>
          </a:p>
          <a:p>
            <a:pPr marL="228600" indent="-228600" eaLnBrk="1" hangingPunct="1">
              <a:spcBef>
                <a:spcPct val="0"/>
              </a:spcBef>
              <a:buAutoNum type="arabicPeriod"/>
            </a:pPr>
            <a:r>
              <a:rPr lang="en-US" dirty="0" smtClean="0"/>
              <a:t>The same for carrier type.</a:t>
            </a:r>
          </a:p>
          <a:p>
            <a:pPr marL="228600" indent="-228600" eaLnBrk="1" hangingPunct="1">
              <a:spcBef>
                <a:spcPct val="0"/>
              </a:spcBef>
              <a:buAutoNum type="arabicPeriod"/>
            </a:pPr>
            <a:r>
              <a:rPr lang="en-US" dirty="0" smtClean="0"/>
              <a:t>The provenance attribute in the Item component record refers to the author and is an implicit duplication of some of the content of the author attribute, which is authority-controlled. We can minimize this duplication by refining the provenance attribute into the more specific donor attribute and isolating the author reference as the content of that attribute. The donor attribute is then linked to the same name authority record as the author attribute.</a:t>
            </a:r>
          </a:p>
          <a:p>
            <a:pPr marL="228600" indent="-228600" eaLnBrk="1" hangingPunct="1">
              <a:spcBef>
                <a:spcPct val="0"/>
              </a:spcBef>
              <a:buAutoNum type="arabicPeriod"/>
            </a:pPr>
            <a:r>
              <a:rPr lang="en-US" dirty="0" smtClean="0"/>
              <a:t>This just leaves the manifestation title within the FRBR record. But we could link the attribute to a publisher or bookseller file of titles …</a:t>
            </a:r>
          </a:p>
          <a:p>
            <a:pPr marL="228600" indent="-228600" eaLnBrk="1" hangingPunct="1">
              <a:spcBef>
                <a:spcPct val="0"/>
              </a:spcBef>
              <a:buAutoNum type="arabicPeriod"/>
            </a:pPr>
            <a:r>
              <a:rPr lang="en-US" dirty="0" smtClean="0"/>
              <a:t>And end up with a FRBR record which contains only attribute names and links. The record is  reduced to its bare-bones structure, and effectively is extinct.</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B3C5BC-0959-43AC-8B9C-30C05885F570}"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Where has the bibliographic record gone? Its content has been completely disaggregated to multiple records stored elsewhere in the local system or in remote systems. Library of Congress Subject Headings are already available in a format suitable for this approach, known as linked data. The Virtual International Authority File for names is also available as linked data. Linked data is the basis of the Semantic Web.</a:t>
            </a:r>
          </a:p>
          <a:p>
            <a:pPr eaLnBrk="1" hangingPunct="1">
              <a:spcBef>
                <a:spcPct val="0"/>
              </a:spcBef>
            </a:pPr>
            <a:endParaRPr lang="en-US" dirty="0" smtClean="0"/>
          </a:p>
          <a:p>
            <a:pPr eaLnBrk="1" hangingPunct="1">
              <a:spcBef>
                <a:spcPct val="0"/>
              </a:spcBef>
            </a:pPr>
            <a:r>
              <a:rPr lang="en-US" dirty="0" smtClean="0"/>
              <a:t>The bibliographic record is implicit. The attribute names and links are used to assemble an explicit record on demand. The metadata content is efficiently stored and maintained (any change to authority content is immediately reflected in the assembled record). Catalogues do not have to store any of the metadata locally just-in-case a user needs it; the metadata record is presented just-in-time.</a:t>
            </a:r>
          </a:p>
          <a:p>
            <a:pPr eaLnBrk="1" hangingPunct="1">
              <a:spcBef>
                <a:spcPct val="0"/>
              </a:spcBef>
            </a:pPr>
            <a:endParaRPr lang="en-US" dirty="0" smtClean="0"/>
          </a:p>
          <a:p>
            <a:pPr eaLnBrk="1" hangingPunct="1">
              <a:spcBef>
                <a:spcPct val="0"/>
              </a:spcBef>
            </a:pPr>
            <a:r>
              <a:rPr lang="en-US" dirty="0" smtClean="0"/>
              <a:t>Different sets and arrangements of attributes, reflecting practice in various information communities, can be made available for user choice. The method of assembling the displayed record is the same regardless of the particular attributes used, so there is no reason why the metadata cannot be shown in a familiar or useful format.</a:t>
            </a:r>
          </a:p>
          <a:p>
            <a:pPr eaLnBrk="1" hangingPunct="1">
              <a:spcBef>
                <a:spcPct val="0"/>
              </a:spcBef>
            </a:pPr>
            <a:endParaRPr lang="en-US" dirty="0" smtClean="0"/>
          </a:p>
          <a:p>
            <a:pPr eaLnBrk="1" hangingPunct="1">
              <a:spcBef>
                <a:spcPct val="0"/>
              </a:spcBef>
            </a:pPr>
            <a:r>
              <a:rPr lang="en-US" dirty="0" smtClean="0"/>
              <a:t>The current pre-FRBR environment involves huge amounts of duplicated effort with multiple copies of records being maintained separately at the local level. But we all have backlogs of new bibliographic resources to describe.</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3B7839-066F-4651-95FC-058240DC338F}" type="slidenum">
              <a:rPr lang="en-GB" smtClean="0"/>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key technologies of the Semantic Web are Uniform</a:t>
            </a:r>
            <a:r>
              <a:rPr lang="en-GB" baseline="0" dirty="0" smtClean="0"/>
              <a:t> Resource Identifiers and Resource Description Framework.</a:t>
            </a:r>
          </a:p>
          <a:p>
            <a:endParaRPr lang="en-GB" baseline="0" dirty="0" smtClean="0"/>
          </a:p>
          <a:p>
            <a:r>
              <a:rPr lang="en-GB" baseline="0" dirty="0" smtClean="0"/>
              <a:t>These are used to make simple, single metadata statements which relate two specific things of interest; these are called “triples” to reflect the three-part structure.</a:t>
            </a:r>
            <a:endParaRPr lang="en-GB" dirty="0"/>
          </a:p>
        </p:txBody>
      </p:sp>
      <p:sp>
        <p:nvSpPr>
          <p:cNvPr id="4" name="Slide Number Placeholder 3"/>
          <p:cNvSpPr>
            <a:spLocks noGrp="1"/>
          </p:cNvSpPr>
          <p:nvPr>
            <p:ph type="sldNum" sz="quarter" idx="10"/>
          </p:nvPr>
        </p:nvSpPr>
        <p:spPr/>
        <p:txBody>
          <a:bodyPr/>
          <a:lstStyle/>
          <a:p>
            <a:fld id="{AC4262B2-E42E-445D-824D-35D576FA00C5}" type="slidenum">
              <a:rPr lang="en-GB" smtClean="0"/>
              <a:t>9</a:t>
            </a:fld>
            <a:endParaRPr lang="en-GB"/>
          </a:p>
        </p:txBody>
      </p:sp>
    </p:spTree>
    <p:extLst>
      <p:ext uri="{BB962C8B-B14F-4D97-AF65-F5344CB8AC3E}">
        <p14:creationId xmlns:p14="http://schemas.microsoft.com/office/powerpoint/2010/main" val="29884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6774851-0E28-4EA3-A5DC-7F8A487D6797}" type="datetimeFigureOut">
              <a:rPr lang="en-GB" smtClean="0"/>
              <a:t>11/12/2012</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D6774851-0E28-4EA3-A5DC-7F8A487D6797}" type="datetimeFigureOut">
              <a:rPr lang="en-GB" smtClean="0"/>
              <a:t>11/12/2012</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D6774851-0E28-4EA3-A5DC-7F8A487D6797}" type="datetimeFigureOut">
              <a:rPr lang="en-GB" smtClean="0"/>
              <a:t>11/12/2012</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D6774851-0E28-4EA3-A5DC-7F8A487D6797}" type="datetimeFigureOut">
              <a:rPr lang="en-GB" smtClean="0"/>
              <a:t>11/12/2012</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D6774851-0E28-4EA3-A5DC-7F8A487D6797}" type="datetimeFigureOut">
              <a:rPr lang="en-GB" smtClean="0"/>
              <a:t>11/12/2012</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 introduction to open linked data for </a:t>
            </a:r>
            <a:r>
              <a:rPr lang="en-GB" dirty="0" smtClean="0"/>
              <a:t>librarians</a:t>
            </a:r>
            <a:endParaRPr lang="en-GB" dirty="0"/>
          </a:p>
        </p:txBody>
      </p:sp>
      <p:sp>
        <p:nvSpPr>
          <p:cNvPr id="3" name="Subtitle 2"/>
          <p:cNvSpPr>
            <a:spLocks noGrp="1"/>
          </p:cNvSpPr>
          <p:nvPr>
            <p:ph type="subTitle" idx="1"/>
          </p:nvPr>
        </p:nvSpPr>
        <p:spPr/>
        <p:txBody>
          <a:bodyPr>
            <a:normAutofit/>
          </a:bodyPr>
          <a:lstStyle/>
          <a:p>
            <a:r>
              <a:rPr lang="en-GB" dirty="0" smtClean="0"/>
              <a:t>Gordon </a:t>
            </a:r>
            <a:r>
              <a:rPr lang="en-GB" dirty="0" err="1" smtClean="0"/>
              <a:t>Dunsire</a:t>
            </a:r>
            <a:endParaRPr lang="en-GB" dirty="0" smtClean="0"/>
          </a:p>
          <a:p>
            <a:r>
              <a:rPr lang="en-GB" dirty="0" smtClean="0"/>
              <a:t>National Library of Finland, Helsinki</a:t>
            </a:r>
          </a:p>
          <a:p>
            <a:r>
              <a:rPr lang="en-GB" smtClean="0"/>
              <a:t>11 </a:t>
            </a:r>
            <a:r>
              <a:rPr lang="en-GB" dirty="0" smtClean="0"/>
              <a:t>December 2012</a:t>
            </a:r>
            <a:endParaRPr lang="en-GB" dirty="0"/>
          </a:p>
        </p:txBody>
      </p:sp>
    </p:spTree>
    <p:extLst>
      <p:ext uri="{BB962C8B-B14F-4D97-AF65-F5344CB8AC3E}">
        <p14:creationId xmlns:p14="http://schemas.microsoft.com/office/powerpoint/2010/main" val="42060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triple</a:t>
            </a:r>
            <a:endParaRPr lang="en-GB" dirty="0"/>
          </a:p>
        </p:txBody>
      </p:sp>
      <p:sp>
        <p:nvSpPr>
          <p:cNvPr id="3" name="Content Placeholder 2"/>
          <p:cNvSpPr>
            <a:spLocks noGrp="1"/>
          </p:cNvSpPr>
          <p:nvPr>
            <p:ph idx="1"/>
          </p:nvPr>
        </p:nvSpPr>
        <p:spPr/>
        <p:txBody>
          <a:bodyPr>
            <a:normAutofit lnSpcReduction="10000"/>
          </a:bodyPr>
          <a:lstStyle/>
          <a:p>
            <a:r>
              <a:rPr lang="en-GB" dirty="0" smtClean="0"/>
              <a:t>The title of this book is “Cataloguing”</a:t>
            </a:r>
          </a:p>
          <a:p>
            <a:pPr lvl="1"/>
            <a:r>
              <a:rPr lang="en-GB" dirty="0" smtClean="0"/>
              <a:t>Subject of the statement = </a:t>
            </a:r>
            <a:r>
              <a:rPr lang="en-GB" i="1" dirty="0" smtClean="0"/>
              <a:t>Subject</a:t>
            </a:r>
            <a:r>
              <a:rPr lang="en-GB" dirty="0" smtClean="0"/>
              <a:t>: This book</a:t>
            </a:r>
          </a:p>
          <a:p>
            <a:pPr lvl="1"/>
            <a:r>
              <a:rPr lang="en-GB" dirty="0" smtClean="0"/>
              <a:t>Nature of the statement = </a:t>
            </a:r>
            <a:r>
              <a:rPr lang="en-GB" i="1" dirty="0" smtClean="0"/>
              <a:t>Predicate</a:t>
            </a:r>
            <a:r>
              <a:rPr lang="en-GB" dirty="0" smtClean="0"/>
              <a:t>: (has) title</a:t>
            </a:r>
          </a:p>
          <a:p>
            <a:pPr lvl="1"/>
            <a:r>
              <a:rPr lang="en-GB" dirty="0" smtClean="0"/>
              <a:t>Value of the statement = </a:t>
            </a:r>
            <a:r>
              <a:rPr lang="en-GB" i="1" dirty="0" smtClean="0"/>
              <a:t>Object</a:t>
            </a:r>
            <a:r>
              <a:rPr lang="en-GB" dirty="0" smtClean="0"/>
              <a:t>: “Cataloguing”</a:t>
            </a:r>
          </a:p>
          <a:p>
            <a:r>
              <a:rPr lang="en-GB" dirty="0" smtClean="0"/>
              <a:t>This book – has title – “Cataloguing”</a:t>
            </a:r>
          </a:p>
          <a:p>
            <a:pPr lvl="1"/>
            <a:r>
              <a:rPr lang="en-GB" i="1" dirty="0" smtClean="0"/>
              <a:t>subject – predicate – object</a:t>
            </a:r>
          </a:p>
          <a:p>
            <a:r>
              <a:rPr lang="en-GB" dirty="0" smtClean="0"/>
              <a:t>This presentation – has author – Gordon Dunsire</a:t>
            </a:r>
          </a:p>
          <a:p>
            <a:r>
              <a:rPr lang="en-GB" dirty="0" smtClean="0"/>
              <a:t>This seminar – has event place – Helsinki</a:t>
            </a:r>
          </a:p>
        </p:txBody>
      </p:sp>
    </p:spTree>
    <p:extLst>
      <p:ext uri="{BB962C8B-B14F-4D97-AF65-F5344CB8AC3E}">
        <p14:creationId xmlns:p14="http://schemas.microsoft.com/office/powerpoint/2010/main" val="26749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Identifiers</a:t>
            </a:r>
            <a:endParaRPr lang="en-GB" dirty="0"/>
          </a:p>
        </p:txBody>
      </p:sp>
      <p:sp>
        <p:nvSpPr>
          <p:cNvPr id="3" name="Content Placeholder 2"/>
          <p:cNvSpPr>
            <a:spLocks noGrp="1"/>
          </p:cNvSpPr>
          <p:nvPr>
            <p:ph idx="1"/>
          </p:nvPr>
        </p:nvSpPr>
        <p:spPr/>
        <p:txBody>
          <a:bodyPr>
            <a:normAutofit fontScale="92500"/>
          </a:bodyPr>
          <a:lstStyle/>
          <a:p>
            <a:r>
              <a:rPr lang="en-GB" dirty="0" smtClean="0"/>
              <a:t>Need unambiguous way of identifying each part of the triple for efficient machine-processing</a:t>
            </a:r>
          </a:p>
          <a:p>
            <a:pPr lvl="1"/>
            <a:r>
              <a:rPr lang="en-GB" dirty="0" smtClean="0"/>
              <a:t>Human labels (“This book”, “has title”) no good</a:t>
            </a:r>
          </a:p>
          <a:p>
            <a:pPr lvl="2"/>
            <a:r>
              <a:rPr lang="en-GB" dirty="0" smtClean="0"/>
              <a:t>Same thing, different labels; different things, same label</a:t>
            </a:r>
          </a:p>
          <a:p>
            <a:r>
              <a:rPr lang="en-GB" dirty="0"/>
              <a:t>Uniform Resource Identifier (URI)</a:t>
            </a:r>
          </a:p>
          <a:p>
            <a:r>
              <a:rPr lang="en-GB" dirty="0" smtClean="0"/>
              <a:t>Exploits the utility of the URL</a:t>
            </a:r>
          </a:p>
          <a:p>
            <a:pPr lvl="1"/>
            <a:r>
              <a:rPr lang="en-GB" dirty="0" smtClean="0"/>
              <a:t>Machine-readable, regular syntax, unambiguous, global</a:t>
            </a:r>
          </a:p>
        </p:txBody>
      </p:sp>
    </p:spTree>
    <p:extLst>
      <p:ext uri="{BB962C8B-B14F-4D97-AF65-F5344CB8AC3E}">
        <p14:creationId xmlns:p14="http://schemas.microsoft.com/office/powerpoint/2010/main" val="16203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 Resource Identifier</a:t>
            </a:r>
            <a:endParaRPr lang="en-GB" dirty="0"/>
          </a:p>
        </p:txBody>
      </p:sp>
      <p:sp>
        <p:nvSpPr>
          <p:cNvPr id="3" name="Content Placeholder 2"/>
          <p:cNvSpPr>
            <a:spLocks noGrp="1"/>
          </p:cNvSpPr>
          <p:nvPr>
            <p:ph idx="1"/>
          </p:nvPr>
        </p:nvSpPr>
        <p:spPr/>
        <p:txBody>
          <a:bodyPr>
            <a:normAutofit fontScale="92500"/>
          </a:bodyPr>
          <a:lstStyle/>
          <a:p>
            <a:r>
              <a:rPr lang="en-GB" dirty="0" smtClean="0"/>
              <a:t>Can be any unique combination of numbers and letters</a:t>
            </a:r>
          </a:p>
          <a:p>
            <a:pPr lvl="1"/>
            <a:r>
              <a:rPr lang="en-GB" dirty="0" smtClean="0"/>
              <a:t>No intrinsic meaning; it’s just an identifying label</a:t>
            </a:r>
          </a:p>
          <a:p>
            <a:r>
              <a:rPr lang="en-GB" dirty="0" smtClean="0"/>
              <a:t>Can look like a URL</a:t>
            </a:r>
          </a:p>
          <a:p>
            <a:pPr lvl="1"/>
            <a:r>
              <a:rPr lang="en-GB" dirty="0" smtClean="0"/>
              <a:t>http://iflastandards.info/ns/isbd/elements/P1004</a:t>
            </a:r>
          </a:p>
          <a:p>
            <a:pPr lvl="1"/>
            <a:r>
              <a:rPr lang="en-GB" dirty="0" smtClean="0"/>
              <a:t>But does not lead to a Web page (in principle ...)</a:t>
            </a:r>
          </a:p>
          <a:p>
            <a:r>
              <a:rPr lang="en-GB" dirty="0" smtClean="0"/>
              <a:t>RDF </a:t>
            </a:r>
            <a:r>
              <a:rPr lang="en-GB" u="sng" dirty="0" smtClean="0"/>
              <a:t>requires</a:t>
            </a:r>
            <a:r>
              <a:rPr lang="en-GB" dirty="0" smtClean="0"/>
              <a:t> the subject and predicate of a triple to be URIs</a:t>
            </a:r>
          </a:p>
          <a:p>
            <a:pPr lvl="1"/>
            <a:r>
              <a:rPr lang="en-GB" dirty="0" smtClean="0"/>
              <a:t>Object can be a URI, or a literal string (“Cataloguing”)</a:t>
            </a:r>
          </a:p>
          <a:p>
            <a:endParaRPr lang="en-GB" dirty="0"/>
          </a:p>
        </p:txBody>
      </p:sp>
    </p:spTree>
    <p:extLst>
      <p:ext uri="{BB962C8B-B14F-4D97-AF65-F5344CB8AC3E}">
        <p14:creationId xmlns:p14="http://schemas.microsoft.com/office/powerpoint/2010/main" val="40514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RDF graph</a:t>
            </a:r>
            <a:endParaRPr lang="en-GB" dirty="0"/>
          </a:p>
        </p:txBody>
      </p:sp>
      <p:sp>
        <p:nvSpPr>
          <p:cNvPr id="5" name="Oval 4"/>
          <p:cNvSpPr/>
          <p:nvPr/>
        </p:nvSpPr>
        <p:spPr>
          <a:xfrm>
            <a:off x="1549486" y="2046582"/>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91680" y="2295378"/>
            <a:ext cx="1080120" cy="523220"/>
          </a:xfrm>
          <a:prstGeom prst="rect">
            <a:avLst/>
          </a:prstGeom>
          <a:noFill/>
        </p:spPr>
        <p:txBody>
          <a:bodyPr wrap="square" rtlCol="0">
            <a:spAutoFit/>
          </a:bodyPr>
          <a:lstStyle/>
          <a:p>
            <a:pPr algn="ctr"/>
            <a:r>
              <a:rPr lang="en-GB" sz="2800" dirty="0" smtClean="0"/>
              <a:t>URI:1</a:t>
            </a:r>
            <a:endParaRPr lang="en-GB" sz="2800" dirty="0"/>
          </a:p>
        </p:txBody>
      </p:sp>
      <p:sp>
        <p:nvSpPr>
          <p:cNvPr id="9" name="Oval 8"/>
          <p:cNvSpPr/>
          <p:nvPr/>
        </p:nvSpPr>
        <p:spPr>
          <a:xfrm>
            <a:off x="5652120" y="2046582"/>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96136" y="2311563"/>
            <a:ext cx="1080120" cy="523220"/>
          </a:xfrm>
          <a:prstGeom prst="rect">
            <a:avLst/>
          </a:prstGeom>
          <a:noFill/>
        </p:spPr>
        <p:txBody>
          <a:bodyPr wrap="square" rtlCol="0">
            <a:spAutoFit/>
          </a:bodyPr>
          <a:lstStyle/>
          <a:p>
            <a:pPr algn="ctr"/>
            <a:r>
              <a:rPr lang="en-GB" sz="2800" dirty="0" smtClean="0"/>
              <a:t>URI:2</a:t>
            </a:r>
            <a:endParaRPr lang="en-GB" sz="2800" dirty="0"/>
          </a:p>
        </p:txBody>
      </p:sp>
      <p:cxnSp>
        <p:nvCxnSpPr>
          <p:cNvPr id="17" name="Curved Connector 16"/>
          <p:cNvCxnSpPr>
            <a:stCxn id="5" idx="5"/>
            <a:endCxn id="9" idx="3"/>
          </p:cNvCxnSpPr>
          <p:nvPr/>
        </p:nvCxnSpPr>
        <p:spPr>
          <a:xfrm rot="16200000" flipH="1">
            <a:off x="4284879" y="1339457"/>
            <a:ext cx="12700" cy="3135204"/>
          </a:xfrm>
          <a:prstGeom prst="curvedConnector3">
            <a:avLst>
              <a:gd name="adj1" fmla="val 296248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2915816" y="2544288"/>
            <a:ext cx="2736304" cy="12700"/>
          </a:xfrm>
          <a:prstGeom prst="curvedConnector3">
            <a:avLst>
              <a:gd name="adj1" fmla="val 50000"/>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96136" y="2289028"/>
            <a:ext cx="1080120" cy="523220"/>
          </a:xfrm>
          <a:prstGeom prst="rect">
            <a:avLst/>
          </a:prstGeom>
          <a:noFill/>
        </p:spPr>
        <p:txBody>
          <a:bodyPr wrap="square" rtlCol="0">
            <a:spAutoFit/>
          </a:bodyPr>
          <a:lstStyle/>
          <a:p>
            <a:pPr algn="ctr"/>
            <a:r>
              <a:rPr lang="en-GB" sz="2800" dirty="0" smtClean="0"/>
              <a:t>Thing</a:t>
            </a:r>
            <a:endParaRPr lang="en-GB" sz="2800" dirty="0"/>
          </a:p>
        </p:txBody>
      </p:sp>
      <p:sp>
        <p:nvSpPr>
          <p:cNvPr id="30" name="TextBox 29"/>
          <p:cNvSpPr txBox="1"/>
          <p:nvPr/>
        </p:nvSpPr>
        <p:spPr>
          <a:xfrm>
            <a:off x="1691680" y="2289028"/>
            <a:ext cx="1080120" cy="523220"/>
          </a:xfrm>
          <a:prstGeom prst="rect">
            <a:avLst/>
          </a:prstGeom>
          <a:noFill/>
        </p:spPr>
        <p:txBody>
          <a:bodyPr wrap="square" rtlCol="0">
            <a:spAutoFit/>
          </a:bodyPr>
          <a:lstStyle/>
          <a:p>
            <a:pPr algn="ctr"/>
            <a:r>
              <a:rPr lang="en-GB" sz="2800" dirty="0" smtClean="0"/>
              <a:t>Thing</a:t>
            </a:r>
            <a:endParaRPr lang="en-GB" sz="2800" dirty="0"/>
          </a:p>
        </p:txBody>
      </p:sp>
      <p:sp>
        <p:nvSpPr>
          <p:cNvPr id="31" name="TextBox 30"/>
          <p:cNvSpPr txBox="1"/>
          <p:nvPr/>
        </p:nvSpPr>
        <p:spPr>
          <a:xfrm>
            <a:off x="3059832" y="2021068"/>
            <a:ext cx="2448272" cy="523220"/>
          </a:xfrm>
          <a:prstGeom prst="rect">
            <a:avLst/>
          </a:prstGeom>
          <a:noFill/>
        </p:spPr>
        <p:txBody>
          <a:bodyPr wrap="square" rtlCol="0">
            <a:spAutoFit/>
          </a:bodyPr>
          <a:lstStyle/>
          <a:p>
            <a:pPr algn="ctr"/>
            <a:r>
              <a:rPr lang="en-GB" sz="2800" dirty="0" smtClean="0"/>
              <a:t>Relationship</a:t>
            </a:r>
            <a:endParaRPr lang="en-GB" sz="2800" dirty="0"/>
          </a:p>
        </p:txBody>
      </p:sp>
      <p:sp>
        <p:nvSpPr>
          <p:cNvPr id="32" name="TextBox 31"/>
          <p:cNvSpPr txBox="1"/>
          <p:nvPr/>
        </p:nvSpPr>
        <p:spPr>
          <a:xfrm>
            <a:off x="1567488" y="3861048"/>
            <a:ext cx="1332148" cy="523220"/>
          </a:xfrm>
          <a:prstGeom prst="rect">
            <a:avLst/>
          </a:prstGeom>
          <a:noFill/>
        </p:spPr>
        <p:txBody>
          <a:bodyPr wrap="square" rtlCol="0">
            <a:spAutoFit/>
          </a:bodyPr>
          <a:lstStyle/>
          <a:p>
            <a:pPr algn="ctr"/>
            <a:r>
              <a:rPr lang="en-GB" sz="2800" dirty="0" smtClean="0">
                <a:solidFill>
                  <a:schemeClr val="tx2"/>
                </a:solidFill>
              </a:rPr>
              <a:t>Subject</a:t>
            </a:r>
            <a:endParaRPr lang="en-GB" sz="2800" dirty="0">
              <a:solidFill>
                <a:schemeClr val="tx2"/>
              </a:solidFill>
            </a:endParaRPr>
          </a:p>
        </p:txBody>
      </p:sp>
      <p:sp>
        <p:nvSpPr>
          <p:cNvPr id="33" name="TextBox 32"/>
          <p:cNvSpPr txBox="1"/>
          <p:nvPr/>
        </p:nvSpPr>
        <p:spPr>
          <a:xfrm>
            <a:off x="5670122" y="3861048"/>
            <a:ext cx="1332148" cy="523220"/>
          </a:xfrm>
          <a:prstGeom prst="rect">
            <a:avLst/>
          </a:prstGeom>
          <a:noFill/>
        </p:spPr>
        <p:txBody>
          <a:bodyPr wrap="square" rtlCol="0">
            <a:spAutoFit/>
          </a:bodyPr>
          <a:lstStyle/>
          <a:p>
            <a:pPr algn="ctr"/>
            <a:r>
              <a:rPr lang="en-GB" sz="2800" dirty="0" smtClean="0">
                <a:solidFill>
                  <a:schemeClr val="tx2"/>
                </a:solidFill>
              </a:rPr>
              <a:t>Object</a:t>
            </a:r>
            <a:endParaRPr lang="en-GB" sz="2800" dirty="0">
              <a:solidFill>
                <a:schemeClr val="tx2"/>
              </a:solidFill>
            </a:endParaRPr>
          </a:p>
        </p:txBody>
      </p:sp>
      <p:cxnSp>
        <p:nvCxnSpPr>
          <p:cNvPr id="35" name="Straight Arrow Connector 34"/>
          <p:cNvCxnSpPr/>
          <p:nvPr/>
        </p:nvCxnSpPr>
        <p:spPr>
          <a:xfrm flipH="1" flipV="1">
            <a:off x="2223650" y="3054694"/>
            <a:ext cx="19825" cy="806354"/>
          </a:xfrm>
          <a:prstGeom prst="straightConnector1">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327195" y="3054694"/>
            <a:ext cx="18002" cy="806354"/>
          </a:xfrm>
          <a:prstGeom prst="straightConnector1">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15356" y="3861048"/>
            <a:ext cx="1737225" cy="523220"/>
          </a:xfrm>
          <a:prstGeom prst="rect">
            <a:avLst/>
          </a:prstGeom>
          <a:noFill/>
        </p:spPr>
        <p:txBody>
          <a:bodyPr wrap="square" rtlCol="0">
            <a:spAutoFit/>
          </a:bodyPr>
          <a:lstStyle/>
          <a:p>
            <a:pPr algn="ctr"/>
            <a:r>
              <a:rPr lang="en-GB" sz="2800" dirty="0" smtClean="0">
                <a:solidFill>
                  <a:schemeClr val="tx2"/>
                </a:solidFill>
              </a:rPr>
              <a:t>Predicate</a:t>
            </a:r>
            <a:endParaRPr lang="en-GB" sz="2800" dirty="0">
              <a:solidFill>
                <a:schemeClr val="tx2"/>
              </a:solidFill>
            </a:endParaRPr>
          </a:p>
        </p:txBody>
      </p:sp>
      <p:sp>
        <p:nvSpPr>
          <p:cNvPr id="42" name="TextBox 41"/>
          <p:cNvSpPr txBox="1"/>
          <p:nvPr/>
        </p:nvSpPr>
        <p:spPr>
          <a:xfrm>
            <a:off x="3067093" y="2544288"/>
            <a:ext cx="2448272" cy="523220"/>
          </a:xfrm>
          <a:prstGeom prst="rect">
            <a:avLst/>
          </a:prstGeom>
          <a:noFill/>
        </p:spPr>
        <p:txBody>
          <a:bodyPr wrap="square" rtlCol="0">
            <a:spAutoFit/>
          </a:bodyPr>
          <a:lstStyle/>
          <a:p>
            <a:pPr algn="ctr"/>
            <a:r>
              <a:rPr lang="en-GB" sz="2800" dirty="0" smtClean="0"/>
              <a:t>Property URI</a:t>
            </a:r>
            <a:endParaRPr lang="en-GB" sz="2800" dirty="0"/>
          </a:p>
        </p:txBody>
      </p:sp>
      <p:sp>
        <p:nvSpPr>
          <p:cNvPr id="43" name="Oval 42"/>
          <p:cNvSpPr/>
          <p:nvPr/>
        </p:nvSpPr>
        <p:spPr>
          <a:xfrm>
            <a:off x="1549486" y="4879129"/>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Curved Connector 44"/>
          <p:cNvCxnSpPr>
            <a:stCxn id="43" idx="5"/>
            <a:endCxn id="46" idx="2"/>
          </p:cNvCxnSpPr>
          <p:nvPr/>
        </p:nvCxnSpPr>
        <p:spPr>
          <a:xfrm rot="5400000" flipH="1" flipV="1">
            <a:off x="4490660" y="3871412"/>
            <a:ext cx="94811" cy="3641578"/>
          </a:xfrm>
          <a:prstGeom prst="curvedConnector3">
            <a:avLst>
              <a:gd name="adj1" fmla="val -396826"/>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670122" y="5121575"/>
            <a:ext cx="1377465" cy="523220"/>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en-GB" sz="2800" dirty="0" smtClean="0"/>
              <a:t>“Literal”</a:t>
            </a:r>
            <a:endParaRPr lang="en-GB" sz="2800" dirty="0"/>
          </a:p>
        </p:txBody>
      </p:sp>
      <p:sp>
        <p:nvSpPr>
          <p:cNvPr id="48" name="TextBox 47"/>
          <p:cNvSpPr txBox="1"/>
          <p:nvPr/>
        </p:nvSpPr>
        <p:spPr>
          <a:xfrm>
            <a:off x="1691680" y="5121575"/>
            <a:ext cx="1080120" cy="523220"/>
          </a:xfrm>
          <a:prstGeom prst="rect">
            <a:avLst/>
          </a:prstGeom>
          <a:noFill/>
        </p:spPr>
        <p:txBody>
          <a:bodyPr wrap="square" rtlCol="0">
            <a:spAutoFit/>
          </a:bodyPr>
          <a:lstStyle/>
          <a:p>
            <a:pPr algn="ctr"/>
            <a:r>
              <a:rPr lang="en-GB" sz="2800" dirty="0" smtClean="0"/>
              <a:t>URI:3</a:t>
            </a:r>
            <a:endParaRPr lang="en-GB" sz="2800" dirty="0"/>
          </a:p>
        </p:txBody>
      </p:sp>
      <p:sp>
        <p:nvSpPr>
          <p:cNvPr id="51" name="TextBox 50"/>
          <p:cNvSpPr txBox="1"/>
          <p:nvPr/>
        </p:nvSpPr>
        <p:spPr>
          <a:xfrm>
            <a:off x="3182144" y="5430591"/>
            <a:ext cx="2448272" cy="523220"/>
          </a:xfrm>
          <a:prstGeom prst="rect">
            <a:avLst/>
          </a:prstGeom>
          <a:noFill/>
        </p:spPr>
        <p:txBody>
          <a:bodyPr wrap="square" rtlCol="0">
            <a:spAutoFit/>
          </a:bodyPr>
          <a:lstStyle/>
          <a:p>
            <a:pPr algn="ctr"/>
            <a:r>
              <a:rPr lang="en-GB" sz="2800" dirty="0" smtClean="0"/>
              <a:t>Property URI</a:t>
            </a:r>
            <a:endParaRPr lang="en-GB" sz="2800" dirty="0"/>
          </a:p>
        </p:txBody>
      </p:sp>
    </p:spTree>
    <p:extLst>
      <p:ext uri="{BB962C8B-B14F-4D97-AF65-F5344CB8AC3E}">
        <p14:creationId xmlns:p14="http://schemas.microsoft.com/office/powerpoint/2010/main" val="41512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30"/>
                                        </p:tgtEl>
                                      </p:cBhvr>
                                    </p:animEffect>
                                    <p:set>
                                      <p:cBhvr>
                                        <p:cTn id="18" dur="1" fill="hold">
                                          <p:stCondLst>
                                            <p:cond delay="999"/>
                                          </p:stCondLst>
                                        </p:cTn>
                                        <p:tgtEl>
                                          <p:spTgt spid="30"/>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2000"/>
                            </p:stCondLst>
                            <p:childTnLst>
                              <p:par>
                                <p:cTn id="24" presetID="10" presetClass="exit" presetSubtype="0" fill="hold" grpId="1" nodeType="afterEffect">
                                  <p:stCondLst>
                                    <p:cond delay="0"/>
                                  </p:stCondLst>
                                  <p:childTnLst>
                                    <p:animEffect transition="out" filter="fade">
                                      <p:cBhvr>
                                        <p:cTn id="25" dur="1000"/>
                                        <p:tgtEl>
                                          <p:spTgt spid="28"/>
                                        </p:tgtEl>
                                      </p:cBhvr>
                                    </p:animEffect>
                                    <p:set>
                                      <p:cBhvr>
                                        <p:cTn id="26" dur="1" fill="hold">
                                          <p:stCondLst>
                                            <p:cond delay="999"/>
                                          </p:stCondLst>
                                        </p:cTn>
                                        <p:tgtEl>
                                          <p:spTgt spid="28"/>
                                        </p:tgtEl>
                                        <p:attrNameLst>
                                          <p:attrName>style.visibility</p:attrName>
                                        </p:attrNameLst>
                                      </p:cBhvr>
                                      <p:to>
                                        <p:strVal val="hidden"/>
                                      </p:to>
                                    </p:se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1000"/>
                                        <p:tgtEl>
                                          <p:spTgt spid="31"/>
                                        </p:tgtEl>
                                      </p:cBhvr>
                                    </p:animEffect>
                                    <p:set>
                                      <p:cBhvr>
                                        <p:cTn id="52" dur="1" fill="hold">
                                          <p:stCondLst>
                                            <p:cond delay="999"/>
                                          </p:stCondLst>
                                        </p:cTn>
                                        <p:tgtEl>
                                          <p:spTgt spid="3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35"/>
                                        </p:tgtEl>
                                      </p:cBhvr>
                                    </p:animEffect>
                                    <p:set>
                                      <p:cBhvr>
                                        <p:cTn id="58" dur="1" fill="hold">
                                          <p:stCondLst>
                                            <p:cond delay="999"/>
                                          </p:stCondLst>
                                        </p:cTn>
                                        <p:tgtEl>
                                          <p:spTgt spid="3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38"/>
                                        </p:tgtEl>
                                      </p:cBhvr>
                                    </p:animEffect>
                                    <p:set>
                                      <p:cBhvr>
                                        <p:cTn id="61" dur="1" fill="hold">
                                          <p:stCondLst>
                                            <p:cond delay="999"/>
                                          </p:stCondLst>
                                        </p:cTn>
                                        <p:tgtEl>
                                          <p:spTgt spid="38"/>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1000"/>
                                        <p:tgtEl>
                                          <p:spTgt spid="48"/>
                                        </p:tgtEl>
                                      </p:cBhvr>
                                    </p:animEffect>
                                  </p:childTnLst>
                                </p:cTn>
                              </p:par>
                            </p:childTnLst>
                          </p:cTn>
                        </p:par>
                        <p:par>
                          <p:cTn id="84" fill="hold">
                            <p:stCondLst>
                              <p:cond delay="2000"/>
                            </p:stCondLst>
                            <p:childTnLst>
                              <p:par>
                                <p:cTn id="85" presetID="10" presetClass="entr" presetSubtype="0"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1000"/>
                                        <p:tgtEl>
                                          <p:spTgt spid="51"/>
                                        </p:tgtEl>
                                      </p:cBhvr>
                                    </p:animEffect>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8" grpId="0"/>
      <p:bldP spid="28" grpId="1"/>
      <p:bldP spid="30" grpId="0"/>
      <p:bldP spid="30" grpId="1"/>
      <p:bldP spid="31" grpId="0"/>
      <p:bldP spid="31" grpId="1"/>
      <p:bldP spid="32" grpId="0"/>
      <p:bldP spid="33" grpId="0"/>
      <p:bldP spid="41" grpId="0"/>
      <p:bldP spid="42" grpId="0"/>
      <p:bldP spid="43" grpId="0" animBg="1"/>
      <p:bldP spid="46" grpId="0" animBg="1"/>
      <p:bldP spid="48"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RDF triples</a:t>
            </a:r>
            <a:endParaRPr lang="en-GB" dirty="0"/>
          </a:p>
        </p:txBody>
      </p:sp>
      <p:sp>
        <p:nvSpPr>
          <p:cNvPr id="4" name="Oval 3"/>
          <p:cNvSpPr/>
          <p:nvPr/>
        </p:nvSpPr>
        <p:spPr>
          <a:xfrm>
            <a:off x="1549486" y="4879129"/>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urved Connector 4"/>
          <p:cNvCxnSpPr>
            <a:stCxn id="4" idx="5"/>
            <a:endCxn id="6" idx="2"/>
          </p:cNvCxnSpPr>
          <p:nvPr/>
        </p:nvCxnSpPr>
        <p:spPr>
          <a:xfrm rot="5400000" flipH="1" flipV="1">
            <a:off x="4001792" y="4336649"/>
            <a:ext cx="118442" cy="2687472"/>
          </a:xfrm>
          <a:prstGeom prst="curvedConnector3">
            <a:avLst>
              <a:gd name="adj1" fmla="val -31765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6016" y="5097944"/>
            <a:ext cx="1377465" cy="523220"/>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en-GB" sz="2800" dirty="0" smtClean="0"/>
              <a:t>“Literal”</a:t>
            </a:r>
            <a:endParaRPr lang="en-GB" sz="2800" dirty="0"/>
          </a:p>
        </p:txBody>
      </p:sp>
      <p:sp>
        <p:nvSpPr>
          <p:cNvPr id="7" name="TextBox 6"/>
          <p:cNvSpPr txBox="1"/>
          <p:nvPr/>
        </p:nvSpPr>
        <p:spPr>
          <a:xfrm>
            <a:off x="1691680" y="5121575"/>
            <a:ext cx="1080120" cy="523220"/>
          </a:xfrm>
          <a:prstGeom prst="rect">
            <a:avLst/>
          </a:prstGeom>
          <a:noFill/>
        </p:spPr>
        <p:txBody>
          <a:bodyPr wrap="square" rtlCol="0">
            <a:spAutoFit/>
          </a:bodyPr>
          <a:lstStyle/>
          <a:p>
            <a:pPr algn="ctr"/>
            <a:r>
              <a:rPr lang="en-GB" sz="2800" dirty="0" smtClean="0"/>
              <a:t>URI:3</a:t>
            </a:r>
            <a:endParaRPr lang="en-GB" sz="2800" dirty="0"/>
          </a:p>
        </p:txBody>
      </p:sp>
      <p:sp>
        <p:nvSpPr>
          <p:cNvPr id="8" name="TextBox 7"/>
          <p:cNvSpPr txBox="1"/>
          <p:nvPr/>
        </p:nvSpPr>
        <p:spPr>
          <a:xfrm>
            <a:off x="3491881" y="5418775"/>
            <a:ext cx="1224136" cy="523220"/>
          </a:xfrm>
          <a:prstGeom prst="rect">
            <a:avLst/>
          </a:prstGeom>
          <a:noFill/>
        </p:spPr>
        <p:txBody>
          <a:bodyPr wrap="square" rtlCol="0">
            <a:spAutoFit/>
          </a:bodyPr>
          <a:lstStyle/>
          <a:p>
            <a:pPr algn="ctr"/>
            <a:r>
              <a:rPr lang="en-GB" sz="2800" dirty="0" smtClean="0"/>
              <a:t>URI:B</a:t>
            </a:r>
            <a:endParaRPr lang="en-GB" sz="2800" dirty="0"/>
          </a:p>
        </p:txBody>
      </p:sp>
      <p:sp>
        <p:nvSpPr>
          <p:cNvPr id="9" name="Oval 8"/>
          <p:cNvSpPr/>
          <p:nvPr/>
        </p:nvSpPr>
        <p:spPr>
          <a:xfrm>
            <a:off x="1417701" y="2087269"/>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urved Connector 9"/>
          <p:cNvCxnSpPr>
            <a:stCxn id="9" idx="7"/>
            <a:endCxn id="13" idx="1"/>
          </p:cNvCxnSpPr>
          <p:nvPr/>
        </p:nvCxnSpPr>
        <p:spPr>
          <a:xfrm rot="5400000" flipH="1" flipV="1">
            <a:off x="3750934" y="1069462"/>
            <a:ext cx="12700" cy="2330885"/>
          </a:xfrm>
          <a:prstGeom prst="curvedConnector3">
            <a:avLst>
              <a:gd name="adj1" fmla="val 296248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59895" y="2329715"/>
            <a:ext cx="1080120" cy="523220"/>
          </a:xfrm>
          <a:prstGeom prst="rect">
            <a:avLst/>
          </a:prstGeom>
          <a:noFill/>
        </p:spPr>
        <p:txBody>
          <a:bodyPr wrap="square" rtlCol="0">
            <a:spAutoFit/>
          </a:bodyPr>
          <a:lstStyle/>
          <a:p>
            <a:pPr algn="ctr"/>
            <a:r>
              <a:rPr lang="en-GB" sz="2800" dirty="0" smtClean="0"/>
              <a:t>URI:1</a:t>
            </a:r>
            <a:endParaRPr lang="en-GB" sz="2800" dirty="0"/>
          </a:p>
        </p:txBody>
      </p:sp>
      <p:sp>
        <p:nvSpPr>
          <p:cNvPr id="12" name="TextBox 11"/>
          <p:cNvSpPr txBox="1"/>
          <p:nvPr/>
        </p:nvSpPr>
        <p:spPr>
          <a:xfrm>
            <a:off x="3223340" y="1906714"/>
            <a:ext cx="1165444" cy="523220"/>
          </a:xfrm>
          <a:prstGeom prst="rect">
            <a:avLst/>
          </a:prstGeom>
          <a:noFill/>
        </p:spPr>
        <p:txBody>
          <a:bodyPr wrap="square" rtlCol="0">
            <a:spAutoFit/>
          </a:bodyPr>
          <a:lstStyle/>
          <a:p>
            <a:pPr algn="ctr"/>
            <a:r>
              <a:rPr lang="en-GB" sz="2800" dirty="0" smtClean="0"/>
              <a:t>URI:A</a:t>
            </a:r>
            <a:endParaRPr lang="en-GB" sz="2800" dirty="0"/>
          </a:p>
        </p:txBody>
      </p:sp>
      <p:sp>
        <p:nvSpPr>
          <p:cNvPr id="13" name="Oval 12"/>
          <p:cNvSpPr/>
          <p:nvPr/>
        </p:nvSpPr>
        <p:spPr>
          <a:xfrm>
            <a:off x="4716016" y="2087269"/>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858210" y="2329715"/>
            <a:ext cx="1080120" cy="523220"/>
          </a:xfrm>
          <a:prstGeom prst="rect">
            <a:avLst/>
          </a:prstGeom>
          <a:noFill/>
        </p:spPr>
        <p:txBody>
          <a:bodyPr wrap="square" rtlCol="0">
            <a:spAutoFit/>
          </a:bodyPr>
          <a:lstStyle/>
          <a:p>
            <a:pPr algn="ctr"/>
            <a:r>
              <a:rPr lang="en-GB" sz="2800" dirty="0" smtClean="0"/>
              <a:t>URI:2</a:t>
            </a:r>
            <a:endParaRPr lang="en-GB" sz="2800" dirty="0"/>
          </a:p>
        </p:txBody>
      </p:sp>
      <p:sp>
        <p:nvSpPr>
          <p:cNvPr id="18" name="Oval 17"/>
          <p:cNvSpPr/>
          <p:nvPr/>
        </p:nvSpPr>
        <p:spPr>
          <a:xfrm>
            <a:off x="3169913" y="2928356"/>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312107" y="3170802"/>
            <a:ext cx="1080120" cy="523220"/>
          </a:xfrm>
          <a:prstGeom prst="rect">
            <a:avLst/>
          </a:prstGeom>
          <a:noFill/>
        </p:spPr>
        <p:txBody>
          <a:bodyPr wrap="square" rtlCol="0">
            <a:spAutoFit/>
          </a:bodyPr>
          <a:lstStyle/>
          <a:p>
            <a:pPr algn="ctr"/>
            <a:r>
              <a:rPr lang="en-GB" sz="2800" dirty="0" smtClean="0"/>
              <a:t>URI:2</a:t>
            </a:r>
            <a:endParaRPr lang="en-GB" sz="2800" dirty="0"/>
          </a:p>
        </p:txBody>
      </p:sp>
      <p:cxnSp>
        <p:nvCxnSpPr>
          <p:cNvPr id="20" name="Curved Connector 19"/>
          <p:cNvCxnSpPr>
            <a:stCxn id="18" idx="6"/>
            <a:endCxn id="22" idx="2"/>
          </p:cNvCxnSpPr>
          <p:nvPr/>
        </p:nvCxnSpPr>
        <p:spPr>
          <a:xfrm>
            <a:off x="4538065" y="3432412"/>
            <a:ext cx="2228357" cy="48148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00978" y="3936468"/>
            <a:ext cx="1165444" cy="523220"/>
          </a:xfrm>
          <a:prstGeom prst="rect">
            <a:avLst/>
          </a:prstGeom>
          <a:noFill/>
        </p:spPr>
        <p:txBody>
          <a:bodyPr wrap="square" rtlCol="0">
            <a:spAutoFit/>
          </a:bodyPr>
          <a:lstStyle/>
          <a:p>
            <a:pPr algn="ctr"/>
            <a:r>
              <a:rPr lang="en-GB" sz="2800" dirty="0" smtClean="0"/>
              <a:t>URI:C</a:t>
            </a:r>
            <a:endParaRPr lang="en-GB" sz="2800" dirty="0"/>
          </a:p>
        </p:txBody>
      </p:sp>
      <p:sp>
        <p:nvSpPr>
          <p:cNvPr id="22" name="Oval 21"/>
          <p:cNvSpPr/>
          <p:nvPr/>
        </p:nvSpPr>
        <p:spPr>
          <a:xfrm>
            <a:off x="6766422" y="3409836"/>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908616" y="3652282"/>
            <a:ext cx="1080120" cy="523220"/>
          </a:xfrm>
          <a:prstGeom prst="rect">
            <a:avLst/>
          </a:prstGeom>
          <a:noFill/>
        </p:spPr>
        <p:txBody>
          <a:bodyPr wrap="square" rtlCol="0">
            <a:spAutoFit/>
          </a:bodyPr>
          <a:lstStyle/>
          <a:p>
            <a:pPr algn="ctr"/>
            <a:r>
              <a:rPr lang="en-GB" sz="2800" dirty="0" smtClean="0"/>
              <a:t>URI:3</a:t>
            </a:r>
            <a:endParaRPr lang="en-GB" sz="2800" dirty="0"/>
          </a:p>
        </p:txBody>
      </p:sp>
      <p:cxnSp>
        <p:nvCxnSpPr>
          <p:cNvPr id="28" name="Straight Arrow Connector 27"/>
          <p:cNvCxnSpPr>
            <a:stCxn id="18" idx="7"/>
            <a:endCxn id="13" idx="3"/>
          </p:cNvCxnSpPr>
          <p:nvPr/>
        </p:nvCxnSpPr>
        <p:spPr>
          <a:xfrm flipV="1">
            <a:off x="4337704" y="2947746"/>
            <a:ext cx="578673" cy="128245"/>
          </a:xfrm>
          <a:prstGeom prst="straightConnector1">
            <a:avLst/>
          </a:prstGeom>
          <a:ln w="25400" cmpd="dbl">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3" idx="4"/>
            <a:endCxn id="22" idx="2"/>
          </p:cNvCxnSpPr>
          <p:nvPr/>
        </p:nvCxnSpPr>
        <p:spPr>
          <a:xfrm rot="16200000" flipH="1">
            <a:off x="5674002" y="2821471"/>
            <a:ext cx="818511" cy="1366330"/>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6"/>
          </p:cNvCxnSpPr>
          <p:nvPr/>
        </p:nvCxnSpPr>
        <p:spPr>
          <a:xfrm flipV="1">
            <a:off x="2917638" y="4198078"/>
            <a:ext cx="3990978" cy="1185107"/>
          </a:xfrm>
          <a:prstGeom prst="straightConnector1">
            <a:avLst/>
          </a:prstGeom>
          <a:ln w="25400" cmpd="dbl">
            <a:solidFill>
              <a:srgbClr val="FF0000"/>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2" idx="3"/>
            <a:endCxn id="6" idx="1"/>
          </p:cNvCxnSpPr>
          <p:nvPr/>
        </p:nvCxnSpPr>
        <p:spPr>
          <a:xfrm rot="5400000">
            <a:off x="5296780" y="3689550"/>
            <a:ext cx="1089241" cy="2250767"/>
          </a:xfrm>
          <a:prstGeom prst="curvedConnector4">
            <a:avLst>
              <a:gd name="adj1" fmla="val 31214"/>
              <a:gd name="adj2" fmla="val 110157"/>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9" idx="3"/>
            <a:endCxn id="93" idx="0"/>
          </p:cNvCxnSpPr>
          <p:nvPr/>
        </p:nvCxnSpPr>
        <p:spPr>
          <a:xfrm rot="5400000">
            <a:off x="981297" y="2895779"/>
            <a:ext cx="584799" cy="688732"/>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9" idx="5"/>
            <a:endCxn id="91" idx="0"/>
          </p:cNvCxnSpPr>
          <p:nvPr/>
        </p:nvCxnSpPr>
        <p:spPr>
          <a:xfrm rot="16200000" flipH="1">
            <a:off x="2799443" y="2733794"/>
            <a:ext cx="1060957" cy="1488859"/>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746743" y="3818637"/>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1888937" y="4061083"/>
            <a:ext cx="1080120" cy="523220"/>
          </a:xfrm>
          <a:prstGeom prst="rect">
            <a:avLst/>
          </a:prstGeom>
          <a:noFill/>
        </p:spPr>
        <p:txBody>
          <a:bodyPr wrap="square" rtlCol="0">
            <a:spAutoFit/>
          </a:bodyPr>
          <a:lstStyle/>
          <a:p>
            <a:pPr algn="ctr"/>
            <a:r>
              <a:rPr lang="en-GB" sz="2800" dirty="0" smtClean="0"/>
              <a:t>URI:5</a:t>
            </a:r>
            <a:endParaRPr lang="en-GB" sz="2800" dirty="0"/>
          </a:p>
        </p:txBody>
      </p:sp>
      <p:cxnSp>
        <p:nvCxnSpPr>
          <p:cNvPr id="54" name="Curved Connector 53"/>
          <p:cNvCxnSpPr>
            <a:stCxn id="9" idx="4"/>
            <a:endCxn id="52" idx="0"/>
          </p:cNvCxnSpPr>
          <p:nvPr/>
        </p:nvCxnSpPr>
        <p:spPr>
          <a:xfrm rot="16200000" flipH="1">
            <a:off x="1904670" y="3292488"/>
            <a:ext cx="723256" cy="329042"/>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Curved Connector 60"/>
          <p:cNvCxnSpPr>
            <a:endCxn id="9" idx="2"/>
          </p:cNvCxnSpPr>
          <p:nvPr/>
        </p:nvCxnSpPr>
        <p:spPr>
          <a:xfrm>
            <a:off x="493233" y="2228554"/>
            <a:ext cx="924468" cy="36277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Curved Connector 63"/>
          <p:cNvCxnSpPr>
            <a:endCxn id="9" idx="1"/>
          </p:cNvCxnSpPr>
          <p:nvPr/>
        </p:nvCxnSpPr>
        <p:spPr>
          <a:xfrm>
            <a:off x="493233" y="1844824"/>
            <a:ext cx="1124829" cy="390080"/>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13" idx="7"/>
          </p:cNvCxnSpPr>
          <p:nvPr/>
        </p:nvCxnSpPr>
        <p:spPr>
          <a:xfrm rot="5400000" flipH="1" flipV="1">
            <a:off x="5986060" y="1454539"/>
            <a:ext cx="678112" cy="882618"/>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 name="Curved Connector 70"/>
          <p:cNvCxnSpPr>
            <a:endCxn id="22" idx="0"/>
          </p:cNvCxnSpPr>
          <p:nvPr/>
        </p:nvCxnSpPr>
        <p:spPr>
          <a:xfrm rot="10800000" flipV="1">
            <a:off x="7450498" y="3095380"/>
            <a:ext cx="538238" cy="314455"/>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Curved Connector 74"/>
          <p:cNvCxnSpPr>
            <a:endCxn id="13" idx="6"/>
          </p:cNvCxnSpPr>
          <p:nvPr/>
        </p:nvCxnSpPr>
        <p:spPr>
          <a:xfrm rot="10800000" flipV="1">
            <a:off x="6084168" y="2039863"/>
            <a:ext cx="1035020" cy="55146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2" idx="5"/>
          </p:cNvCxnSpPr>
          <p:nvPr/>
        </p:nvCxnSpPr>
        <p:spPr>
          <a:xfrm rot="16200000" flipH="1">
            <a:off x="7944115" y="4260410"/>
            <a:ext cx="362399" cy="382203"/>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6" idx="3"/>
          </p:cNvCxnSpPr>
          <p:nvPr/>
        </p:nvCxnSpPr>
        <p:spPr>
          <a:xfrm>
            <a:off x="6093481" y="5359554"/>
            <a:ext cx="1210261" cy="80575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9" name="Multiply 88"/>
          <p:cNvSpPr/>
          <p:nvPr/>
        </p:nvSpPr>
        <p:spPr>
          <a:xfrm>
            <a:off x="6093481" y="5129121"/>
            <a:ext cx="1016652" cy="1104722"/>
          </a:xfrm>
          <a:prstGeom prst="mathMultiply">
            <a:avLst/>
          </a:prstGeom>
          <a:solidFill>
            <a:srgbClr val="FF0000"/>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p:cNvSpPr txBox="1"/>
          <p:nvPr/>
        </p:nvSpPr>
        <p:spPr>
          <a:xfrm>
            <a:off x="3385618" y="4008703"/>
            <a:ext cx="1377465" cy="523220"/>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en-GB" sz="2800" dirty="0" smtClean="0"/>
              <a:t>“stuff”</a:t>
            </a:r>
            <a:endParaRPr lang="en-GB" sz="2800" dirty="0"/>
          </a:p>
        </p:txBody>
      </p:sp>
      <p:sp>
        <p:nvSpPr>
          <p:cNvPr id="93" name="TextBox 92"/>
          <p:cNvSpPr txBox="1"/>
          <p:nvPr/>
        </p:nvSpPr>
        <p:spPr>
          <a:xfrm>
            <a:off x="240597" y="3532545"/>
            <a:ext cx="1377465" cy="523220"/>
          </a:xfrm>
          <a:prstGeom prst="rect">
            <a:avLst/>
          </a:prstGeom>
          <a:solidFill>
            <a:schemeClr val="bg1"/>
          </a:solidFill>
          <a:ln w="25400">
            <a:solidFill>
              <a:schemeClr val="accent1">
                <a:shade val="95000"/>
                <a:satMod val="105000"/>
              </a:schemeClr>
            </a:solidFill>
          </a:ln>
        </p:spPr>
        <p:txBody>
          <a:bodyPr wrap="square" rtlCol="0">
            <a:spAutoFit/>
          </a:bodyPr>
          <a:lstStyle/>
          <a:p>
            <a:pPr algn="ctr"/>
            <a:r>
              <a:rPr lang="en-GB" sz="2800" dirty="0" smtClean="0"/>
              <a:t>“blah”</a:t>
            </a:r>
            <a:endParaRPr lang="en-GB" sz="2800" dirty="0"/>
          </a:p>
        </p:txBody>
      </p:sp>
      <p:sp>
        <p:nvSpPr>
          <p:cNvPr id="96" name="Oval 95"/>
          <p:cNvSpPr/>
          <p:nvPr/>
        </p:nvSpPr>
        <p:spPr>
          <a:xfrm>
            <a:off x="1259220" y="1925471"/>
            <a:ext cx="1709837" cy="13681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6601678" y="275164"/>
            <a:ext cx="2121474" cy="2554545"/>
          </a:xfrm>
          <a:prstGeom prst="rect">
            <a:avLst/>
          </a:prstGeom>
          <a:noFill/>
        </p:spPr>
        <p:txBody>
          <a:bodyPr wrap="square" rtlCol="0">
            <a:spAutoFit/>
          </a:bodyPr>
          <a:lstStyle/>
          <a:p>
            <a:pPr algn="ctr"/>
            <a:r>
              <a:rPr lang="en-GB" sz="3200" dirty="0" smtClean="0">
                <a:solidFill>
                  <a:schemeClr val="tx2"/>
                </a:solidFill>
              </a:rPr>
              <a:t>Cluster of triples</a:t>
            </a:r>
          </a:p>
          <a:p>
            <a:pPr algn="ctr"/>
            <a:r>
              <a:rPr lang="en-GB" sz="3200" dirty="0">
                <a:solidFill>
                  <a:schemeClr val="tx2"/>
                </a:solidFill>
              </a:rPr>
              <a:t>w</a:t>
            </a:r>
            <a:r>
              <a:rPr lang="en-GB" sz="3200" dirty="0" smtClean="0">
                <a:solidFill>
                  <a:schemeClr val="tx2"/>
                </a:solidFill>
              </a:rPr>
              <a:t>ith same subject</a:t>
            </a:r>
          </a:p>
          <a:p>
            <a:pPr algn="ctr"/>
            <a:r>
              <a:rPr lang="en-GB" sz="3200" dirty="0" smtClean="0">
                <a:solidFill>
                  <a:schemeClr val="tx2"/>
                </a:solidFill>
              </a:rPr>
              <a:t>= record</a:t>
            </a:r>
            <a:endParaRPr lang="en-GB" sz="3200" dirty="0">
              <a:solidFill>
                <a:schemeClr val="tx2"/>
              </a:solidFill>
            </a:endParaRPr>
          </a:p>
        </p:txBody>
      </p:sp>
      <p:sp>
        <p:nvSpPr>
          <p:cNvPr id="101" name="TextBox 100"/>
          <p:cNvSpPr txBox="1"/>
          <p:nvPr/>
        </p:nvSpPr>
        <p:spPr>
          <a:xfrm>
            <a:off x="6598945" y="580259"/>
            <a:ext cx="2121474" cy="2062103"/>
          </a:xfrm>
          <a:prstGeom prst="rect">
            <a:avLst/>
          </a:prstGeom>
          <a:noFill/>
        </p:spPr>
        <p:txBody>
          <a:bodyPr wrap="square" rtlCol="0">
            <a:spAutoFit/>
          </a:bodyPr>
          <a:lstStyle/>
          <a:p>
            <a:pPr algn="ctr"/>
            <a:r>
              <a:rPr lang="en-GB" sz="3200" dirty="0" smtClean="0">
                <a:solidFill>
                  <a:schemeClr val="tx2"/>
                </a:solidFill>
              </a:rPr>
              <a:t>Chain of triples</a:t>
            </a:r>
          </a:p>
          <a:p>
            <a:pPr algn="ctr"/>
            <a:r>
              <a:rPr lang="en-GB" sz="3200" dirty="0" smtClean="0">
                <a:solidFill>
                  <a:schemeClr val="tx2"/>
                </a:solidFill>
              </a:rPr>
              <a:t>= linked data</a:t>
            </a:r>
            <a:endParaRPr lang="en-GB" sz="3200" dirty="0">
              <a:solidFill>
                <a:schemeClr val="tx2"/>
              </a:solidFill>
            </a:endParaRPr>
          </a:p>
        </p:txBody>
      </p:sp>
    </p:spTree>
    <p:extLst>
      <p:ext uri="{BB962C8B-B14F-4D97-AF65-F5344CB8AC3E}">
        <p14:creationId xmlns:p14="http://schemas.microsoft.com/office/powerpoint/2010/main" val="17749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19"/>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999"/>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999"/>
                                          </p:stCondLst>
                                        </p:cTn>
                                        <p:tgtEl>
                                          <p:spTgt spid="2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999"/>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99"/>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28"/>
                                        </p:tgtEl>
                                      </p:cBhvr>
                                    </p:animEffect>
                                    <p:set>
                                      <p:cBhvr>
                                        <p:cTn id="28" dur="1" fill="hold">
                                          <p:stCondLst>
                                            <p:cond delay="999"/>
                                          </p:stCondLst>
                                        </p:cTn>
                                        <p:tgtEl>
                                          <p:spTgt spid="2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35"/>
                                        </p:tgtEl>
                                      </p:cBhvr>
                                    </p:animEffect>
                                    <p:set>
                                      <p:cBhvr>
                                        <p:cTn id="51" dur="1" fill="hold">
                                          <p:stCondLst>
                                            <p:cond delay="999"/>
                                          </p:stCondLst>
                                        </p:cTn>
                                        <p:tgtEl>
                                          <p:spTgt spid="3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00"/>
                                        <p:tgtEl>
                                          <p:spTgt spid="4"/>
                                        </p:tgtEl>
                                      </p:cBhvr>
                                    </p:animEffect>
                                    <p:set>
                                      <p:cBhvr>
                                        <p:cTn id="54" dur="1" fill="hold">
                                          <p:stCondLst>
                                            <p:cond delay="999"/>
                                          </p:stCondLst>
                                        </p:cTn>
                                        <p:tgtEl>
                                          <p:spTgt spid="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5"/>
                                        </p:tgtEl>
                                      </p:cBhvr>
                                    </p:animEffect>
                                    <p:set>
                                      <p:cBhvr>
                                        <p:cTn id="60" dur="1" fill="hold">
                                          <p:stCondLst>
                                            <p:cond delay="999"/>
                                          </p:stCondLst>
                                        </p:cTn>
                                        <p:tgtEl>
                                          <p:spTgt spid="5"/>
                                        </p:tgtEl>
                                        <p:attrNameLst>
                                          <p:attrName>style.visibility</p:attrName>
                                        </p:attrNameLst>
                                      </p:cBhvr>
                                      <p:to>
                                        <p:strVal val="hidden"/>
                                      </p:to>
                                    </p:se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1000"/>
                                        <p:tgtEl>
                                          <p:spTgt spid="10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1000"/>
                                        <p:tgtEl>
                                          <p:spTgt spid="101"/>
                                        </p:tgtEl>
                                      </p:cBhvr>
                                    </p:animEffect>
                                    <p:set>
                                      <p:cBhvr>
                                        <p:cTn id="73" dur="1" fill="hold">
                                          <p:stCondLst>
                                            <p:cond delay="999"/>
                                          </p:stCondLst>
                                        </p:cTn>
                                        <p:tgtEl>
                                          <p:spTgt spid="101"/>
                                        </p:tgtEl>
                                        <p:attrNameLst>
                                          <p:attrName>style.visibility</p:attrName>
                                        </p:attrNameLst>
                                      </p:cBhvr>
                                      <p:to>
                                        <p:strVal val="hidden"/>
                                      </p:to>
                                    </p:se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1000"/>
                                        <p:tgtEl>
                                          <p:spTgt spid="8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84"/>
                                        </p:tgtEl>
                                      </p:cBhvr>
                                    </p:animEffect>
                                    <p:set>
                                      <p:cBhvr>
                                        <p:cTn id="87" dur="1" fill="hold">
                                          <p:stCondLst>
                                            <p:cond delay="999"/>
                                          </p:stCondLst>
                                        </p:cTn>
                                        <p:tgtEl>
                                          <p:spTgt spid="8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89"/>
                                        </p:tgtEl>
                                      </p:cBhvr>
                                    </p:animEffect>
                                    <p:set>
                                      <p:cBhvr>
                                        <p:cTn id="90" dur="1" fill="hold">
                                          <p:stCondLst>
                                            <p:cond delay="999"/>
                                          </p:stCondLst>
                                        </p:cTn>
                                        <p:tgtEl>
                                          <p:spTgt spid="89"/>
                                        </p:tgtEl>
                                        <p:attrNameLst>
                                          <p:attrName>style.visibility</p:attrName>
                                        </p:attrNameLst>
                                      </p:cBhvr>
                                      <p:to>
                                        <p:strVal val="hidden"/>
                                      </p:to>
                                    </p:se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1000"/>
                                        <p:tgtEl>
                                          <p:spTgt spid="46"/>
                                        </p:tgtEl>
                                      </p:cBhvr>
                                    </p:animEffect>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fade">
                                      <p:cBhvr>
                                        <p:cTn id="98" dur="1000"/>
                                        <p:tgtEl>
                                          <p:spTgt spid="93"/>
                                        </p:tgtEl>
                                      </p:cBhvr>
                                    </p:animEffect>
                                  </p:childTnLst>
                                </p:cTn>
                              </p:par>
                            </p:childTnLst>
                          </p:cTn>
                        </p:par>
                        <p:par>
                          <p:cTn id="99" fill="hold">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childTnLst>
                                </p:cTn>
                              </p:par>
                            </p:childTnLst>
                          </p:cTn>
                        </p:par>
                        <p:par>
                          <p:cTn id="103" fill="hold">
                            <p:stCondLst>
                              <p:cond delay="4000"/>
                            </p:stCondLst>
                            <p:childTnLst>
                              <p:par>
                                <p:cTn id="104" presetID="10" presetClass="entr" presetSubtype="0"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1000"/>
                                        <p:tgtEl>
                                          <p:spTgt spid="53"/>
                                        </p:tgtEl>
                                      </p:cBhvr>
                                    </p:animEffect>
                                  </p:childTnLst>
                                </p:cTn>
                              </p:par>
                            </p:childTnLst>
                          </p:cTn>
                        </p:par>
                        <p:par>
                          <p:cTn id="110" fill="hold">
                            <p:stCondLst>
                              <p:cond delay="5000"/>
                            </p:stCondLst>
                            <p:childTnLst>
                              <p:par>
                                <p:cTn id="111" presetID="10" presetClass="entr" presetSubtype="0" fill="hold" nodeType="after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1000"/>
                                        <p:tgtEl>
                                          <p:spTgt spid="49"/>
                                        </p:tgtEl>
                                      </p:cBhvr>
                                    </p:animEffect>
                                  </p:childTnLst>
                                </p:cTn>
                              </p:par>
                            </p:childTnLst>
                          </p:cTn>
                        </p:par>
                        <p:par>
                          <p:cTn id="114" fill="hold">
                            <p:stCondLst>
                              <p:cond delay="6000"/>
                            </p:stCondLst>
                            <p:childTnLst>
                              <p:par>
                                <p:cTn id="115" presetID="10" presetClass="entr" presetSubtype="0" fill="hold" grpId="0" nodeType="after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fade">
                                      <p:cBhvr>
                                        <p:cTn id="125" dur="1000"/>
                                        <p:tgtEl>
                                          <p:spTgt spid="9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1000"/>
                                        <p:tgtEl>
                                          <p:spTgt spid="96"/>
                                        </p:tgtEl>
                                      </p:cBhvr>
                                    </p:animEffect>
                                    <p:set>
                                      <p:cBhvr>
                                        <p:cTn id="130" dur="1" fill="hold">
                                          <p:stCondLst>
                                            <p:cond delay="999"/>
                                          </p:stCondLst>
                                        </p:cTn>
                                        <p:tgtEl>
                                          <p:spTgt spid="96"/>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000"/>
                                        <p:tgtEl>
                                          <p:spTgt spid="97"/>
                                        </p:tgtEl>
                                      </p:cBhvr>
                                    </p:animEffect>
                                    <p:set>
                                      <p:cBhvr>
                                        <p:cTn id="133" dur="1" fill="hold">
                                          <p:stCondLst>
                                            <p:cond delay="999"/>
                                          </p:stCondLst>
                                        </p:cTn>
                                        <p:tgtEl>
                                          <p:spTgt spid="97"/>
                                        </p:tgtEl>
                                        <p:attrNameLst>
                                          <p:attrName>style.visibility</p:attrName>
                                        </p:attrNameLst>
                                      </p:cBhvr>
                                      <p:to>
                                        <p:strVal val="hidden"/>
                                      </p:to>
                                    </p:se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fade">
                                      <p:cBhvr>
                                        <p:cTn id="137" dur="1000"/>
                                        <p:tgtEl>
                                          <p:spTgt spid="61"/>
                                        </p:tgtEl>
                                      </p:cBhvr>
                                    </p:animEffect>
                                  </p:childTnLst>
                                </p:cTn>
                              </p:par>
                            </p:childTnLst>
                          </p:cTn>
                        </p:par>
                        <p:par>
                          <p:cTn id="138" fill="hold">
                            <p:stCondLst>
                              <p:cond delay="2000"/>
                            </p:stCondLst>
                            <p:childTnLst>
                              <p:par>
                                <p:cTn id="139" presetID="10" presetClass="entr" presetSubtype="0" fill="hold"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1000"/>
                                        <p:tgtEl>
                                          <p:spTgt spid="64"/>
                                        </p:tgtEl>
                                      </p:cBhvr>
                                    </p:animEffect>
                                  </p:childTnLst>
                                </p:cTn>
                              </p:par>
                            </p:childTnLst>
                          </p:cTn>
                        </p:par>
                        <p:par>
                          <p:cTn id="142" fill="hold">
                            <p:stCondLst>
                              <p:cond delay="3000"/>
                            </p:stCondLst>
                            <p:childTnLst>
                              <p:par>
                                <p:cTn id="143" presetID="10" presetClass="entr" presetSubtype="0" fill="hold" nodeType="after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fade">
                                      <p:cBhvr>
                                        <p:cTn id="145" dur="1000"/>
                                        <p:tgtEl>
                                          <p:spTgt spid="68"/>
                                        </p:tgtEl>
                                      </p:cBhvr>
                                    </p:animEffect>
                                  </p:childTnLst>
                                </p:cTn>
                              </p:par>
                            </p:childTnLst>
                          </p:cTn>
                        </p:par>
                        <p:par>
                          <p:cTn id="146" fill="hold">
                            <p:stCondLst>
                              <p:cond delay="4000"/>
                            </p:stCondLst>
                            <p:childTnLst>
                              <p:par>
                                <p:cTn id="147" presetID="10" presetClass="entr" presetSubtype="0" fill="hold" nodeType="afterEffect">
                                  <p:stCondLst>
                                    <p:cond delay="0"/>
                                  </p:stCondLst>
                                  <p:childTnLst>
                                    <p:set>
                                      <p:cBhvr>
                                        <p:cTn id="148" dur="1" fill="hold">
                                          <p:stCondLst>
                                            <p:cond delay="0"/>
                                          </p:stCondLst>
                                        </p:cTn>
                                        <p:tgtEl>
                                          <p:spTgt spid="71"/>
                                        </p:tgtEl>
                                        <p:attrNameLst>
                                          <p:attrName>style.visibility</p:attrName>
                                        </p:attrNameLst>
                                      </p:cBhvr>
                                      <p:to>
                                        <p:strVal val="visible"/>
                                      </p:to>
                                    </p:set>
                                    <p:animEffect transition="in" filter="fade">
                                      <p:cBhvr>
                                        <p:cTn id="149" dur="1000"/>
                                        <p:tgtEl>
                                          <p:spTgt spid="71"/>
                                        </p:tgtEl>
                                      </p:cBhvr>
                                    </p:animEffect>
                                  </p:childTnLst>
                                </p:cTn>
                              </p:par>
                            </p:childTnLst>
                          </p:cTn>
                        </p:par>
                        <p:par>
                          <p:cTn id="150" fill="hold">
                            <p:stCondLst>
                              <p:cond delay="5000"/>
                            </p:stCondLst>
                            <p:childTnLst>
                              <p:par>
                                <p:cTn id="151" presetID="10" presetClass="entr" presetSubtype="0" fill="hold" nodeType="after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fade">
                                      <p:cBhvr>
                                        <p:cTn id="153" dur="1000"/>
                                        <p:tgtEl>
                                          <p:spTgt spid="75"/>
                                        </p:tgtEl>
                                      </p:cBhvr>
                                    </p:animEffect>
                                  </p:childTnLst>
                                </p:cTn>
                              </p:par>
                            </p:childTnLst>
                          </p:cTn>
                        </p:par>
                        <p:par>
                          <p:cTn id="154" fill="hold">
                            <p:stCondLst>
                              <p:cond delay="6000"/>
                            </p:stCondLst>
                            <p:childTnLst>
                              <p:par>
                                <p:cTn id="155" presetID="10" presetClass="entr" presetSubtype="0" fill="hold" nodeType="afterEffect">
                                  <p:stCondLst>
                                    <p:cond delay="0"/>
                                  </p:stCondLst>
                                  <p:childTnLst>
                                    <p:set>
                                      <p:cBhvr>
                                        <p:cTn id="156" dur="1" fill="hold">
                                          <p:stCondLst>
                                            <p:cond delay="0"/>
                                          </p:stCondLst>
                                        </p:cTn>
                                        <p:tgtEl>
                                          <p:spTgt spid="81"/>
                                        </p:tgtEl>
                                        <p:attrNameLst>
                                          <p:attrName>style.visibility</p:attrName>
                                        </p:attrNameLst>
                                      </p:cBhvr>
                                      <p:to>
                                        <p:strVal val="visible"/>
                                      </p:to>
                                    </p:set>
                                    <p:animEffect transition="in" filter="fade">
                                      <p:cBhvr>
                                        <p:cTn id="15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8" grpId="0" animBg="1"/>
      <p:bldP spid="18" grpId="1" animBg="1"/>
      <p:bldP spid="19" grpId="0"/>
      <p:bldP spid="19" grpId="1"/>
      <p:bldP spid="21" grpId="0"/>
      <p:bldP spid="22" grpId="0" animBg="1"/>
      <p:bldP spid="23" grpId="0"/>
      <p:bldP spid="52" grpId="0" animBg="1"/>
      <p:bldP spid="53" grpId="0"/>
      <p:bldP spid="89" grpId="0" animBg="1"/>
      <p:bldP spid="89" grpId="1" animBg="1"/>
      <p:bldP spid="91" grpId="0" animBg="1"/>
      <p:bldP spid="93" grpId="0" animBg="1"/>
      <p:bldP spid="96" grpId="0" animBg="1"/>
      <p:bldP spid="96" grpId="1" animBg="1"/>
      <p:bldP spid="97" grpId="0"/>
      <p:bldP spid="97" grpId="1"/>
      <p:bldP spid="101" grpId="0"/>
      <p:bldP spid="10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p:nvPr/>
        </p:nvSpPr>
        <p:spPr>
          <a:xfrm>
            <a:off x="1165185" y="1418778"/>
            <a:ext cx="936103"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a:effectLst/>
                <a:latin typeface="Arial" pitchFamily="34" charset="0"/>
                <a:ea typeface="Times New Roman"/>
                <a:cs typeface="Arial" pitchFamily="34" charset="0"/>
              </a:rPr>
              <a:t>ex:</a:t>
            </a:r>
          </a:p>
          <a:p>
            <a:pPr algn="ctr">
              <a:spcAft>
                <a:spcPts val="0"/>
              </a:spcAft>
            </a:pPr>
            <a:r>
              <a:rPr lang="en-GB" dirty="0" smtClean="0">
                <a:effectLst/>
                <a:latin typeface="Arial" pitchFamily="34" charset="0"/>
                <a:ea typeface="Times New Roman"/>
                <a:cs typeface="Arial" pitchFamily="34" charset="0"/>
              </a:rPr>
              <a:t>Work1</a:t>
            </a:r>
            <a:endParaRPr lang="en-GB" dirty="0">
              <a:effectLst/>
              <a:latin typeface="Arial" pitchFamily="34" charset="0"/>
              <a:ea typeface="Times New Roman"/>
              <a:cs typeface="Arial" pitchFamily="34" charset="0"/>
            </a:endParaRPr>
          </a:p>
        </p:txBody>
      </p:sp>
      <p:cxnSp>
        <p:nvCxnSpPr>
          <p:cNvPr id="6" name="Curved Connector 5"/>
          <p:cNvCxnSpPr>
            <a:stCxn id="9" idx="2"/>
            <a:endCxn id="26" idx="1"/>
          </p:cNvCxnSpPr>
          <p:nvPr/>
        </p:nvCxnSpPr>
        <p:spPr>
          <a:xfrm rot="10800000" flipH="1">
            <a:off x="1165184" y="681696"/>
            <a:ext cx="3422505" cy="5281458"/>
          </a:xfrm>
          <a:prstGeom prst="curvedConnector4">
            <a:avLst>
              <a:gd name="adj1" fmla="val -31004"/>
              <a:gd name="adj2" fmla="val 9372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Text Box 13"/>
          <p:cNvSpPr txBox="1"/>
          <p:nvPr/>
        </p:nvSpPr>
        <p:spPr>
          <a:xfrm>
            <a:off x="697132" y="2847719"/>
            <a:ext cx="1872208"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a:effectLst/>
                <a:latin typeface="Arial" pitchFamily="34" charset="0"/>
                <a:ea typeface="Times New Roman"/>
                <a:cs typeface="Arial" pitchFamily="34" charset="0"/>
              </a:rPr>
              <a:t>ex:</a:t>
            </a:r>
          </a:p>
          <a:p>
            <a:pPr algn="ctr">
              <a:spcAft>
                <a:spcPts val="0"/>
              </a:spcAft>
            </a:pPr>
            <a:r>
              <a:rPr lang="en-GB" dirty="0" smtClean="0">
                <a:effectLst/>
                <a:latin typeface="Arial" pitchFamily="34" charset="0"/>
                <a:ea typeface="Times New Roman"/>
                <a:cs typeface="Arial" pitchFamily="34" charset="0"/>
              </a:rPr>
              <a:t>Expression1</a:t>
            </a:r>
            <a:endParaRPr lang="en-GB" dirty="0">
              <a:effectLst/>
              <a:latin typeface="Arial" pitchFamily="34" charset="0"/>
              <a:ea typeface="Times New Roman"/>
              <a:cs typeface="Arial" pitchFamily="34" charset="0"/>
            </a:endParaRPr>
          </a:p>
        </p:txBody>
      </p:sp>
      <p:sp>
        <p:nvSpPr>
          <p:cNvPr id="8" name="Text Box 13"/>
          <p:cNvSpPr txBox="1"/>
          <p:nvPr/>
        </p:nvSpPr>
        <p:spPr>
          <a:xfrm>
            <a:off x="576459" y="4276660"/>
            <a:ext cx="2113554" cy="659123"/>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a:effectLst/>
                <a:latin typeface="Arial" pitchFamily="34" charset="0"/>
                <a:ea typeface="Times New Roman"/>
                <a:cs typeface="Arial" pitchFamily="34" charset="0"/>
              </a:rPr>
              <a:t>ex:</a:t>
            </a:r>
          </a:p>
          <a:p>
            <a:pPr algn="ctr">
              <a:spcAft>
                <a:spcPts val="0"/>
              </a:spcAft>
            </a:pPr>
            <a:r>
              <a:rPr lang="en-GB" dirty="0" smtClean="0">
                <a:effectLst/>
                <a:latin typeface="Arial" pitchFamily="34" charset="0"/>
                <a:ea typeface="Times New Roman"/>
                <a:cs typeface="Arial" pitchFamily="34" charset="0"/>
              </a:rPr>
              <a:t>Manifestation1</a:t>
            </a:r>
            <a:endParaRPr lang="en-GB" dirty="0">
              <a:effectLst/>
              <a:latin typeface="Arial" pitchFamily="34" charset="0"/>
              <a:ea typeface="Times New Roman"/>
              <a:cs typeface="Arial" pitchFamily="34" charset="0"/>
            </a:endParaRPr>
          </a:p>
        </p:txBody>
      </p:sp>
      <p:sp>
        <p:nvSpPr>
          <p:cNvPr id="9" name="Text Box 13"/>
          <p:cNvSpPr txBox="1"/>
          <p:nvPr/>
        </p:nvSpPr>
        <p:spPr>
          <a:xfrm>
            <a:off x="1165185" y="5622542"/>
            <a:ext cx="936103" cy="681223"/>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a:effectLst/>
                <a:latin typeface="Arial" pitchFamily="34" charset="0"/>
                <a:ea typeface="Times New Roman"/>
                <a:cs typeface="Arial" pitchFamily="34" charset="0"/>
              </a:rPr>
              <a:t>ex:</a:t>
            </a:r>
          </a:p>
          <a:p>
            <a:pPr algn="ctr">
              <a:spcAft>
                <a:spcPts val="0"/>
              </a:spcAft>
            </a:pPr>
            <a:r>
              <a:rPr lang="en-GB" dirty="0" smtClean="0">
                <a:effectLst/>
                <a:latin typeface="Arial" pitchFamily="34" charset="0"/>
                <a:ea typeface="Times New Roman"/>
                <a:cs typeface="Arial" pitchFamily="34" charset="0"/>
              </a:rPr>
              <a:t>Item1</a:t>
            </a:r>
            <a:endParaRPr lang="en-GB" dirty="0">
              <a:effectLst/>
              <a:latin typeface="Arial" pitchFamily="34" charset="0"/>
              <a:ea typeface="Times New Roman"/>
              <a:cs typeface="Arial" pitchFamily="34" charset="0"/>
            </a:endParaRPr>
          </a:p>
        </p:txBody>
      </p:sp>
      <p:cxnSp>
        <p:nvCxnSpPr>
          <p:cNvPr id="10" name="Curved Connector 9"/>
          <p:cNvCxnSpPr>
            <a:stCxn id="5" idx="3"/>
            <a:endCxn id="7" idx="0"/>
          </p:cNvCxnSpPr>
          <p:nvPr/>
        </p:nvCxnSpPr>
        <p:spPr>
          <a:xfrm rot="16200000" flipH="1">
            <a:off x="1070030" y="2284513"/>
            <a:ext cx="795450" cy="330962"/>
          </a:xfrm>
          <a:prstGeom prst="curvedConnector3">
            <a:avLst>
              <a:gd name="adj1" fmla="val 50000"/>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7" idx="3"/>
          </p:cNvCxnSpPr>
          <p:nvPr/>
        </p:nvCxnSpPr>
        <p:spPr>
          <a:xfrm rot="16200000" flipH="1">
            <a:off x="898198" y="3554322"/>
            <a:ext cx="801800" cy="655575"/>
          </a:xfrm>
          <a:prstGeom prst="curvedConnector3">
            <a:avLst>
              <a:gd name="adj1" fmla="val 50000"/>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8" idx="3"/>
          </p:cNvCxnSpPr>
          <p:nvPr/>
        </p:nvCxnSpPr>
        <p:spPr>
          <a:xfrm rot="16200000" flipH="1">
            <a:off x="867967" y="4857271"/>
            <a:ext cx="783284" cy="747255"/>
          </a:xfrm>
          <a:prstGeom prst="curvedConnector3">
            <a:avLst>
              <a:gd name="adj1" fmla="val 50000"/>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5" idx="7"/>
            <a:endCxn id="26" idx="3"/>
          </p:cNvCxnSpPr>
          <p:nvPr/>
        </p:nvCxnSpPr>
        <p:spPr>
          <a:xfrm rot="5400000" flipH="1" flipV="1">
            <a:off x="3115459" y="55238"/>
            <a:ext cx="320971" cy="262349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 Box 13"/>
          <p:cNvSpPr txBox="1"/>
          <p:nvPr/>
        </p:nvSpPr>
        <p:spPr>
          <a:xfrm>
            <a:off x="4403174" y="573006"/>
            <a:ext cx="1259957"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err="1" smtClean="0">
                <a:latin typeface="Arial" pitchFamily="34" charset="0"/>
                <a:ea typeface="Times New Roman"/>
                <a:cs typeface="Arial" pitchFamily="34" charset="0"/>
              </a:rPr>
              <a:t>naf</a:t>
            </a:r>
            <a:r>
              <a:rPr lang="en-GB" dirty="0" smtClean="0">
                <a:effectLst/>
                <a:latin typeface="Arial" pitchFamily="34" charset="0"/>
                <a:ea typeface="Times New Roman"/>
                <a:cs typeface="Arial" pitchFamily="34" charset="0"/>
              </a:rPr>
              <a:t>:</a:t>
            </a:r>
            <a:endParaRPr lang="en-GB" dirty="0">
              <a:effectLst/>
              <a:latin typeface="Arial" pitchFamily="34" charset="0"/>
              <a:ea typeface="Times New Roman"/>
              <a:cs typeface="Arial" pitchFamily="34" charset="0"/>
            </a:endParaRPr>
          </a:p>
          <a:p>
            <a:pPr algn="ctr">
              <a:spcAft>
                <a:spcPts val="0"/>
              </a:spcAft>
            </a:pPr>
            <a:r>
              <a:rPr lang="en-GB" dirty="0" smtClean="0">
                <a:effectLst/>
                <a:latin typeface="Arial" pitchFamily="34" charset="0"/>
                <a:ea typeface="Times New Roman"/>
                <a:cs typeface="Arial" pitchFamily="34" charset="0"/>
              </a:rPr>
              <a:t>Person1</a:t>
            </a:r>
            <a:endParaRPr lang="en-GB" dirty="0">
              <a:effectLst/>
              <a:latin typeface="Arial" pitchFamily="34" charset="0"/>
              <a:ea typeface="Times New Roman"/>
              <a:cs typeface="Arial" pitchFamily="34" charset="0"/>
            </a:endParaRPr>
          </a:p>
        </p:txBody>
      </p:sp>
      <p:sp>
        <p:nvSpPr>
          <p:cNvPr id="29" name="Text Box 13"/>
          <p:cNvSpPr txBox="1"/>
          <p:nvPr/>
        </p:nvSpPr>
        <p:spPr>
          <a:xfrm>
            <a:off x="4356213" y="1860689"/>
            <a:ext cx="1353878"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err="1" smtClean="0">
                <a:effectLst/>
                <a:latin typeface="Arial" pitchFamily="34" charset="0"/>
                <a:ea typeface="Times New Roman"/>
                <a:cs typeface="Arial" pitchFamily="34" charset="0"/>
              </a:rPr>
              <a:t>saf</a:t>
            </a:r>
            <a:r>
              <a:rPr lang="en-GB" dirty="0" smtClean="0">
                <a:effectLst/>
                <a:latin typeface="Arial" pitchFamily="34" charset="0"/>
                <a:ea typeface="Times New Roman"/>
                <a:cs typeface="Arial" pitchFamily="34" charset="0"/>
              </a:rPr>
              <a:t>:</a:t>
            </a:r>
            <a:endParaRPr lang="en-GB" dirty="0">
              <a:effectLst/>
              <a:latin typeface="Arial" pitchFamily="34" charset="0"/>
              <a:ea typeface="Times New Roman"/>
              <a:cs typeface="Arial" pitchFamily="34" charset="0"/>
            </a:endParaRPr>
          </a:p>
          <a:p>
            <a:pPr algn="ctr">
              <a:spcAft>
                <a:spcPts val="0"/>
              </a:spcAft>
            </a:pPr>
            <a:r>
              <a:rPr lang="en-GB" dirty="0" smtClean="0">
                <a:effectLst/>
                <a:latin typeface="Arial" pitchFamily="34" charset="0"/>
                <a:ea typeface="Times New Roman"/>
                <a:cs typeface="Arial" pitchFamily="34" charset="0"/>
              </a:rPr>
              <a:t>Subject1</a:t>
            </a:r>
            <a:endParaRPr lang="en-GB" dirty="0">
              <a:effectLst/>
              <a:latin typeface="Arial" pitchFamily="34" charset="0"/>
              <a:ea typeface="Times New Roman"/>
              <a:cs typeface="Arial" pitchFamily="34" charset="0"/>
            </a:endParaRPr>
          </a:p>
        </p:txBody>
      </p:sp>
      <p:cxnSp>
        <p:nvCxnSpPr>
          <p:cNvPr id="30" name="Curved Connector 29"/>
          <p:cNvCxnSpPr>
            <a:stCxn id="5" idx="5"/>
            <a:endCxn id="29" idx="2"/>
          </p:cNvCxnSpPr>
          <p:nvPr/>
        </p:nvCxnSpPr>
        <p:spPr>
          <a:xfrm rot="16200000" flipH="1">
            <a:off x="3070451" y="946017"/>
            <a:ext cx="179511" cy="2392014"/>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 Box 13"/>
          <p:cNvSpPr txBox="1"/>
          <p:nvPr/>
        </p:nvSpPr>
        <p:spPr>
          <a:xfrm>
            <a:off x="4480432" y="3148372"/>
            <a:ext cx="1105441"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err="1" smtClean="0">
                <a:effectLst/>
                <a:latin typeface="Arial" pitchFamily="34" charset="0"/>
                <a:ea typeface="Times New Roman"/>
                <a:cs typeface="Arial" pitchFamily="34" charset="0"/>
              </a:rPr>
              <a:t>rdacon</a:t>
            </a:r>
            <a:r>
              <a:rPr lang="en-GB" dirty="0" smtClean="0">
                <a:effectLst/>
                <a:latin typeface="Arial" pitchFamily="34" charset="0"/>
                <a:ea typeface="Times New Roman"/>
                <a:cs typeface="Arial" pitchFamily="34" charset="0"/>
              </a:rPr>
              <a:t>:</a:t>
            </a:r>
            <a:endParaRPr lang="en-GB" dirty="0">
              <a:effectLst/>
              <a:latin typeface="Arial" pitchFamily="34" charset="0"/>
              <a:ea typeface="Times New Roman"/>
              <a:cs typeface="Arial" pitchFamily="34" charset="0"/>
            </a:endParaRPr>
          </a:p>
          <a:p>
            <a:pPr algn="ctr">
              <a:spcAft>
                <a:spcPts val="0"/>
              </a:spcAft>
            </a:pPr>
            <a:r>
              <a:rPr lang="en-GB" dirty="0" smtClean="0">
                <a:effectLst/>
                <a:latin typeface="Arial" pitchFamily="34" charset="0"/>
                <a:ea typeface="Times New Roman"/>
                <a:cs typeface="Arial" pitchFamily="34" charset="0"/>
              </a:rPr>
              <a:t>1013</a:t>
            </a:r>
            <a:endParaRPr lang="en-GB" dirty="0">
              <a:effectLst/>
              <a:latin typeface="Arial" pitchFamily="34" charset="0"/>
              <a:ea typeface="Times New Roman"/>
              <a:cs typeface="Arial" pitchFamily="34" charset="0"/>
            </a:endParaRPr>
          </a:p>
        </p:txBody>
      </p:sp>
      <p:cxnSp>
        <p:nvCxnSpPr>
          <p:cNvPr id="36" name="Curved Connector 35"/>
          <p:cNvCxnSpPr>
            <a:stCxn id="7" idx="6"/>
            <a:endCxn id="35" idx="2"/>
          </p:cNvCxnSpPr>
          <p:nvPr/>
        </p:nvCxnSpPr>
        <p:spPr>
          <a:xfrm>
            <a:off x="2569340" y="3218810"/>
            <a:ext cx="1911092" cy="30065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 Box 13"/>
          <p:cNvSpPr txBox="1"/>
          <p:nvPr/>
        </p:nvSpPr>
        <p:spPr>
          <a:xfrm>
            <a:off x="4480432" y="4436055"/>
            <a:ext cx="1105441" cy="74218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err="1" smtClean="0">
                <a:effectLst/>
                <a:latin typeface="Arial" pitchFamily="34" charset="0"/>
                <a:ea typeface="Times New Roman"/>
                <a:cs typeface="Arial" pitchFamily="34" charset="0"/>
              </a:rPr>
              <a:t>rdacar</a:t>
            </a:r>
            <a:r>
              <a:rPr lang="en-GB" dirty="0" smtClean="0">
                <a:effectLst/>
                <a:latin typeface="Arial" pitchFamily="34" charset="0"/>
                <a:ea typeface="Times New Roman"/>
                <a:cs typeface="Arial" pitchFamily="34" charset="0"/>
              </a:rPr>
              <a:t>:</a:t>
            </a:r>
            <a:endParaRPr lang="en-GB" dirty="0">
              <a:effectLst/>
              <a:latin typeface="Arial" pitchFamily="34" charset="0"/>
              <a:ea typeface="Times New Roman"/>
              <a:cs typeface="Arial" pitchFamily="34" charset="0"/>
            </a:endParaRPr>
          </a:p>
          <a:p>
            <a:pPr algn="ctr">
              <a:spcAft>
                <a:spcPts val="0"/>
              </a:spcAft>
            </a:pPr>
            <a:r>
              <a:rPr lang="en-GB" dirty="0" smtClean="0">
                <a:effectLst/>
                <a:latin typeface="Arial" pitchFamily="34" charset="0"/>
                <a:ea typeface="Times New Roman"/>
                <a:cs typeface="Arial" pitchFamily="34" charset="0"/>
              </a:rPr>
              <a:t>1004</a:t>
            </a:r>
            <a:endParaRPr lang="en-GB" dirty="0">
              <a:effectLst/>
              <a:latin typeface="Arial" pitchFamily="34" charset="0"/>
              <a:ea typeface="Times New Roman"/>
              <a:cs typeface="Arial" pitchFamily="34" charset="0"/>
            </a:endParaRPr>
          </a:p>
        </p:txBody>
      </p:sp>
      <p:cxnSp>
        <p:nvCxnSpPr>
          <p:cNvPr id="40" name="Curved Connector 39"/>
          <p:cNvCxnSpPr>
            <a:stCxn id="8" idx="6"/>
            <a:endCxn id="39" idx="2"/>
          </p:cNvCxnSpPr>
          <p:nvPr/>
        </p:nvCxnSpPr>
        <p:spPr>
          <a:xfrm>
            <a:off x="2690013" y="4606222"/>
            <a:ext cx="1790419" cy="200924"/>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 Box 13"/>
          <p:cNvSpPr txBox="1"/>
          <p:nvPr/>
        </p:nvSpPr>
        <p:spPr>
          <a:xfrm>
            <a:off x="4594528" y="5723739"/>
            <a:ext cx="877249" cy="652911"/>
          </a:xfrm>
          <a:prstGeom prst="ellipse">
            <a:avLst/>
          </a:prstGeom>
          <a:solidFill>
            <a:schemeClr val="bg1"/>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dirty="0" smtClean="0">
                <a:effectLst/>
                <a:latin typeface="Arial" pitchFamily="34" charset="0"/>
                <a:ea typeface="Times New Roman"/>
                <a:cs typeface="Arial" pitchFamily="34" charset="0"/>
              </a:rPr>
              <a:t>pub:</a:t>
            </a:r>
            <a:endParaRPr lang="en-GB" dirty="0">
              <a:effectLst/>
              <a:latin typeface="Arial" pitchFamily="34" charset="0"/>
              <a:ea typeface="Times New Roman"/>
              <a:cs typeface="Arial" pitchFamily="34" charset="0"/>
            </a:endParaRPr>
          </a:p>
          <a:p>
            <a:pPr algn="ctr">
              <a:spcAft>
                <a:spcPts val="0"/>
              </a:spcAft>
            </a:pPr>
            <a:r>
              <a:rPr lang="en-GB" dirty="0" smtClean="0">
                <a:effectLst/>
                <a:latin typeface="Arial" pitchFamily="34" charset="0"/>
                <a:ea typeface="Times New Roman"/>
                <a:cs typeface="Arial" pitchFamily="34" charset="0"/>
              </a:rPr>
              <a:t>Title1</a:t>
            </a:r>
            <a:endParaRPr lang="en-GB" dirty="0">
              <a:effectLst/>
              <a:latin typeface="Arial" pitchFamily="34" charset="0"/>
              <a:ea typeface="Times New Roman"/>
              <a:cs typeface="Arial" pitchFamily="34" charset="0"/>
            </a:endParaRPr>
          </a:p>
        </p:txBody>
      </p:sp>
      <p:cxnSp>
        <p:nvCxnSpPr>
          <p:cNvPr id="19" name="Curved Connector 18"/>
          <p:cNvCxnSpPr>
            <a:stCxn id="8" idx="4"/>
            <a:endCxn id="18" idx="2"/>
          </p:cNvCxnSpPr>
          <p:nvPr/>
        </p:nvCxnSpPr>
        <p:spPr>
          <a:xfrm rot="16200000" flipH="1">
            <a:off x="2556676" y="4012343"/>
            <a:ext cx="1114412" cy="2961292"/>
          </a:xfrm>
          <a:prstGeom prst="curved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30711" y="2240405"/>
            <a:ext cx="1300356" cy="369332"/>
          </a:xfrm>
          <a:prstGeom prst="rect">
            <a:avLst/>
          </a:prstGeom>
          <a:solidFill>
            <a:schemeClr val="bg1"/>
          </a:solidFill>
          <a:ln w="25400">
            <a:solidFill>
              <a:schemeClr val="tx1"/>
            </a:solidFill>
          </a:ln>
        </p:spPr>
        <p:txBody>
          <a:bodyPr wrap="none" rtlCol="0">
            <a:spAutoFit/>
          </a:bodyPr>
          <a:lstStyle/>
          <a:p>
            <a:r>
              <a:rPr lang="en-GB" dirty="0" smtClean="0">
                <a:latin typeface="Arial" pitchFamily="34" charset="0"/>
                <a:cs typeface="Arial" pitchFamily="34" charset="0"/>
              </a:rPr>
              <a:t>“metadata”</a:t>
            </a:r>
            <a:endParaRPr lang="en-GB" dirty="0">
              <a:latin typeface="Arial" pitchFamily="34" charset="0"/>
              <a:cs typeface="Arial" pitchFamily="34" charset="0"/>
            </a:endParaRPr>
          </a:p>
        </p:txBody>
      </p:sp>
      <p:sp>
        <p:nvSpPr>
          <p:cNvPr id="27" name="TextBox 26"/>
          <p:cNvSpPr txBox="1"/>
          <p:nvPr/>
        </p:nvSpPr>
        <p:spPr>
          <a:xfrm>
            <a:off x="7133166" y="3450339"/>
            <a:ext cx="1697901" cy="369332"/>
          </a:xfrm>
          <a:prstGeom prst="rect">
            <a:avLst/>
          </a:prstGeom>
          <a:solidFill>
            <a:schemeClr val="bg1"/>
          </a:solidFill>
          <a:ln w="25400">
            <a:solidFill>
              <a:schemeClr val="tx1"/>
            </a:solidFill>
          </a:ln>
        </p:spPr>
        <p:txBody>
          <a:bodyPr wrap="none" rtlCol="0">
            <a:spAutoFit/>
          </a:bodyPr>
          <a:lstStyle/>
          <a:p>
            <a:r>
              <a:rPr lang="en-GB" dirty="0" smtClean="0">
                <a:latin typeface="Arial" pitchFamily="34" charset="0"/>
                <a:cs typeface="Arial" pitchFamily="34" charset="0"/>
              </a:rPr>
              <a:t>“spoken word”</a:t>
            </a:r>
            <a:endParaRPr lang="en-GB" dirty="0">
              <a:latin typeface="Arial" pitchFamily="34" charset="0"/>
              <a:cs typeface="Arial" pitchFamily="34" charset="0"/>
            </a:endParaRPr>
          </a:p>
        </p:txBody>
      </p:sp>
      <p:sp>
        <p:nvSpPr>
          <p:cNvPr id="28" name="TextBox 27"/>
          <p:cNvSpPr txBox="1"/>
          <p:nvPr/>
        </p:nvSpPr>
        <p:spPr>
          <a:xfrm>
            <a:off x="7402471" y="4660273"/>
            <a:ext cx="1428596" cy="369332"/>
          </a:xfrm>
          <a:prstGeom prst="rect">
            <a:avLst/>
          </a:prstGeom>
          <a:solidFill>
            <a:schemeClr val="bg1"/>
          </a:solidFill>
          <a:ln w="25400">
            <a:solidFill>
              <a:schemeClr val="tx1"/>
            </a:solidFill>
          </a:ln>
        </p:spPr>
        <p:txBody>
          <a:bodyPr wrap="none" rtlCol="0">
            <a:spAutoFit/>
          </a:bodyPr>
          <a:lstStyle/>
          <a:p>
            <a:r>
              <a:rPr lang="en-GB" dirty="0" smtClean="0">
                <a:latin typeface="Arial" pitchFamily="34" charset="0"/>
                <a:cs typeface="Arial" pitchFamily="34" charset="0"/>
              </a:rPr>
              <a:t>“audio disc”</a:t>
            </a:r>
            <a:endParaRPr lang="en-GB" dirty="0">
              <a:latin typeface="Arial" pitchFamily="34" charset="0"/>
              <a:cs typeface="Arial" pitchFamily="34" charset="0"/>
            </a:endParaRPr>
          </a:p>
        </p:txBody>
      </p:sp>
      <p:sp>
        <p:nvSpPr>
          <p:cNvPr id="31" name="TextBox 30"/>
          <p:cNvSpPr txBox="1"/>
          <p:nvPr/>
        </p:nvSpPr>
        <p:spPr>
          <a:xfrm>
            <a:off x="5979004" y="5870207"/>
            <a:ext cx="2852063" cy="369332"/>
          </a:xfrm>
          <a:prstGeom prst="rect">
            <a:avLst/>
          </a:prstGeom>
          <a:solidFill>
            <a:schemeClr val="bg1"/>
          </a:solidFill>
          <a:ln w="25400">
            <a:solidFill>
              <a:schemeClr val="tx1"/>
            </a:solidFill>
          </a:ln>
        </p:spPr>
        <p:txBody>
          <a:bodyPr wrap="none" rtlCol="0">
            <a:spAutoFit/>
          </a:bodyPr>
          <a:lstStyle/>
          <a:p>
            <a:r>
              <a:rPr lang="en-GB" dirty="0" smtClean="0">
                <a:latin typeface="Arial" pitchFamily="34" charset="0"/>
                <a:cs typeface="Arial" pitchFamily="34" charset="0"/>
              </a:rPr>
              <a:t>“Cataloguing has a future”</a:t>
            </a:r>
            <a:endParaRPr lang="en-GB" dirty="0">
              <a:latin typeface="Arial" pitchFamily="34" charset="0"/>
              <a:cs typeface="Arial" pitchFamily="34" charset="0"/>
            </a:endParaRPr>
          </a:p>
        </p:txBody>
      </p:sp>
      <p:sp>
        <p:nvSpPr>
          <p:cNvPr id="32" name="TextBox 31"/>
          <p:cNvSpPr txBox="1"/>
          <p:nvPr/>
        </p:nvSpPr>
        <p:spPr>
          <a:xfrm>
            <a:off x="7521991" y="1030471"/>
            <a:ext cx="1309076" cy="369332"/>
          </a:xfrm>
          <a:prstGeom prst="rect">
            <a:avLst/>
          </a:prstGeom>
          <a:solidFill>
            <a:schemeClr val="bg1"/>
          </a:solidFill>
          <a:ln w="25400">
            <a:solidFill>
              <a:schemeClr val="tx1"/>
            </a:solidFill>
          </a:ln>
        </p:spPr>
        <p:txBody>
          <a:bodyPr wrap="none" rtlCol="0">
            <a:spAutoFit/>
          </a:bodyPr>
          <a:lstStyle/>
          <a:p>
            <a:r>
              <a:rPr lang="en-GB" dirty="0" smtClean="0">
                <a:latin typeface="Arial" pitchFamily="34" charset="0"/>
                <a:cs typeface="Arial" pitchFamily="34" charset="0"/>
              </a:rPr>
              <a:t>“Lee, T. B.”</a:t>
            </a:r>
            <a:endParaRPr lang="en-GB" dirty="0">
              <a:latin typeface="Arial" pitchFamily="34" charset="0"/>
              <a:cs typeface="Arial" pitchFamily="34" charset="0"/>
            </a:endParaRPr>
          </a:p>
        </p:txBody>
      </p:sp>
      <p:cxnSp>
        <p:nvCxnSpPr>
          <p:cNvPr id="33" name="Curved Connector 32"/>
          <p:cNvCxnSpPr>
            <a:stCxn id="26" idx="6"/>
            <a:endCxn id="32" idx="1"/>
          </p:cNvCxnSpPr>
          <p:nvPr/>
        </p:nvCxnSpPr>
        <p:spPr>
          <a:xfrm>
            <a:off x="5663131" y="944097"/>
            <a:ext cx="1858860" cy="271040"/>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9" idx="6"/>
            <a:endCxn id="11" idx="1"/>
          </p:cNvCxnSpPr>
          <p:nvPr/>
        </p:nvCxnSpPr>
        <p:spPr>
          <a:xfrm>
            <a:off x="5710091" y="2231780"/>
            <a:ext cx="1820620" cy="193291"/>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35" idx="6"/>
            <a:endCxn id="27" idx="1"/>
          </p:cNvCxnSpPr>
          <p:nvPr/>
        </p:nvCxnSpPr>
        <p:spPr>
          <a:xfrm>
            <a:off x="5585873" y="3519463"/>
            <a:ext cx="1547293" cy="115542"/>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9" idx="6"/>
            <a:endCxn id="28" idx="1"/>
          </p:cNvCxnSpPr>
          <p:nvPr/>
        </p:nvCxnSpPr>
        <p:spPr>
          <a:xfrm>
            <a:off x="5585873" y="4807146"/>
            <a:ext cx="1816598" cy="37793"/>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8" idx="6"/>
            <a:endCxn id="31" idx="1"/>
          </p:cNvCxnSpPr>
          <p:nvPr/>
        </p:nvCxnSpPr>
        <p:spPr>
          <a:xfrm>
            <a:off x="5471777" y="6050195"/>
            <a:ext cx="507227" cy="4678"/>
          </a:xfrm>
          <a:prstGeom prst="curved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7" idx="1"/>
            <a:endCxn id="5" idx="2"/>
          </p:cNvCxnSpPr>
          <p:nvPr/>
        </p:nvCxnSpPr>
        <p:spPr>
          <a:xfrm rot="5400000" flipH="1" flipV="1">
            <a:off x="484978" y="2276202"/>
            <a:ext cx="1166540" cy="193874"/>
          </a:xfrm>
          <a:prstGeom prst="curvedConnector2">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29" idx="1"/>
            <a:endCxn id="5" idx="6"/>
          </p:cNvCxnSpPr>
          <p:nvPr/>
        </p:nvCxnSpPr>
        <p:spPr>
          <a:xfrm rot="16200000" flipV="1">
            <a:off x="3238131" y="653026"/>
            <a:ext cx="179510" cy="2453196"/>
          </a:xfrm>
          <a:prstGeom prst="curvedConnector2">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a:stCxn id="35" idx="1"/>
            <a:endCxn id="7" idx="7"/>
          </p:cNvCxnSpPr>
          <p:nvPr/>
        </p:nvCxnSpPr>
        <p:spPr>
          <a:xfrm rot="16200000" flipV="1">
            <a:off x="3318415" y="1933156"/>
            <a:ext cx="300653" cy="2347159"/>
          </a:xfrm>
          <a:prstGeom prst="curvedConnector3">
            <a:avLst>
              <a:gd name="adj1" fmla="val 212186"/>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39" idx="1"/>
            <a:endCxn id="8" idx="7"/>
          </p:cNvCxnSpPr>
          <p:nvPr/>
        </p:nvCxnSpPr>
        <p:spPr>
          <a:xfrm rot="16200000" flipV="1">
            <a:off x="3425626" y="3328051"/>
            <a:ext cx="171559" cy="2261830"/>
          </a:xfrm>
          <a:prstGeom prst="curvedConnector3">
            <a:avLst>
              <a:gd name="adj1" fmla="val 289513"/>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18" idx="1"/>
            <a:endCxn id="8" idx="5"/>
          </p:cNvCxnSpPr>
          <p:nvPr/>
        </p:nvCxnSpPr>
        <p:spPr>
          <a:xfrm rot="16200000" flipV="1">
            <a:off x="3061695" y="4158053"/>
            <a:ext cx="980099" cy="2342508"/>
          </a:xfrm>
          <a:prstGeom prst="curvedConnector3">
            <a:avLst>
              <a:gd name="adj1" fmla="val 50000"/>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8" idx="1"/>
            <a:endCxn id="7" idx="2"/>
          </p:cNvCxnSpPr>
          <p:nvPr/>
        </p:nvCxnSpPr>
        <p:spPr>
          <a:xfrm rot="16200000" flipV="1">
            <a:off x="214369" y="3701573"/>
            <a:ext cx="1154376" cy="188850"/>
          </a:xfrm>
          <a:prstGeom prst="curvedConnector4">
            <a:avLst>
              <a:gd name="adj1" fmla="val 29746"/>
              <a:gd name="adj2" fmla="val 284947"/>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9" idx="1"/>
            <a:endCxn id="8" idx="2"/>
          </p:cNvCxnSpPr>
          <p:nvPr/>
        </p:nvCxnSpPr>
        <p:spPr>
          <a:xfrm rot="16200000" flipV="1">
            <a:off x="381326" y="4801356"/>
            <a:ext cx="1116083" cy="725815"/>
          </a:xfrm>
          <a:prstGeom prst="curvedConnector4">
            <a:avLst>
              <a:gd name="adj1" fmla="val 30766"/>
              <a:gd name="adj2" fmla="val 131496"/>
            </a:avLst>
          </a:prstGeom>
          <a:ln w="25400">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716529" y="1318598"/>
            <a:ext cx="838691" cy="369332"/>
          </a:xfrm>
          <a:prstGeom prst="rect">
            <a:avLst/>
          </a:prstGeom>
          <a:noFill/>
          <a:ln w="25400">
            <a:noFill/>
          </a:ln>
        </p:spPr>
        <p:txBody>
          <a:bodyPr wrap="none" rtlCol="0">
            <a:spAutoFit/>
          </a:bodyPr>
          <a:lstStyle/>
          <a:p>
            <a:pPr algn="ctr"/>
            <a:r>
              <a:rPr lang="en-GB" dirty="0">
                <a:latin typeface="Arial" pitchFamily="34" charset="0"/>
                <a:cs typeface="Arial" pitchFamily="34" charset="0"/>
              </a:rPr>
              <a:t>a</a:t>
            </a:r>
            <a:r>
              <a:rPr lang="en-GB" dirty="0" smtClean="0">
                <a:latin typeface="Arial" pitchFamily="34" charset="0"/>
                <a:cs typeface="Arial" pitchFamily="34" charset="0"/>
              </a:rPr>
              <a:t>uthor</a:t>
            </a:r>
            <a:endParaRPr lang="en-GB" dirty="0">
              <a:latin typeface="Arial" pitchFamily="34" charset="0"/>
              <a:cs typeface="Arial" pitchFamily="34" charset="0"/>
            </a:endParaRPr>
          </a:p>
        </p:txBody>
      </p:sp>
      <p:sp>
        <p:nvSpPr>
          <p:cNvPr id="137" name="TextBox 136"/>
          <p:cNvSpPr txBox="1"/>
          <p:nvPr/>
        </p:nvSpPr>
        <p:spPr>
          <a:xfrm>
            <a:off x="6752292" y="1234112"/>
            <a:ext cx="761747" cy="369332"/>
          </a:xfrm>
          <a:prstGeom prst="rect">
            <a:avLst/>
          </a:prstGeom>
          <a:noFill/>
          <a:ln w="25400">
            <a:noFill/>
          </a:ln>
        </p:spPr>
        <p:txBody>
          <a:bodyPr wrap="none" rtlCol="0">
            <a:spAutoFit/>
          </a:bodyPr>
          <a:lstStyle/>
          <a:p>
            <a:r>
              <a:rPr lang="en-GB" dirty="0" smtClean="0">
                <a:latin typeface="Arial" pitchFamily="34" charset="0"/>
                <a:cs typeface="Arial" pitchFamily="34" charset="0"/>
              </a:rPr>
              <a:t>name</a:t>
            </a:r>
            <a:endParaRPr lang="en-GB" dirty="0">
              <a:latin typeface="Arial" pitchFamily="34" charset="0"/>
              <a:cs typeface="Arial" pitchFamily="34" charset="0"/>
            </a:endParaRPr>
          </a:p>
        </p:txBody>
      </p:sp>
      <p:sp>
        <p:nvSpPr>
          <p:cNvPr id="71" name="TextBox 70"/>
          <p:cNvSpPr txBox="1"/>
          <p:nvPr/>
        </p:nvSpPr>
        <p:spPr>
          <a:xfrm>
            <a:off x="3705861" y="420086"/>
            <a:ext cx="774571" cy="369332"/>
          </a:xfrm>
          <a:prstGeom prst="rect">
            <a:avLst/>
          </a:prstGeom>
          <a:noFill/>
          <a:ln w="25400">
            <a:noFill/>
          </a:ln>
        </p:spPr>
        <p:txBody>
          <a:bodyPr wrap="none" rtlCol="0">
            <a:spAutoFit/>
          </a:bodyPr>
          <a:lstStyle/>
          <a:p>
            <a:pPr algn="ctr"/>
            <a:r>
              <a:rPr lang="en-GB" dirty="0">
                <a:latin typeface="Arial" pitchFamily="34" charset="0"/>
                <a:cs typeface="Arial" pitchFamily="34" charset="0"/>
              </a:rPr>
              <a:t>d</a:t>
            </a:r>
            <a:r>
              <a:rPr lang="en-GB" dirty="0" smtClean="0">
                <a:latin typeface="Arial" pitchFamily="34" charset="0"/>
                <a:cs typeface="Arial" pitchFamily="34" charset="0"/>
              </a:rPr>
              <a:t>onor</a:t>
            </a:r>
            <a:endParaRPr lang="en-GB" dirty="0">
              <a:latin typeface="Arial" pitchFamily="34" charset="0"/>
              <a:cs typeface="Arial" pitchFamily="34" charset="0"/>
            </a:endParaRPr>
          </a:p>
        </p:txBody>
      </p:sp>
      <p:sp>
        <p:nvSpPr>
          <p:cNvPr id="72" name="TextBox 71"/>
          <p:cNvSpPr txBox="1"/>
          <p:nvPr/>
        </p:nvSpPr>
        <p:spPr>
          <a:xfrm>
            <a:off x="3015098" y="3521221"/>
            <a:ext cx="1441485" cy="369332"/>
          </a:xfrm>
          <a:prstGeom prst="rect">
            <a:avLst/>
          </a:prstGeom>
          <a:noFill/>
          <a:ln w="25400">
            <a:noFill/>
          </a:ln>
        </p:spPr>
        <p:txBody>
          <a:bodyPr wrap="none" rtlCol="0">
            <a:spAutoFit/>
          </a:bodyPr>
          <a:lstStyle/>
          <a:p>
            <a:pPr algn="ctr"/>
            <a:r>
              <a:rPr lang="en-GB" dirty="0" err="1" smtClean="0">
                <a:latin typeface="Arial" pitchFamily="34" charset="0"/>
                <a:cs typeface="Arial" pitchFamily="34" charset="0"/>
              </a:rPr>
              <a:t>contentType</a:t>
            </a:r>
            <a:endParaRPr lang="en-GB" dirty="0">
              <a:latin typeface="Arial" pitchFamily="34" charset="0"/>
              <a:cs typeface="Arial" pitchFamily="34" charset="0"/>
            </a:endParaRPr>
          </a:p>
        </p:txBody>
      </p:sp>
      <p:sp>
        <p:nvSpPr>
          <p:cNvPr id="73" name="TextBox 72"/>
          <p:cNvSpPr txBox="1"/>
          <p:nvPr/>
        </p:nvSpPr>
        <p:spPr>
          <a:xfrm>
            <a:off x="3141539" y="4808904"/>
            <a:ext cx="1338893" cy="369332"/>
          </a:xfrm>
          <a:prstGeom prst="rect">
            <a:avLst/>
          </a:prstGeom>
          <a:noFill/>
          <a:ln w="25400">
            <a:noFill/>
          </a:ln>
        </p:spPr>
        <p:txBody>
          <a:bodyPr wrap="none" rtlCol="0">
            <a:spAutoFit/>
          </a:bodyPr>
          <a:lstStyle/>
          <a:p>
            <a:pPr algn="ctr"/>
            <a:r>
              <a:rPr lang="en-GB" dirty="0" err="1" smtClean="0">
                <a:latin typeface="Arial" pitchFamily="34" charset="0"/>
                <a:cs typeface="Arial" pitchFamily="34" charset="0"/>
              </a:rPr>
              <a:t>carrierType</a:t>
            </a:r>
            <a:endParaRPr lang="en-GB" dirty="0">
              <a:latin typeface="Arial" pitchFamily="34" charset="0"/>
              <a:cs typeface="Arial" pitchFamily="34" charset="0"/>
            </a:endParaRPr>
          </a:p>
        </p:txBody>
      </p:sp>
      <p:sp>
        <p:nvSpPr>
          <p:cNvPr id="74" name="TextBox 73"/>
          <p:cNvSpPr txBox="1"/>
          <p:nvPr/>
        </p:nvSpPr>
        <p:spPr>
          <a:xfrm>
            <a:off x="5435265" y="6054873"/>
            <a:ext cx="543739" cy="369332"/>
          </a:xfrm>
          <a:prstGeom prst="rect">
            <a:avLst/>
          </a:prstGeom>
          <a:noFill/>
          <a:ln w="25400">
            <a:noFill/>
          </a:ln>
        </p:spPr>
        <p:txBody>
          <a:bodyPr wrap="none" rtlCol="0">
            <a:spAutoFit/>
          </a:bodyPr>
          <a:lstStyle/>
          <a:p>
            <a:pPr algn="ctr"/>
            <a:r>
              <a:rPr lang="en-GB" dirty="0" smtClean="0">
                <a:latin typeface="Arial" pitchFamily="34" charset="0"/>
                <a:cs typeface="Arial" pitchFamily="34" charset="0"/>
              </a:rPr>
              <a:t>title</a:t>
            </a:r>
            <a:endParaRPr lang="en-GB" dirty="0">
              <a:latin typeface="Arial" pitchFamily="34" charset="0"/>
              <a:cs typeface="Arial" pitchFamily="34" charset="0"/>
            </a:endParaRPr>
          </a:p>
        </p:txBody>
      </p:sp>
      <p:sp>
        <p:nvSpPr>
          <p:cNvPr id="75" name="TextBox 74"/>
          <p:cNvSpPr txBox="1"/>
          <p:nvPr/>
        </p:nvSpPr>
        <p:spPr>
          <a:xfrm>
            <a:off x="6911338" y="2418204"/>
            <a:ext cx="646331" cy="369332"/>
          </a:xfrm>
          <a:prstGeom prst="rect">
            <a:avLst/>
          </a:prstGeom>
          <a:noFill/>
          <a:ln w="25400">
            <a:noFill/>
          </a:ln>
        </p:spPr>
        <p:txBody>
          <a:bodyPr wrap="none" rtlCol="0">
            <a:spAutoFit/>
          </a:bodyPr>
          <a:lstStyle/>
          <a:p>
            <a:r>
              <a:rPr lang="en-GB" dirty="0" smtClean="0">
                <a:latin typeface="Arial" pitchFamily="34" charset="0"/>
                <a:cs typeface="Arial" pitchFamily="34" charset="0"/>
              </a:rPr>
              <a:t>term</a:t>
            </a:r>
            <a:endParaRPr lang="en-GB" dirty="0">
              <a:latin typeface="Arial" pitchFamily="34" charset="0"/>
              <a:cs typeface="Arial" pitchFamily="34" charset="0"/>
            </a:endParaRPr>
          </a:p>
        </p:txBody>
      </p:sp>
      <p:sp>
        <p:nvSpPr>
          <p:cNvPr id="76" name="TextBox 75"/>
          <p:cNvSpPr txBox="1"/>
          <p:nvPr/>
        </p:nvSpPr>
        <p:spPr>
          <a:xfrm>
            <a:off x="6429126" y="3611332"/>
            <a:ext cx="646331" cy="369332"/>
          </a:xfrm>
          <a:prstGeom prst="rect">
            <a:avLst/>
          </a:prstGeom>
          <a:noFill/>
          <a:ln w="25400">
            <a:noFill/>
          </a:ln>
        </p:spPr>
        <p:txBody>
          <a:bodyPr wrap="none" rtlCol="0">
            <a:spAutoFit/>
          </a:bodyPr>
          <a:lstStyle/>
          <a:p>
            <a:r>
              <a:rPr lang="en-GB" dirty="0" smtClean="0">
                <a:latin typeface="Arial" pitchFamily="34" charset="0"/>
                <a:cs typeface="Arial" pitchFamily="34" charset="0"/>
              </a:rPr>
              <a:t>term</a:t>
            </a:r>
            <a:endParaRPr lang="en-GB" dirty="0">
              <a:latin typeface="Arial" pitchFamily="34" charset="0"/>
              <a:cs typeface="Arial" pitchFamily="34" charset="0"/>
            </a:endParaRPr>
          </a:p>
        </p:txBody>
      </p:sp>
      <p:sp>
        <p:nvSpPr>
          <p:cNvPr id="77" name="TextBox 76"/>
          <p:cNvSpPr txBox="1"/>
          <p:nvPr/>
        </p:nvSpPr>
        <p:spPr>
          <a:xfrm>
            <a:off x="6752291" y="4861566"/>
            <a:ext cx="646331" cy="369332"/>
          </a:xfrm>
          <a:prstGeom prst="rect">
            <a:avLst/>
          </a:prstGeom>
          <a:noFill/>
          <a:ln w="25400">
            <a:noFill/>
          </a:ln>
        </p:spPr>
        <p:txBody>
          <a:bodyPr wrap="none" rtlCol="0">
            <a:spAutoFit/>
          </a:bodyPr>
          <a:lstStyle/>
          <a:p>
            <a:r>
              <a:rPr lang="en-GB" dirty="0" smtClean="0">
                <a:latin typeface="Arial" pitchFamily="34" charset="0"/>
                <a:cs typeface="Arial" pitchFamily="34" charset="0"/>
              </a:rPr>
              <a:t>term</a:t>
            </a:r>
            <a:endParaRPr lang="en-GB" dirty="0">
              <a:latin typeface="Arial" pitchFamily="34" charset="0"/>
              <a:cs typeface="Arial" pitchFamily="34" charset="0"/>
            </a:endParaRPr>
          </a:p>
        </p:txBody>
      </p:sp>
      <p:sp>
        <p:nvSpPr>
          <p:cNvPr id="78" name="TextBox 77"/>
          <p:cNvSpPr txBox="1"/>
          <p:nvPr/>
        </p:nvSpPr>
        <p:spPr>
          <a:xfrm>
            <a:off x="3440578" y="2197593"/>
            <a:ext cx="915635" cy="369332"/>
          </a:xfrm>
          <a:prstGeom prst="rect">
            <a:avLst/>
          </a:prstGeom>
          <a:noFill/>
          <a:ln w="25400">
            <a:noFill/>
          </a:ln>
        </p:spPr>
        <p:txBody>
          <a:bodyPr wrap="none" rtlCol="0">
            <a:spAutoFit/>
          </a:bodyPr>
          <a:lstStyle/>
          <a:p>
            <a:pPr algn="ctr"/>
            <a:r>
              <a:rPr lang="en-GB" dirty="0">
                <a:latin typeface="Arial" pitchFamily="34" charset="0"/>
                <a:cs typeface="Arial" pitchFamily="34" charset="0"/>
              </a:rPr>
              <a:t>s</a:t>
            </a:r>
            <a:r>
              <a:rPr lang="en-GB" dirty="0" smtClean="0">
                <a:latin typeface="Arial" pitchFamily="34" charset="0"/>
                <a:cs typeface="Arial" pitchFamily="34" charset="0"/>
              </a:rPr>
              <a:t>ubject</a:t>
            </a:r>
            <a:endParaRPr lang="en-GB" dirty="0">
              <a:latin typeface="Arial" pitchFamily="34" charset="0"/>
              <a:cs typeface="Arial" pitchFamily="34" charset="0"/>
            </a:endParaRPr>
          </a:p>
        </p:txBody>
      </p:sp>
      <p:sp>
        <p:nvSpPr>
          <p:cNvPr id="2" name="TextBox 1"/>
          <p:cNvSpPr txBox="1"/>
          <p:nvPr/>
        </p:nvSpPr>
        <p:spPr>
          <a:xfrm>
            <a:off x="91524" y="76364"/>
            <a:ext cx="2307748" cy="954107"/>
          </a:xfrm>
          <a:prstGeom prst="rect">
            <a:avLst/>
          </a:prstGeom>
          <a:noFill/>
        </p:spPr>
        <p:txBody>
          <a:bodyPr wrap="none" rtlCol="0">
            <a:spAutoFit/>
          </a:bodyPr>
          <a:lstStyle/>
          <a:p>
            <a:r>
              <a:rPr lang="en-GB" sz="2800" dirty="0" smtClean="0"/>
              <a:t>RDF graph of</a:t>
            </a:r>
          </a:p>
          <a:p>
            <a:r>
              <a:rPr lang="en-GB" sz="2800" dirty="0" smtClean="0"/>
              <a:t>catalogue card</a:t>
            </a:r>
            <a:endParaRPr lang="en-GB" sz="2800" dirty="0"/>
          </a:p>
        </p:txBody>
      </p:sp>
      <p:sp>
        <p:nvSpPr>
          <p:cNvPr id="55" name="TextBox 54"/>
          <p:cNvSpPr txBox="1"/>
          <p:nvPr/>
        </p:nvSpPr>
        <p:spPr>
          <a:xfrm>
            <a:off x="3521427" y="6056727"/>
            <a:ext cx="1018227" cy="369332"/>
          </a:xfrm>
          <a:prstGeom prst="rect">
            <a:avLst/>
          </a:prstGeom>
          <a:noFill/>
          <a:ln w="25400">
            <a:noFill/>
          </a:ln>
        </p:spPr>
        <p:txBody>
          <a:bodyPr wrap="none" rtlCol="0">
            <a:spAutoFit/>
          </a:bodyPr>
          <a:lstStyle/>
          <a:p>
            <a:pPr algn="ctr"/>
            <a:r>
              <a:rPr lang="en-GB" dirty="0" err="1" smtClean="0">
                <a:latin typeface="Arial" pitchFamily="34" charset="0"/>
                <a:cs typeface="Arial" pitchFamily="34" charset="0"/>
              </a:rPr>
              <a:t>sameAs</a:t>
            </a:r>
            <a:endParaRPr lang="en-GB" dirty="0">
              <a:latin typeface="Arial" pitchFamily="34" charset="0"/>
              <a:cs typeface="Arial" pitchFamily="34" charset="0"/>
            </a:endParaRPr>
          </a:p>
        </p:txBody>
      </p:sp>
    </p:spTree>
    <p:extLst>
      <p:ext uri="{BB962C8B-B14F-4D97-AF65-F5344CB8AC3E}">
        <p14:creationId xmlns:p14="http://schemas.microsoft.com/office/powerpoint/2010/main" val="103717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750"/>
                                        <p:tgtEl>
                                          <p:spTgt spid="13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50"/>
                                        <p:tgtEl>
                                          <p:spTgt spid="33"/>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750"/>
                                        <p:tgtEl>
                                          <p:spTgt spid="137"/>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750"/>
                                        <p:tgtEl>
                                          <p:spTgt spid="78"/>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750"/>
                                        <p:tgtEl>
                                          <p:spTgt spid="29"/>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childTnLst>
                                </p:cTn>
                              </p:par>
                            </p:childTnLst>
                          </p:cTn>
                        </p:par>
                        <p:par>
                          <p:cTn id="48" fill="hold">
                            <p:stCondLst>
                              <p:cond delay="8250"/>
                            </p:stCondLst>
                            <p:childTnLst>
                              <p:par>
                                <p:cTn id="49" presetID="10" presetClass="entr" presetSubtype="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750"/>
                                        <p:tgtEl>
                                          <p:spTgt spid="75"/>
                                        </p:tgtEl>
                                      </p:cBhvr>
                                    </p:animEffect>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750"/>
                                        <p:tgtEl>
                                          <p:spTgt spid="11"/>
                                        </p:tgtEl>
                                      </p:cBhvr>
                                    </p:animEffect>
                                  </p:childTnLst>
                                </p:cTn>
                              </p:par>
                            </p:childTnLst>
                          </p:cTn>
                        </p:par>
                        <p:par>
                          <p:cTn id="56" fill="hold">
                            <p:stCondLst>
                              <p:cond delay="975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50"/>
                                        <p:tgtEl>
                                          <p:spTgt spid="7"/>
                                        </p:tgtEl>
                                      </p:cBhvr>
                                    </p:animEffect>
                                  </p:childTnLst>
                                </p:cTn>
                              </p:par>
                            </p:childTnLst>
                          </p:cTn>
                        </p:par>
                        <p:par>
                          <p:cTn id="60" fill="hold">
                            <p:stCondLst>
                              <p:cond delay="10500"/>
                            </p:stCondLst>
                            <p:childTnLst>
                              <p:par>
                                <p:cTn id="61" presetID="10"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50"/>
                                        <p:tgtEl>
                                          <p:spTgt spid="36"/>
                                        </p:tgtEl>
                                      </p:cBhvr>
                                    </p:animEffect>
                                  </p:childTnLst>
                                </p:cTn>
                              </p:par>
                            </p:childTnLst>
                          </p:cTn>
                        </p:par>
                        <p:par>
                          <p:cTn id="64" fill="hold">
                            <p:stCondLst>
                              <p:cond delay="11250"/>
                            </p:stCondLst>
                            <p:childTnLst>
                              <p:par>
                                <p:cTn id="65" presetID="10"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750"/>
                                        <p:tgtEl>
                                          <p:spTgt spid="72"/>
                                        </p:tgtEl>
                                      </p:cBhvr>
                                    </p:animEffect>
                                  </p:childTnLst>
                                </p:cTn>
                              </p:par>
                            </p:childTnLst>
                          </p:cTn>
                        </p:par>
                        <p:par>
                          <p:cTn id="68" fill="hold">
                            <p:stCondLst>
                              <p:cond delay="12000"/>
                            </p:stCondLst>
                            <p:childTnLst>
                              <p:par>
                                <p:cTn id="69" presetID="10"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750"/>
                                        <p:tgtEl>
                                          <p:spTgt spid="35"/>
                                        </p:tgtEl>
                                      </p:cBhvr>
                                    </p:animEffect>
                                  </p:childTnLst>
                                </p:cTn>
                              </p:par>
                            </p:childTnLst>
                          </p:cTn>
                        </p:par>
                        <p:par>
                          <p:cTn id="72" fill="hold">
                            <p:stCondLst>
                              <p:cond delay="1275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750"/>
                                        <p:tgtEl>
                                          <p:spTgt spid="37"/>
                                        </p:tgtEl>
                                      </p:cBhvr>
                                    </p:animEffect>
                                  </p:childTnLst>
                                </p:cTn>
                              </p:par>
                            </p:childTnLst>
                          </p:cTn>
                        </p:par>
                        <p:par>
                          <p:cTn id="76" fill="hold">
                            <p:stCondLst>
                              <p:cond delay="13500"/>
                            </p:stCondLst>
                            <p:childTnLst>
                              <p:par>
                                <p:cTn id="77" presetID="10" presetClass="entr" presetSubtype="0"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750"/>
                                        <p:tgtEl>
                                          <p:spTgt spid="76"/>
                                        </p:tgtEl>
                                      </p:cBhvr>
                                    </p:animEffect>
                                  </p:childTnLst>
                                </p:cTn>
                              </p:par>
                            </p:childTnLst>
                          </p:cTn>
                        </p:par>
                        <p:par>
                          <p:cTn id="80" fill="hold">
                            <p:stCondLst>
                              <p:cond delay="1425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750"/>
                                        <p:tgtEl>
                                          <p:spTgt spid="27"/>
                                        </p:tgtEl>
                                      </p:cBhvr>
                                    </p:animEffect>
                                  </p:childTnLst>
                                </p:cTn>
                              </p:par>
                            </p:childTnLst>
                          </p:cTn>
                        </p:par>
                        <p:par>
                          <p:cTn id="84" fill="hold">
                            <p:stCondLst>
                              <p:cond delay="15000"/>
                            </p:stCondLst>
                            <p:childTnLst>
                              <p:par>
                                <p:cTn id="85" presetID="10"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750"/>
                                        <p:tgtEl>
                                          <p:spTgt spid="8"/>
                                        </p:tgtEl>
                                      </p:cBhvr>
                                    </p:animEffect>
                                  </p:childTnLst>
                                </p:cTn>
                              </p:par>
                            </p:childTnLst>
                          </p:cTn>
                        </p:par>
                        <p:par>
                          <p:cTn id="88" fill="hold">
                            <p:stCondLst>
                              <p:cond delay="15750"/>
                            </p:stCondLst>
                            <p:childTnLst>
                              <p:par>
                                <p:cTn id="89" presetID="10" presetClass="entr" presetSubtype="0"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750"/>
                                        <p:tgtEl>
                                          <p:spTgt spid="40"/>
                                        </p:tgtEl>
                                      </p:cBhvr>
                                    </p:animEffect>
                                  </p:childTnLst>
                                </p:cTn>
                              </p:par>
                            </p:childTnLst>
                          </p:cTn>
                        </p:par>
                        <p:par>
                          <p:cTn id="92" fill="hold">
                            <p:stCondLst>
                              <p:cond delay="16500"/>
                            </p:stCondLst>
                            <p:childTnLst>
                              <p:par>
                                <p:cTn id="93" presetID="10"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750"/>
                                        <p:tgtEl>
                                          <p:spTgt spid="73"/>
                                        </p:tgtEl>
                                      </p:cBhvr>
                                    </p:animEffect>
                                  </p:childTnLst>
                                </p:cTn>
                              </p:par>
                            </p:childTnLst>
                          </p:cTn>
                        </p:par>
                        <p:par>
                          <p:cTn id="96" fill="hold">
                            <p:stCondLst>
                              <p:cond delay="172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750"/>
                                        <p:tgtEl>
                                          <p:spTgt spid="39"/>
                                        </p:tgtEl>
                                      </p:cBhvr>
                                    </p:animEffect>
                                  </p:childTnLst>
                                </p:cTn>
                              </p:par>
                            </p:childTnLst>
                          </p:cTn>
                        </p:par>
                        <p:par>
                          <p:cTn id="100" fill="hold">
                            <p:stCondLst>
                              <p:cond delay="18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750"/>
                                        <p:tgtEl>
                                          <p:spTgt spid="38"/>
                                        </p:tgtEl>
                                      </p:cBhvr>
                                    </p:animEffect>
                                  </p:childTnLst>
                                </p:cTn>
                              </p:par>
                            </p:childTnLst>
                          </p:cTn>
                        </p:par>
                        <p:par>
                          <p:cTn id="104" fill="hold">
                            <p:stCondLst>
                              <p:cond delay="18750"/>
                            </p:stCondLst>
                            <p:childTnLst>
                              <p:par>
                                <p:cTn id="105" presetID="10" presetClass="entr" presetSubtype="0" fill="hold" grpId="0"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750"/>
                                        <p:tgtEl>
                                          <p:spTgt spid="77"/>
                                        </p:tgtEl>
                                      </p:cBhvr>
                                    </p:animEffect>
                                  </p:childTnLst>
                                </p:cTn>
                              </p:par>
                            </p:childTnLst>
                          </p:cTn>
                        </p:par>
                        <p:par>
                          <p:cTn id="108" fill="hold">
                            <p:stCondLst>
                              <p:cond delay="19500"/>
                            </p:stCondLst>
                            <p:childTnLst>
                              <p:par>
                                <p:cTn id="109" presetID="10"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750"/>
                                        <p:tgtEl>
                                          <p:spTgt spid="28"/>
                                        </p:tgtEl>
                                      </p:cBhvr>
                                    </p:animEffect>
                                  </p:childTnLst>
                                </p:cTn>
                              </p:par>
                            </p:childTnLst>
                          </p:cTn>
                        </p:par>
                        <p:par>
                          <p:cTn id="112" fill="hold">
                            <p:stCondLst>
                              <p:cond delay="20250"/>
                            </p:stCondLst>
                            <p:childTnLst>
                              <p:par>
                                <p:cTn id="113" presetID="10" presetClass="entr" presetSubtype="0"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750"/>
                                        <p:tgtEl>
                                          <p:spTgt spid="19"/>
                                        </p:tgtEl>
                                      </p:cBhvr>
                                    </p:animEffect>
                                  </p:childTnLst>
                                </p:cTn>
                              </p:par>
                            </p:childTnLst>
                          </p:cTn>
                        </p:par>
                        <p:par>
                          <p:cTn id="116" fill="hold">
                            <p:stCondLst>
                              <p:cond delay="21000"/>
                            </p:stCondLst>
                            <p:childTnLst>
                              <p:par>
                                <p:cTn id="117" presetID="10" presetClass="entr" presetSubtype="0"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750"/>
                                        <p:tgtEl>
                                          <p:spTgt spid="55"/>
                                        </p:tgtEl>
                                      </p:cBhvr>
                                    </p:animEffect>
                                  </p:childTnLst>
                                </p:cTn>
                              </p:par>
                            </p:childTnLst>
                          </p:cTn>
                        </p:par>
                        <p:par>
                          <p:cTn id="120" fill="hold">
                            <p:stCondLst>
                              <p:cond delay="21750"/>
                            </p:stCondLst>
                            <p:childTnLst>
                              <p:par>
                                <p:cTn id="121" presetID="10" presetClass="entr" presetSubtype="0" fill="hold" grpId="0" nodeType="after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fade">
                                      <p:cBhvr>
                                        <p:cTn id="123" dur="750"/>
                                        <p:tgtEl>
                                          <p:spTgt spid="18"/>
                                        </p:tgtEl>
                                      </p:cBhvr>
                                    </p:animEffect>
                                  </p:childTnLst>
                                </p:cTn>
                              </p:par>
                            </p:childTnLst>
                          </p:cTn>
                        </p:par>
                        <p:par>
                          <p:cTn id="124" fill="hold">
                            <p:stCondLst>
                              <p:cond delay="22500"/>
                            </p:stCondLst>
                            <p:childTnLst>
                              <p:par>
                                <p:cTn id="125" presetID="10" presetClass="entr" presetSubtype="0"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750"/>
                                        <p:tgtEl>
                                          <p:spTgt spid="42"/>
                                        </p:tgtEl>
                                      </p:cBhvr>
                                    </p:animEffect>
                                  </p:childTnLst>
                                </p:cTn>
                              </p:par>
                            </p:childTnLst>
                          </p:cTn>
                        </p:par>
                        <p:par>
                          <p:cTn id="128" fill="hold">
                            <p:stCondLst>
                              <p:cond delay="23250"/>
                            </p:stCondLst>
                            <p:childTnLst>
                              <p:par>
                                <p:cTn id="129" presetID="10" presetClass="entr" presetSubtype="0" fill="hold" grpId="0" nodeType="after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fade">
                                      <p:cBhvr>
                                        <p:cTn id="131" dur="750"/>
                                        <p:tgtEl>
                                          <p:spTgt spid="74"/>
                                        </p:tgtEl>
                                      </p:cBhvr>
                                    </p:animEffect>
                                  </p:childTnLst>
                                </p:cTn>
                              </p:par>
                            </p:childTnLst>
                          </p:cTn>
                        </p:par>
                        <p:par>
                          <p:cTn id="132" fill="hold">
                            <p:stCondLst>
                              <p:cond delay="24000"/>
                            </p:stCondLst>
                            <p:childTnLst>
                              <p:par>
                                <p:cTn id="133" presetID="10" presetClass="entr" presetSubtype="0"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750"/>
                                        <p:tgtEl>
                                          <p:spTgt spid="31"/>
                                        </p:tgtEl>
                                      </p:cBhvr>
                                    </p:animEffect>
                                  </p:childTnLst>
                                </p:cTn>
                              </p:par>
                            </p:childTnLst>
                          </p:cTn>
                        </p:par>
                        <p:par>
                          <p:cTn id="136" fill="hold">
                            <p:stCondLst>
                              <p:cond delay="24750"/>
                            </p:stCondLst>
                            <p:childTnLst>
                              <p:par>
                                <p:cTn id="137" presetID="10" presetClass="entr" presetSubtype="0"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750"/>
                                        <p:tgtEl>
                                          <p:spTgt spid="9"/>
                                        </p:tgtEl>
                                      </p:cBhvr>
                                    </p:animEffect>
                                  </p:childTnLst>
                                </p:cTn>
                              </p:par>
                            </p:childTnLst>
                          </p:cTn>
                        </p:par>
                        <p:par>
                          <p:cTn id="140" fill="hold">
                            <p:stCondLst>
                              <p:cond delay="25500"/>
                            </p:stCondLst>
                            <p:childTnLst>
                              <p:par>
                                <p:cTn id="141" presetID="10" presetClass="entr" presetSubtype="0" fill="hold" nodeType="after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fade">
                                      <p:cBhvr>
                                        <p:cTn id="143" dur="750"/>
                                        <p:tgtEl>
                                          <p:spTgt spid="6"/>
                                        </p:tgtEl>
                                      </p:cBhvr>
                                    </p:animEffect>
                                  </p:childTnLst>
                                </p:cTn>
                              </p:par>
                            </p:childTnLst>
                          </p:cTn>
                        </p:par>
                        <p:par>
                          <p:cTn id="144" fill="hold">
                            <p:stCondLst>
                              <p:cond delay="26250"/>
                            </p:stCondLst>
                            <p:childTnLst>
                              <p:par>
                                <p:cTn id="145" presetID="10" presetClass="entr" presetSubtype="0" fill="hold" grpId="0" nodeType="after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750"/>
                                        <p:tgtEl>
                                          <p:spTgt spid="71"/>
                                        </p:tgtEl>
                                      </p:cBhvr>
                                    </p:animEffect>
                                  </p:childTnLst>
                                </p:cTn>
                              </p:par>
                            </p:childTnLst>
                          </p:cTn>
                        </p:par>
                        <p:par>
                          <p:cTn id="148" fill="hold">
                            <p:stCondLst>
                              <p:cond delay="27000"/>
                            </p:stCondLst>
                            <p:childTnLst>
                              <p:par>
                                <p:cTn id="149" presetID="10" presetClass="entr" presetSubtype="0" fill="hold" nodeType="after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500"/>
                                        <p:tgtEl>
                                          <p:spTgt spid="10"/>
                                        </p:tgtEl>
                                      </p:cBhvr>
                                    </p:animEffect>
                                  </p:childTnLst>
                                </p:cTn>
                              </p:par>
                            </p:childTnLst>
                          </p:cTn>
                        </p:par>
                        <p:par>
                          <p:cTn id="152" fill="hold">
                            <p:stCondLst>
                              <p:cond delay="27500"/>
                            </p:stCondLst>
                            <p:childTnLst>
                              <p:par>
                                <p:cTn id="153" presetID="10" presetClass="entr" presetSubtype="0" fill="hold" nodeType="afterEffect">
                                  <p:stCondLst>
                                    <p:cond delay="0"/>
                                  </p:stCondLst>
                                  <p:childTnLst>
                                    <p:set>
                                      <p:cBhvr>
                                        <p:cTn id="154" dur="1" fill="hold">
                                          <p:stCondLst>
                                            <p:cond delay="0"/>
                                          </p:stCondLst>
                                        </p:cTn>
                                        <p:tgtEl>
                                          <p:spTgt spid="14"/>
                                        </p:tgtEl>
                                        <p:attrNameLst>
                                          <p:attrName>style.visibility</p:attrName>
                                        </p:attrNameLst>
                                      </p:cBhvr>
                                      <p:to>
                                        <p:strVal val="visible"/>
                                      </p:to>
                                    </p:set>
                                    <p:animEffect transition="in" filter="fade">
                                      <p:cBhvr>
                                        <p:cTn id="155" dur="500"/>
                                        <p:tgtEl>
                                          <p:spTgt spid="14"/>
                                        </p:tgtEl>
                                      </p:cBhvr>
                                    </p:animEffect>
                                  </p:childTnLst>
                                </p:cTn>
                              </p:par>
                            </p:childTnLst>
                          </p:cTn>
                        </p:par>
                        <p:par>
                          <p:cTn id="156" fill="hold">
                            <p:stCondLst>
                              <p:cond delay="28000"/>
                            </p:stCondLst>
                            <p:childTnLst>
                              <p:par>
                                <p:cTn id="157" presetID="10" presetClass="entr" presetSubtype="0" fill="hold" nodeType="after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fade">
                                      <p:cBhvr>
                                        <p:cTn id="159" dur="500"/>
                                        <p:tgtEl>
                                          <p:spTgt spid="17"/>
                                        </p:tgtEl>
                                      </p:cBhvr>
                                    </p:animEffect>
                                  </p:childTnLst>
                                </p:cTn>
                              </p:par>
                            </p:childTnLst>
                          </p:cTn>
                        </p:par>
                        <p:par>
                          <p:cTn id="160" fill="hold">
                            <p:stCondLst>
                              <p:cond delay="28500"/>
                            </p:stCondLst>
                            <p:childTnLst>
                              <p:par>
                                <p:cTn id="161" presetID="10" presetClass="entr" presetSubtype="0" fill="hold" nodeType="afterEffect">
                                  <p:stCondLst>
                                    <p:cond delay="0"/>
                                  </p:stCondLst>
                                  <p:childTnLst>
                                    <p:set>
                                      <p:cBhvr>
                                        <p:cTn id="162" dur="1" fill="hold">
                                          <p:stCondLst>
                                            <p:cond delay="0"/>
                                          </p:stCondLst>
                                        </p:cTn>
                                        <p:tgtEl>
                                          <p:spTgt spid="120"/>
                                        </p:tgtEl>
                                        <p:attrNameLst>
                                          <p:attrName>style.visibility</p:attrName>
                                        </p:attrNameLst>
                                      </p:cBhvr>
                                      <p:to>
                                        <p:strVal val="visible"/>
                                      </p:to>
                                    </p:set>
                                    <p:animEffect transition="in" filter="fade">
                                      <p:cBhvr>
                                        <p:cTn id="163" dur="500"/>
                                        <p:tgtEl>
                                          <p:spTgt spid="120"/>
                                        </p:tgtEl>
                                      </p:cBhvr>
                                    </p:animEffect>
                                  </p:childTnLst>
                                </p:cTn>
                              </p:par>
                            </p:childTnLst>
                          </p:cTn>
                        </p:par>
                        <p:par>
                          <p:cTn id="164" fill="hold">
                            <p:stCondLst>
                              <p:cond delay="29000"/>
                            </p:stCondLst>
                            <p:childTnLst>
                              <p:par>
                                <p:cTn id="165" presetID="10" presetClass="entr" presetSubtype="0" fill="hold"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500"/>
                                        <p:tgtEl>
                                          <p:spTgt spid="117"/>
                                        </p:tgtEl>
                                      </p:cBhvr>
                                    </p:animEffect>
                                  </p:childTnLst>
                                </p:cTn>
                              </p:par>
                            </p:childTnLst>
                          </p:cTn>
                        </p:par>
                        <p:par>
                          <p:cTn id="168" fill="hold">
                            <p:stCondLst>
                              <p:cond delay="29500"/>
                            </p:stCondLst>
                            <p:childTnLst>
                              <p:par>
                                <p:cTn id="169" presetID="10" presetClass="entr" presetSubtype="0" fill="hold" nodeType="after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500"/>
                                        <p:tgtEl>
                                          <p:spTgt spid="89"/>
                                        </p:tgtEl>
                                      </p:cBhvr>
                                    </p:animEffect>
                                  </p:childTnLst>
                                </p:cTn>
                              </p:par>
                            </p:childTnLst>
                          </p:cTn>
                        </p:par>
                        <p:par>
                          <p:cTn id="172" fill="hold">
                            <p:stCondLst>
                              <p:cond delay="30000"/>
                            </p:stCondLst>
                            <p:childTnLst>
                              <p:par>
                                <p:cTn id="173" presetID="10" presetClass="entr" presetSubtype="0" fill="hold" nodeType="afterEffect">
                                  <p:stCondLst>
                                    <p:cond delay="0"/>
                                  </p:stCondLst>
                                  <p:childTnLst>
                                    <p:set>
                                      <p:cBhvr>
                                        <p:cTn id="174" dur="1" fill="hold">
                                          <p:stCondLst>
                                            <p:cond delay="0"/>
                                          </p:stCondLst>
                                        </p:cTn>
                                        <p:tgtEl>
                                          <p:spTgt spid="102"/>
                                        </p:tgtEl>
                                        <p:attrNameLst>
                                          <p:attrName>style.visibility</p:attrName>
                                        </p:attrNameLst>
                                      </p:cBhvr>
                                      <p:to>
                                        <p:strVal val="visible"/>
                                      </p:to>
                                    </p:set>
                                    <p:animEffect transition="in" filter="fade">
                                      <p:cBhvr>
                                        <p:cTn id="175" dur="500"/>
                                        <p:tgtEl>
                                          <p:spTgt spid="102"/>
                                        </p:tgtEl>
                                      </p:cBhvr>
                                    </p:animEffect>
                                  </p:childTnLst>
                                </p:cTn>
                              </p:par>
                            </p:childTnLst>
                          </p:cTn>
                        </p:par>
                        <p:par>
                          <p:cTn id="176" fill="hold">
                            <p:stCondLst>
                              <p:cond delay="30500"/>
                            </p:stCondLst>
                            <p:childTnLst>
                              <p:par>
                                <p:cTn id="177" presetID="10" presetClass="entr" presetSubtype="0" fill="hold" nodeType="afterEffect">
                                  <p:stCondLst>
                                    <p:cond delay="0"/>
                                  </p:stCondLst>
                                  <p:childTnLst>
                                    <p:set>
                                      <p:cBhvr>
                                        <p:cTn id="178" dur="1" fill="hold">
                                          <p:stCondLst>
                                            <p:cond delay="0"/>
                                          </p:stCondLst>
                                        </p:cTn>
                                        <p:tgtEl>
                                          <p:spTgt spid="105"/>
                                        </p:tgtEl>
                                        <p:attrNameLst>
                                          <p:attrName>style.visibility</p:attrName>
                                        </p:attrNameLst>
                                      </p:cBhvr>
                                      <p:to>
                                        <p:strVal val="visible"/>
                                      </p:to>
                                    </p:set>
                                    <p:animEffect transition="in" filter="fade">
                                      <p:cBhvr>
                                        <p:cTn id="179" dur="500"/>
                                        <p:tgtEl>
                                          <p:spTgt spid="105"/>
                                        </p:tgtEl>
                                      </p:cBhvr>
                                    </p:animEffect>
                                  </p:childTnLst>
                                </p:cTn>
                              </p:par>
                            </p:childTnLst>
                          </p:cTn>
                        </p:par>
                        <p:par>
                          <p:cTn id="180" fill="hold">
                            <p:stCondLst>
                              <p:cond delay="31000"/>
                            </p:stCondLst>
                            <p:childTnLst>
                              <p:par>
                                <p:cTn id="181" presetID="10" presetClass="entr" presetSubtype="0" fill="hold" nodeType="afterEffect">
                                  <p:stCondLst>
                                    <p:cond delay="0"/>
                                  </p:stCondLst>
                                  <p:childTnLst>
                                    <p:set>
                                      <p:cBhvr>
                                        <p:cTn id="182" dur="1" fill="hold">
                                          <p:stCondLst>
                                            <p:cond delay="0"/>
                                          </p:stCondLst>
                                        </p:cTn>
                                        <p:tgtEl>
                                          <p:spTgt spid="108"/>
                                        </p:tgtEl>
                                        <p:attrNameLst>
                                          <p:attrName>style.visibility</p:attrName>
                                        </p:attrNameLst>
                                      </p:cBhvr>
                                      <p:to>
                                        <p:strVal val="visible"/>
                                      </p:to>
                                    </p:set>
                                    <p:animEffect transition="in" filter="fade">
                                      <p:cBhvr>
                                        <p:cTn id="183" dur="500"/>
                                        <p:tgtEl>
                                          <p:spTgt spid="108"/>
                                        </p:tgtEl>
                                      </p:cBhvr>
                                    </p:animEffect>
                                  </p:childTnLst>
                                </p:cTn>
                              </p:par>
                            </p:childTnLst>
                          </p:cTn>
                        </p:par>
                        <p:par>
                          <p:cTn id="184" fill="hold">
                            <p:stCondLst>
                              <p:cond delay="31500"/>
                            </p:stCondLst>
                            <p:childTnLst>
                              <p:par>
                                <p:cTn id="185" presetID="10" presetClass="entr" presetSubtype="0" fill="hold" nodeType="afterEffect">
                                  <p:stCondLst>
                                    <p:cond delay="0"/>
                                  </p:stCondLst>
                                  <p:childTnLst>
                                    <p:set>
                                      <p:cBhvr>
                                        <p:cTn id="186" dur="1" fill="hold">
                                          <p:stCondLst>
                                            <p:cond delay="0"/>
                                          </p:stCondLst>
                                        </p:cTn>
                                        <p:tgtEl>
                                          <p:spTgt spid="112"/>
                                        </p:tgtEl>
                                        <p:attrNameLst>
                                          <p:attrName>style.visibility</p:attrName>
                                        </p:attrNameLst>
                                      </p:cBhvr>
                                      <p:to>
                                        <p:strVal val="visible"/>
                                      </p:to>
                                    </p:set>
                                    <p:animEffect transition="in" filter="fade">
                                      <p:cBhvr>
                                        <p:cTn id="18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6" grpId="0" animBg="1"/>
      <p:bldP spid="29" grpId="0" animBg="1"/>
      <p:bldP spid="35" grpId="0" animBg="1"/>
      <p:bldP spid="39" grpId="0" animBg="1"/>
      <p:bldP spid="18" grpId="0" animBg="1"/>
      <p:bldP spid="11" grpId="0" animBg="1"/>
      <p:bldP spid="27" grpId="0" animBg="1"/>
      <p:bldP spid="28" grpId="0" animBg="1"/>
      <p:bldP spid="31" grpId="0" animBg="1"/>
      <p:bldP spid="32" grpId="0" animBg="1"/>
      <p:bldP spid="136" grpId="0"/>
      <p:bldP spid="137" grpId="0"/>
      <p:bldP spid="71" grpId="0"/>
      <p:bldP spid="72" grpId="0"/>
      <p:bldP spid="73" grpId="0"/>
      <p:bldP spid="74" grpId="0"/>
      <p:bldP spid="75" grpId="0"/>
      <p:bldP spid="76" grpId="0"/>
      <p:bldP spid="77" grpId="0"/>
      <p:bldP spid="78"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t>The hyperdimensional (Tardis) card</a:t>
            </a:r>
          </a:p>
        </p:txBody>
      </p:sp>
      <p:sp>
        <p:nvSpPr>
          <p:cNvPr id="12" name="Rectangle 16"/>
          <p:cNvSpPr>
            <a:spLocks noChangeArrowheads="1"/>
          </p:cNvSpPr>
          <p:nvPr/>
        </p:nvSpPr>
        <p:spPr bwMode="auto">
          <a:xfrm>
            <a:off x="1844675" y="1990725"/>
            <a:ext cx="5257800" cy="3168650"/>
          </a:xfrm>
          <a:prstGeom prst="rect">
            <a:avLst/>
          </a:prstGeom>
          <a:solidFill>
            <a:schemeClr val="bg1"/>
          </a:solidFill>
          <a:ln w="19050">
            <a:solidFill>
              <a:schemeClr val="tx1"/>
            </a:solidFill>
            <a:miter lim="800000"/>
            <a:headEnd/>
            <a:tailEnd/>
          </a:ln>
        </p:spPr>
        <p:txBody>
          <a:bodyPr anchor="ctr">
            <a:spAutoFit/>
          </a:bodyPr>
          <a:lstStyle/>
          <a:p>
            <a:endParaRPr lang="en-US"/>
          </a:p>
        </p:txBody>
      </p:sp>
      <p:sp>
        <p:nvSpPr>
          <p:cNvPr id="13" name="Oval 17"/>
          <p:cNvSpPr>
            <a:spLocks noChangeArrowheads="1"/>
          </p:cNvSpPr>
          <p:nvPr/>
        </p:nvSpPr>
        <p:spPr bwMode="auto">
          <a:xfrm>
            <a:off x="4294188" y="4727575"/>
            <a:ext cx="288925" cy="28733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4" name="Text Box 10"/>
          <p:cNvSpPr txBox="1">
            <a:spLocks noChangeArrowheads="1"/>
          </p:cNvSpPr>
          <p:nvPr/>
        </p:nvSpPr>
        <p:spPr bwMode="auto">
          <a:xfrm>
            <a:off x="2178050" y="2428875"/>
            <a:ext cx="99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15" name="Text Box 11"/>
          <p:cNvSpPr txBox="1">
            <a:spLocks noChangeArrowheads="1"/>
          </p:cNvSpPr>
          <p:nvPr/>
        </p:nvSpPr>
        <p:spPr bwMode="auto">
          <a:xfrm>
            <a:off x="2178050" y="2974975"/>
            <a:ext cx="4437063" cy="554038"/>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 - Audio disc </a:t>
            </a:r>
          </a:p>
          <a:p>
            <a:r>
              <a:rPr lang="en-GB" sz="1800">
                <a:solidFill>
                  <a:srgbClr val="000000"/>
                </a:solidFill>
              </a:rPr>
              <a:t>(Spoken word). -  Donated by the author.</a:t>
            </a:r>
          </a:p>
        </p:txBody>
      </p:sp>
      <p:sp>
        <p:nvSpPr>
          <p:cNvPr id="16" name="Text Box 14"/>
          <p:cNvSpPr txBox="1">
            <a:spLocks noChangeArrowheads="1"/>
          </p:cNvSpPr>
          <p:nvPr/>
        </p:nvSpPr>
        <p:spPr bwMode="auto">
          <a:xfrm>
            <a:off x="2654300" y="3798888"/>
            <a:ext cx="1257300" cy="277812"/>
          </a:xfrm>
          <a:prstGeom prst="rect">
            <a:avLst/>
          </a:prstGeom>
          <a:noFill/>
          <a:ln w="9525">
            <a:noFill/>
            <a:miter lim="800000"/>
            <a:headEnd/>
            <a:tailEnd/>
          </a:ln>
        </p:spPr>
        <p:txBody>
          <a:bodyPr wrap="none" lIns="0" tIns="0" rIns="0" bIns="0">
            <a:spAutoFit/>
          </a:bodyPr>
          <a:lstStyle/>
          <a:p>
            <a:r>
              <a:rPr lang="en-GB" sz="1800">
                <a:solidFill>
                  <a:srgbClr val="000000"/>
                </a:solidFill>
              </a:rPr>
              <a:t>1. Metadata</a:t>
            </a:r>
          </a:p>
        </p:txBody>
      </p:sp>
      <p:cxnSp>
        <p:nvCxnSpPr>
          <p:cNvPr id="10" name="Straight Connector 9"/>
          <p:cNvCxnSpPr>
            <a:cxnSpLocks noChangeShapeType="1"/>
          </p:cNvCxnSpPr>
          <p:nvPr/>
        </p:nvCxnSpPr>
        <p:spPr bwMode="auto">
          <a:xfrm>
            <a:off x="1470025" y="1589088"/>
            <a:ext cx="2601913" cy="1587"/>
          </a:xfrm>
          <a:prstGeom prst="line">
            <a:avLst/>
          </a:prstGeom>
          <a:noFill/>
          <a:ln w="25400" algn="ctr">
            <a:solidFill>
              <a:schemeClr val="tx1"/>
            </a:solidFill>
            <a:round/>
            <a:headEnd/>
            <a:tailEnd/>
          </a:ln>
        </p:spPr>
      </p:cxnSp>
      <p:cxnSp>
        <p:nvCxnSpPr>
          <p:cNvPr id="19" name="Straight Connector 18"/>
          <p:cNvCxnSpPr>
            <a:cxnSpLocks noChangeShapeType="1"/>
          </p:cNvCxnSpPr>
          <p:nvPr/>
        </p:nvCxnSpPr>
        <p:spPr bwMode="auto">
          <a:xfrm rot="5400000">
            <a:off x="533400" y="2514600"/>
            <a:ext cx="1873250" cy="0"/>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4854575" y="1600200"/>
            <a:ext cx="2601913" cy="1588"/>
          </a:xfrm>
          <a:prstGeom prst="line">
            <a:avLst/>
          </a:prstGeom>
          <a:noFill/>
          <a:ln w="25400" algn="ctr">
            <a:solidFill>
              <a:srgbClr val="CC3399"/>
            </a:solidFill>
            <a:round/>
            <a:headEnd/>
            <a:tailEnd/>
          </a:ln>
        </p:spPr>
      </p:cxnSp>
      <p:cxnSp>
        <p:nvCxnSpPr>
          <p:cNvPr id="26" name="Straight Connector 25"/>
          <p:cNvCxnSpPr>
            <a:cxnSpLocks noChangeShapeType="1"/>
          </p:cNvCxnSpPr>
          <p:nvPr/>
        </p:nvCxnSpPr>
        <p:spPr bwMode="auto">
          <a:xfrm rot="5400000">
            <a:off x="6515100" y="2541588"/>
            <a:ext cx="1882775" cy="0"/>
          </a:xfrm>
          <a:prstGeom prst="line">
            <a:avLst/>
          </a:prstGeom>
          <a:noFill/>
          <a:ln w="25400" algn="ctr">
            <a:solidFill>
              <a:srgbClr val="CC3399"/>
            </a:solidFill>
            <a:round/>
            <a:headEnd/>
            <a:tailEnd/>
          </a:ln>
        </p:spPr>
      </p:cxnSp>
      <p:sp>
        <p:nvSpPr>
          <p:cNvPr id="32" name="TextBox 31"/>
          <p:cNvSpPr txBox="1">
            <a:spLocks noChangeArrowheads="1"/>
          </p:cNvSpPr>
          <p:nvPr/>
        </p:nvSpPr>
        <p:spPr bwMode="auto">
          <a:xfrm>
            <a:off x="5976938" y="1622425"/>
            <a:ext cx="1454150" cy="368300"/>
          </a:xfrm>
          <a:prstGeom prst="rect">
            <a:avLst/>
          </a:prstGeom>
          <a:noFill/>
          <a:ln w="9525">
            <a:noFill/>
            <a:miter lim="800000"/>
            <a:headEnd/>
            <a:tailEnd/>
          </a:ln>
        </p:spPr>
        <p:txBody>
          <a:bodyPr wrap="none">
            <a:spAutoFit/>
          </a:bodyPr>
          <a:lstStyle/>
          <a:p>
            <a:r>
              <a:rPr lang="en-GB" sz="1800">
                <a:solidFill>
                  <a:srgbClr val="CC3399"/>
                </a:solidFill>
              </a:rPr>
              <a:t>Audio shop</a:t>
            </a:r>
          </a:p>
        </p:txBody>
      </p:sp>
      <p:cxnSp>
        <p:nvCxnSpPr>
          <p:cNvPr id="33" name="Straight Connector 32"/>
          <p:cNvCxnSpPr>
            <a:cxnSpLocks noChangeShapeType="1"/>
          </p:cNvCxnSpPr>
          <p:nvPr/>
        </p:nvCxnSpPr>
        <p:spPr bwMode="auto">
          <a:xfrm flipH="1" flipV="1">
            <a:off x="4854575" y="5584825"/>
            <a:ext cx="2601913" cy="1588"/>
          </a:xfrm>
          <a:prstGeom prst="line">
            <a:avLst/>
          </a:prstGeom>
          <a:noFill/>
          <a:ln w="25400" algn="ctr">
            <a:solidFill>
              <a:srgbClr val="6600FF"/>
            </a:solidFill>
            <a:round/>
            <a:headEnd/>
            <a:tailEnd/>
          </a:ln>
        </p:spPr>
      </p:cxnSp>
      <p:cxnSp>
        <p:nvCxnSpPr>
          <p:cNvPr id="34" name="Straight Connector 33"/>
          <p:cNvCxnSpPr>
            <a:cxnSpLocks noChangeShapeType="1"/>
          </p:cNvCxnSpPr>
          <p:nvPr/>
        </p:nvCxnSpPr>
        <p:spPr bwMode="auto">
          <a:xfrm rot="5400000" flipH="1" flipV="1">
            <a:off x="6514307" y="4642644"/>
            <a:ext cx="1884362" cy="0"/>
          </a:xfrm>
          <a:prstGeom prst="line">
            <a:avLst/>
          </a:prstGeom>
          <a:noFill/>
          <a:ln w="25400" algn="ctr">
            <a:solidFill>
              <a:srgbClr val="6600FF"/>
            </a:solidFill>
            <a:round/>
            <a:headEnd/>
            <a:tailEnd/>
          </a:ln>
        </p:spPr>
      </p:cxnSp>
      <p:sp>
        <p:nvSpPr>
          <p:cNvPr id="35" name="TextBox 34"/>
          <p:cNvSpPr txBox="1">
            <a:spLocks noChangeArrowheads="1"/>
          </p:cNvSpPr>
          <p:nvPr/>
        </p:nvSpPr>
        <p:spPr bwMode="auto">
          <a:xfrm>
            <a:off x="5932488" y="5181600"/>
            <a:ext cx="1582737" cy="369888"/>
          </a:xfrm>
          <a:prstGeom prst="rect">
            <a:avLst/>
          </a:prstGeom>
          <a:noFill/>
          <a:ln w="9525">
            <a:noFill/>
            <a:miter lim="800000"/>
            <a:headEnd/>
            <a:tailEnd/>
          </a:ln>
        </p:spPr>
        <p:txBody>
          <a:bodyPr wrap="none">
            <a:spAutoFit/>
          </a:bodyPr>
          <a:lstStyle/>
          <a:p>
            <a:r>
              <a:rPr lang="en-GB" sz="1800">
                <a:solidFill>
                  <a:srgbClr val="6600FF"/>
                </a:solidFill>
              </a:rPr>
              <a:t>Lee Museum</a:t>
            </a:r>
          </a:p>
        </p:txBody>
      </p:sp>
      <p:cxnSp>
        <p:nvCxnSpPr>
          <p:cNvPr id="36" name="Straight Connector 35"/>
          <p:cNvCxnSpPr>
            <a:cxnSpLocks noChangeShapeType="1"/>
          </p:cNvCxnSpPr>
          <p:nvPr/>
        </p:nvCxnSpPr>
        <p:spPr bwMode="auto">
          <a:xfrm>
            <a:off x="1481138" y="5595938"/>
            <a:ext cx="2600325" cy="1587"/>
          </a:xfrm>
          <a:prstGeom prst="line">
            <a:avLst/>
          </a:prstGeom>
          <a:noFill/>
          <a:ln w="25400" algn="ctr">
            <a:solidFill>
              <a:srgbClr val="C00000"/>
            </a:solidFill>
            <a:round/>
            <a:headEnd/>
            <a:tailEnd/>
          </a:ln>
        </p:spPr>
      </p:cxnSp>
      <p:cxnSp>
        <p:nvCxnSpPr>
          <p:cNvPr id="37" name="Straight Connector 36"/>
          <p:cNvCxnSpPr>
            <a:cxnSpLocks noChangeShapeType="1"/>
          </p:cNvCxnSpPr>
          <p:nvPr/>
        </p:nvCxnSpPr>
        <p:spPr bwMode="auto">
          <a:xfrm rot="5400000">
            <a:off x="545306" y="4669632"/>
            <a:ext cx="1871663" cy="0"/>
          </a:xfrm>
          <a:prstGeom prst="line">
            <a:avLst/>
          </a:prstGeom>
          <a:noFill/>
          <a:ln w="25400" algn="ctr">
            <a:solidFill>
              <a:srgbClr val="C00000"/>
            </a:solidFill>
            <a:round/>
            <a:headEnd/>
            <a:tailEnd/>
          </a:ln>
        </p:spPr>
      </p:cxnSp>
      <p:sp>
        <p:nvSpPr>
          <p:cNvPr id="38" name="TextBox 37"/>
          <p:cNvSpPr txBox="1">
            <a:spLocks noChangeArrowheads="1"/>
          </p:cNvSpPr>
          <p:nvPr/>
        </p:nvSpPr>
        <p:spPr bwMode="auto">
          <a:xfrm>
            <a:off x="1501775" y="5192713"/>
            <a:ext cx="2506663" cy="369887"/>
          </a:xfrm>
          <a:prstGeom prst="rect">
            <a:avLst/>
          </a:prstGeom>
          <a:noFill/>
          <a:ln w="9525">
            <a:noFill/>
            <a:miter lim="800000"/>
            <a:headEnd/>
            <a:tailEnd/>
          </a:ln>
        </p:spPr>
        <p:txBody>
          <a:bodyPr wrap="none">
            <a:spAutoFit/>
          </a:bodyPr>
          <a:lstStyle/>
          <a:p>
            <a:r>
              <a:rPr lang="en-GB" sz="1800">
                <a:solidFill>
                  <a:srgbClr val="C00000"/>
                </a:solidFill>
              </a:rPr>
              <a:t>Spoken word archive</a:t>
            </a:r>
          </a:p>
        </p:txBody>
      </p:sp>
      <p:sp>
        <p:nvSpPr>
          <p:cNvPr id="39" name="TextBox 38"/>
          <p:cNvSpPr txBox="1">
            <a:spLocks noChangeArrowheads="1"/>
          </p:cNvSpPr>
          <p:nvPr/>
        </p:nvSpPr>
        <p:spPr bwMode="auto">
          <a:xfrm>
            <a:off x="1481138" y="1600200"/>
            <a:ext cx="1543050" cy="369888"/>
          </a:xfrm>
          <a:prstGeom prst="rect">
            <a:avLst/>
          </a:prstGeom>
          <a:noFill/>
          <a:ln w="9525">
            <a:noFill/>
            <a:miter lim="800000"/>
            <a:headEnd/>
            <a:tailEnd/>
          </a:ln>
        </p:spPr>
        <p:txBody>
          <a:bodyPr wrap="none">
            <a:spAutoFit/>
          </a:bodyPr>
          <a:lstStyle/>
          <a:p>
            <a:r>
              <a:rPr lang="en-GB" sz="1800">
                <a:solidFill>
                  <a:srgbClr val="0033CC"/>
                </a:solidFill>
              </a:rPr>
              <a:t>W3C Library</a:t>
            </a:r>
          </a:p>
        </p:txBody>
      </p:sp>
      <p:cxnSp>
        <p:nvCxnSpPr>
          <p:cNvPr id="40" name="Straight Connector 39"/>
          <p:cNvCxnSpPr>
            <a:cxnSpLocks noChangeShapeType="1"/>
          </p:cNvCxnSpPr>
          <p:nvPr/>
        </p:nvCxnSpPr>
        <p:spPr bwMode="auto">
          <a:xfrm>
            <a:off x="4953000" y="1512888"/>
            <a:ext cx="2601913" cy="1587"/>
          </a:xfrm>
          <a:prstGeom prst="line">
            <a:avLst/>
          </a:prstGeom>
          <a:noFill/>
          <a:ln w="25400" algn="ctr">
            <a:solidFill>
              <a:srgbClr val="CC3399"/>
            </a:solidFill>
            <a:round/>
            <a:headEnd/>
            <a:tailEnd/>
          </a:ln>
        </p:spPr>
      </p:cxnSp>
      <p:cxnSp>
        <p:nvCxnSpPr>
          <p:cNvPr id="41" name="Straight Connector 40"/>
          <p:cNvCxnSpPr>
            <a:cxnSpLocks noChangeShapeType="1"/>
          </p:cNvCxnSpPr>
          <p:nvPr/>
        </p:nvCxnSpPr>
        <p:spPr bwMode="auto">
          <a:xfrm rot="5400000">
            <a:off x="6613525" y="2454276"/>
            <a:ext cx="1882775" cy="0"/>
          </a:xfrm>
          <a:prstGeom prst="line">
            <a:avLst/>
          </a:prstGeom>
          <a:noFill/>
          <a:ln w="25400" algn="ctr">
            <a:solidFill>
              <a:srgbClr val="CC3399"/>
            </a:solidFill>
            <a:round/>
            <a:headEnd/>
            <a:tailEnd/>
          </a:ln>
        </p:spPr>
      </p:cxnSp>
      <p:cxnSp>
        <p:nvCxnSpPr>
          <p:cNvPr id="42" name="Straight Connector 41"/>
          <p:cNvCxnSpPr>
            <a:cxnSpLocks noChangeShapeType="1"/>
          </p:cNvCxnSpPr>
          <p:nvPr/>
        </p:nvCxnSpPr>
        <p:spPr bwMode="auto">
          <a:xfrm>
            <a:off x="5062538" y="1436688"/>
            <a:ext cx="2600325" cy="1587"/>
          </a:xfrm>
          <a:prstGeom prst="line">
            <a:avLst/>
          </a:prstGeom>
          <a:noFill/>
          <a:ln w="25400" algn="ctr">
            <a:solidFill>
              <a:srgbClr val="CC3399"/>
            </a:solidFill>
            <a:round/>
            <a:headEnd/>
            <a:tailEnd/>
          </a:ln>
        </p:spPr>
      </p:cxnSp>
      <p:cxnSp>
        <p:nvCxnSpPr>
          <p:cNvPr id="43" name="Straight Connector 42"/>
          <p:cNvCxnSpPr>
            <a:cxnSpLocks noChangeShapeType="1"/>
          </p:cNvCxnSpPr>
          <p:nvPr/>
        </p:nvCxnSpPr>
        <p:spPr bwMode="auto">
          <a:xfrm rot="5400000">
            <a:off x="6721475" y="2378076"/>
            <a:ext cx="1882775" cy="0"/>
          </a:xfrm>
          <a:prstGeom prst="line">
            <a:avLst/>
          </a:prstGeom>
          <a:noFill/>
          <a:ln w="25400" algn="ctr">
            <a:solidFill>
              <a:srgbClr val="CC3399"/>
            </a:solidFill>
            <a:round/>
            <a:headEnd/>
            <a:tailEnd/>
          </a:ln>
        </p:spPr>
      </p:cxnSp>
      <p:cxnSp>
        <p:nvCxnSpPr>
          <p:cNvPr id="44" name="Straight Connector 43"/>
          <p:cNvCxnSpPr>
            <a:cxnSpLocks noChangeShapeType="1"/>
          </p:cNvCxnSpPr>
          <p:nvPr/>
        </p:nvCxnSpPr>
        <p:spPr bwMode="auto">
          <a:xfrm>
            <a:off x="5170488" y="1349375"/>
            <a:ext cx="2601912" cy="1588"/>
          </a:xfrm>
          <a:prstGeom prst="line">
            <a:avLst/>
          </a:prstGeom>
          <a:noFill/>
          <a:ln w="25400" algn="ctr">
            <a:solidFill>
              <a:srgbClr val="CC3399"/>
            </a:solidFill>
            <a:round/>
            <a:headEnd/>
            <a:tailEnd/>
          </a:ln>
        </p:spPr>
      </p:cxnSp>
      <p:cxnSp>
        <p:nvCxnSpPr>
          <p:cNvPr id="45" name="Straight Connector 44"/>
          <p:cNvCxnSpPr>
            <a:cxnSpLocks noChangeShapeType="1"/>
          </p:cNvCxnSpPr>
          <p:nvPr/>
        </p:nvCxnSpPr>
        <p:spPr bwMode="auto">
          <a:xfrm rot="5400000">
            <a:off x="6830218" y="2291557"/>
            <a:ext cx="1884363" cy="0"/>
          </a:xfrm>
          <a:prstGeom prst="line">
            <a:avLst/>
          </a:prstGeom>
          <a:noFill/>
          <a:ln w="25400" algn="ctr">
            <a:solidFill>
              <a:srgbClr val="CC3399"/>
            </a:solidFill>
            <a:round/>
            <a:headEnd/>
            <a:tailEnd/>
          </a:ln>
        </p:spPr>
      </p:cxnSp>
      <p:cxnSp>
        <p:nvCxnSpPr>
          <p:cNvPr id="46" name="Straight Connector 45"/>
          <p:cNvCxnSpPr>
            <a:cxnSpLocks noChangeShapeType="1"/>
          </p:cNvCxnSpPr>
          <p:nvPr/>
        </p:nvCxnSpPr>
        <p:spPr bwMode="auto">
          <a:xfrm flipH="1" flipV="1">
            <a:off x="4953000" y="5681663"/>
            <a:ext cx="2601913" cy="1587"/>
          </a:xfrm>
          <a:prstGeom prst="line">
            <a:avLst/>
          </a:prstGeom>
          <a:noFill/>
          <a:ln w="25400" algn="ctr">
            <a:solidFill>
              <a:srgbClr val="6600FF"/>
            </a:solidFill>
            <a:round/>
            <a:headEnd/>
            <a:tailEnd/>
          </a:ln>
        </p:spPr>
      </p:cxnSp>
      <p:cxnSp>
        <p:nvCxnSpPr>
          <p:cNvPr id="47" name="Straight Connector 46"/>
          <p:cNvCxnSpPr>
            <a:cxnSpLocks noChangeShapeType="1"/>
          </p:cNvCxnSpPr>
          <p:nvPr/>
        </p:nvCxnSpPr>
        <p:spPr bwMode="auto">
          <a:xfrm rot="5400000" flipH="1" flipV="1">
            <a:off x="6613525" y="4740276"/>
            <a:ext cx="1882775" cy="0"/>
          </a:xfrm>
          <a:prstGeom prst="line">
            <a:avLst/>
          </a:prstGeom>
          <a:noFill/>
          <a:ln w="25400" algn="ctr">
            <a:solidFill>
              <a:srgbClr val="6600FF"/>
            </a:solidFill>
            <a:round/>
            <a:headEnd/>
            <a:tailEnd/>
          </a:ln>
        </p:spPr>
      </p:cxnSp>
      <p:cxnSp>
        <p:nvCxnSpPr>
          <p:cNvPr id="48" name="Straight Connector 47"/>
          <p:cNvCxnSpPr>
            <a:cxnSpLocks noChangeShapeType="1"/>
          </p:cNvCxnSpPr>
          <p:nvPr/>
        </p:nvCxnSpPr>
        <p:spPr bwMode="auto">
          <a:xfrm flipH="1" flipV="1">
            <a:off x="5062538" y="5757863"/>
            <a:ext cx="2600325" cy="1587"/>
          </a:xfrm>
          <a:prstGeom prst="line">
            <a:avLst/>
          </a:prstGeom>
          <a:noFill/>
          <a:ln w="25400" algn="ctr">
            <a:solidFill>
              <a:srgbClr val="6600FF"/>
            </a:solidFill>
            <a:round/>
            <a:headEnd/>
            <a:tailEnd/>
          </a:ln>
        </p:spPr>
      </p:cxnSp>
      <p:cxnSp>
        <p:nvCxnSpPr>
          <p:cNvPr id="49" name="Straight Connector 48"/>
          <p:cNvCxnSpPr>
            <a:cxnSpLocks noChangeShapeType="1"/>
          </p:cNvCxnSpPr>
          <p:nvPr/>
        </p:nvCxnSpPr>
        <p:spPr bwMode="auto">
          <a:xfrm rot="5400000" flipH="1" flipV="1">
            <a:off x="6721475" y="4816476"/>
            <a:ext cx="1882775" cy="0"/>
          </a:xfrm>
          <a:prstGeom prst="line">
            <a:avLst/>
          </a:prstGeom>
          <a:noFill/>
          <a:ln w="25400" algn="ctr">
            <a:solidFill>
              <a:srgbClr val="6600FF"/>
            </a:solidFill>
            <a:round/>
            <a:headEnd/>
            <a:tailEnd/>
          </a:ln>
        </p:spPr>
      </p:cxnSp>
      <p:cxnSp>
        <p:nvCxnSpPr>
          <p:cNvPr id="50" name="Straight Connector 49"/>
          <p:cNvCxnSpPr>
            <a:cxnSpLocks noChangeShapeType="1"/>
          </p:cNvCxnSpPr>
          <p:nvPr/>
        </p:nvCxnSpPr>
        <p:spPr bwMode="auto">
          <a:xfrm flipH="1" flipV="1">
            <a:off x="5170488" y="5834063"/>
            <a:ext cx="2601912" cy="1587"/>
          </a:xfrm>
          <a:prstGeom prst="line">
            <a:avLst/>
          </a:prstGeom>
          <a:noFill/>
          <a:ln w="25400" algn="ctr">
            <a:solidFill>
              <a:srgbClr val="6600FF"/>
            </a:solidFill>
            <a:round/>
            <a:headEnd/>
            <a:tailEnd/>
          </a:ln>
        </p:spPr>
      </p:cxnSp>
      <p:cxnSp>
        <p:nvCxnSpPr>
          <p:cNvPr id="51" name="Straight Connector 50"/>
          <p:cNvCxnSpPr>
            <a:cxnSpLocks noChangeShapeType="1"/>
          </p:cNvCxnSpPr>
          <p:nvPr/>
        </p:nvCxnSpPr>
        <p:spPr bwMode="auto">
          <a:xfrm rot="5400000" flipH="1" flipV="1">
            <a:off x="6831012" y="4892676"/>
            <a:ext cx="1882775" cy="0"/>
          </a:xfrm>
          <a:prstGeom prst="line">
            <a:avLst/>
          </a:prstGeom>
          <a:noFill/>
          <a:ln w="25400" algn="ctr">
            <a:solidFill>
              <a:srgbClr val="6600FF"/>
            </a:solidFill>
            <a:round/>
            <a:headEnd/>
            <a:tailEnd/>
          </a:ln>
        </p:spPr>
      </p:cxnSp>
      <p:cxnSp>
        <p:nvCxnSpPr>
          <p:cNvPr id="52" name="Straight Connector 51"/>
          <p:cNvCxnSpPr>
            <a:cxnSpLocks noChangeShapeType="1"/>
          </p:cNvCxnSpPr>
          <p:nvPr/>
        </p:nvCxnSpPr>
        <p:spPr bwMode="auto">
          <a:xfrm>
            <a:off x="1360488" y="5692775"/>
            <a:ext cx="2601912" cy="1588"/>
          </a:xfrm>
          <a:prstGeom prst="line">
            <a:avLst/>
          </a:prstGeom>
          <a:noFill/>
          <a:ln w="25400" algn="ctr">
            <a:solidFill>
              <a:srgbClr val="C00000"/>
            </a:solidFill>
            <a:round/>
            <a:headEnd/>
            <a:tailEnd/>
          </a:ln>
        </p:spPr>
      </p:cxnSp>
      <p:cxnSp>
        <p:nvCxnSpPr>
          <p:cNvPr id="53" name="Straight Connector 52"/>
          <p:cNvCxnSpPr>
            <a:cxnSpLocks noChangeShapeType="1"/>
          </p:cNvCxnSpPr>
          <p:nvPr/>
        </p:nvCxnSpPr>
        <p:spPr bwMode="auto">
          <a:xfrm rot="5400000">
            <a:off x="424656" y="4768057"/>
            <a:ext cx="1871663" cy="0"/>
          </a:xfrm>
          <a:prstGeom prst="line">
            <a:avLst/>
          </a:prstGeom>
          <a:noFill/>
          <a:ln w="25400" algn="ctr">
            <a:solidFill>
              <a:srgbClr val="C00000"/>
            </a:solidFill>
            <a:round/>
            <a:headEnd/>
            <a:tailEnd/>
          </a:ln>
        </p:spPr>
      </p:cxnSp>
      <p:cxnSp>
        <p:nvCxnSpPr>
          <p:cNvPr id="54" name="Straight Connector 53"/>
          <p:cNvCxnSpPr>
            <a:cxnSpLocks noChangeShapeType="1"/>
          </p:cNvCxnSpPr>
          <p:nvPr/>
        </p:nvCxnSpPr>
        <p:spPr bwMode="auto">
          <a:xfrm>
            <a:off x="1241425" y="5791200"/>
            <a:ext cx="2601913" cy="1588"/>
          </a:xfrm>
          <a:prstGeom prst="line">
            <a:avLst/>
          </a:prstGeom>
          <a:noFill/>
          <a:ln w="25400" algn="ctr">
            <a:solidFill>
              <a:srgbClr val="C00000"/>
            </a:solidFill>
            <a:round/>
            <a:headEnd/>
            <a:tailEnd/>
          </a:ln>
        </p:spPr>
      </p:cxnSp>
      <p:cxnSp>
        <p:nvCxnSpPr>
          <p:cNvPr id="55" name="Straight Connector 54"/>
          <p:cNvCxnSpPr>
            <a:cxnSpLocks noChangeShapeType="1"/>
          </p:cNvCxnSpPr>
          <p:nvPr/>
        </p:nvCxnSpPr>
        <p:spPr bwMode="auto">
          <a:xfrm rot="5400000">
            <a:off x="304800" y="4865688"/>
            <a:ext cx="1873250" cy="0"/>
          </a:xfrm>
          <a:prstGeom prst="line">
            <a:avLst/>
          </a:prstGeom>
          <a:noFill/>
          <a:ln w="25400" algn="ctr">
            <a:solidFill>
              <a:srgbClr val="C00000"/>
            </a:solidFill>
            <a:round/>
            <a:headEnd/>
            <a:tailEnd/>
          </a:ln>
        </p:spPr>
      </p:cxnSp>
      <p:cxnSp>
        <p:nvCxnSpPr>
          <p:cNvPr id="58" name="Straight Connector 57"/>
          <p:cNvCxnSpPr>
            <a:cxnSpLocks noChangeShapeType="1"/>
          </p:cNvCxnSpPr>
          <p:nvPr/>
        </p:nvCxnSpPr>
        <p:spPr bwMode="auto">
          <a:xfrm>
            <a:off x="1109663" y="5878513"/>
            <a:ext cx="2601912" cy="1587"/>
          </a:xfrm>
          <a:prstGeom prst="line">
            <a:avLst/>
          </a:prstGeom>
          <a:noFill/>
          <a:ln w="25400" algn="ctr">
            <a:solidFill>
              <a:srgbClr val="C00000"/>
            </a:solidFill>
            <a:round/>
            <a:headEnd/>
            <a:tailEnd/>
          </a:ln>
        </p:spPr>
      </p:cxnSp>
      <p:cxnSp>
        <p:nvCxnSpPr>
          <p:cNvPr id="59" name="Straight Connector 58"/>
          <p:cNvCxnSpPr>
            <a:cxnSpLocks noChangeShapeType="1"/>
          </p:cNvCxnSpPr>
          <p:nvPr/>
        </p:nvCxnSpPr>
        <p:spPr bwMode="auto">
          <a:xfrm rot="5400000">
            <a:off x="173038" y="4953000"/>
            <a:ext cx="1873250" cy="0"/>
          </a:xfrm>
          <a:prstGeom prst="line">
            <a:avLst/>
          </a:prstGeom>
          <a:noFill/>
          <a:ln w="25400" algn="ctr">
            <a:solidFill>
              <a:srgbClr val="C00000"/>
            </a:solidFill>
            <a:round/>
            <a:headEnd/>
            <a:tailEnd/>
          </a:ln>
        </p:spPr>
      </p:cxnSp>
      <p:cxnSp>
        <p:nvCxnSpPr>
          <p:cNvPr id="60" name="Straight Connector 59"/>
          <p:cNvCxnSpPr>
            <a:cxnSpLocks noChangeShapeType="1"/>
          </p:cNvCxnSpPr>
          <p:nvPr/>
        </p:nvCxnSpPr>
        <p:spPr bwMode="auto">
          <a:xfrm>
            <a:off x="1349375" y="1501775"/>
            <a:ext cx="2601913" cy="1588"/>
          </a:xfrm>
          <a:prstGeom prst="line">
            <a:avLst/>
          </a:prstGeom>
          <a:noFill/>
          <a:ln w="25400" algn="ctr">
            <a:solidFill>
              <a:schemeClr val="tx1"/>
            </a:solidFill>
            <a:round/>
            <a:headEnd/>
            <a:tailEnd/>
          </a:ln>
        </p:spPr>
      </p:cxnSp>
      <p:cxnSp>
        <p:nvCxnSpPr>
          <p:cNvPr id="61" name="Straight Connector 60"/>
          <p:cNvCxnSpPr>
            <a:cxnSpLocks noChangeShapeType="1"/>
          </p:cNvCxnSpPr>
          <p:nvPr/>
        </p:nvCxnSpPr>
        <p:spPr bwMode="auto">
          <a:xfrm rot="5400000">
            <a:off x="412750" y="2427288"/>
            <a:ext cx="1873250" cy="0"/>
          </a:xfrm>
          <a:prstGeom prst="line">
            <a:avLst/>
          </a:prstGeom>
          <a:noFill/>
          <a:ln w="25400" algn="ctr">
            <a:solidFill>
              <a:schemeClr val="tx1"/>
            </a:solidFill>
            <a:round/>
            <a:headEnd/>
            <a:tailEnd/>
          </a:ln>
        </p:spPr>
      </p:cxnSp>
      <p:cxnSp>
        <p:nvCxnSpPr>
          <p:cNvPr id="62" name="Straight Connector 61"/>
          <p:cNvCxnSpPr>
            <a:cxnSpLocks noChangeShapeType="1"/>
          </p:cNvCxnSpPr>
          <p:nvPr/>
        </p:nvCxnSpPr>
        <p:spPr bwMode="auto">
          <a:xfrm>
            <a:off x="1219200" y="1414463"/>
            <a:ext cx="2601913" cy="1587"/>
          </a:xfrm>
          <a:prstGeom prst="line">
            <a:avLst/>
          </a:prstGeom>
          <a:noFill/>
          <a:ln w="25400" algn="ctr">
            <a:solidFill>
              <a:schemeClr val="tx1"/>
            </a:solidFill>
            <a:round/>
            <a:headEnd/>
            <a:tailEnd/>
          </a:ln>
        </p:spPr>
      </p:cxnSp>
      <p:cxnSp>
        <p:nvCxnSpPr>
          <p:cNvPr id="63" name="Straight Connector 62"/>
          <p:cNvCxnSpPr>
            <a:cxnSpLocks noChangeShapeType="1"/>
          </p:cNvCxnSpPr>
          <p:nvPr/>
        </p:nvCxnSpPr>
        <p:spPr bwMode="auto">
          <a:xfrm rot="5400000">
            <a:off x="283369" y="2340769"/>
            <a:ext cx="1871662" cy="0"/>
          </a:xfrm>
          <a:prstGeom prst="line">
            <a:avLst/>
          </a:prstGeom>
          <a:noFill/>
          <a:ln w="25400" algn="ctr">
            <a:solidFill>
              <a:schemeClr val="tx1"/>
            </a:solidFill>
            <a:round/>
            <a:headEnd/>
            <a:tailEnd/>
          </a:ln>
        </p:spPr>
      </p:cxnSp>
      <p:cxnSp>
        <p:nvCxnSpPr>
          <p:cNvPr id="64" name="Straight Connector 63"/>
          <p:cNvCxnSpPr>
            <a:cxnSpLocks noChangeShapeType="1"/>
          </p:cNvCxnSpPr>
          <p:nvPr/>
        </p:nvCxnSpPr>
        <p:spPr bwMode="auto">
          <a:xfrm>
            <a:off x="1089025" y="1306513"/>
            <a:ext cx="2601913" cy="1587"/>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rot="5400000">
            <a:off x="153193" y="2231232"/>
            <a:ext cx="1871663" cy="0"/>
          </a:xfrm>
          <a:prstGeom prst="line">
            <a:avLst/>
          </a:prstGeom>
          <a:noFill/>
          <a:ln w="25400" algn="ctr">
            <a:solidFill>
              <a:schemeClr val="tx1"/>
            </a:solidFill>
            <a:round/>
            <a:headEnd/>
            <a:tailEnd/>
          </a:ln>
        </p:spPr>
      </p:cxnSp>
      <p:pic>
        <p:nvPicPr>
          <p:cNvPr id="20488" name="Picture 8"/>
          <p:cNvPicPr>
            <a:picLocks noChangeAspect="1" noChangeArrowheads="1"/>
          </p:cNvPicPr>
          <p:nvPr/>
        </p:nvPicPr>
        <p:blipFill>
          <a:blip r:embed="rId3" cstate="print"/>
          <a:srcRect/>
          <a:stretch>
            <a:fillRect/>
          </a:stretch>
        </p:blipFill>
        <p:spPr bwMode="auto">
          <a:xfrm>
            <a:off x="3906838" y="3860800"/>
            <a:ext cx="981075" cy="1247775"/>
          </a:xfrm>
          <a:prstGeom prst="rect">
            <a:avLst/>
          </a:prstGeom>
          <a:noFill/>
          <a:ln w="9525" algn="ctr">
            <a:noFill/>
            <a:miter lim="800000"/>
            <a:headEnd/>
            <a:tailEnd/>
          </a:ln>
        </p:spPr>
      </p:pic>
      <p:sp>
        <p:nvSpPr>
          <p:cNvPr id="67" name="TextBox 66"/>
          <p:cNvSpPr txBox="1">
            <a:spLocks noChangeArrowheads="1"/>
          </p:cNvSpPr>
          <p:nvPr/>
        </p:nvSpPr>
        <p:spPr bwMode="auto">
          <a:xfrm>
            <a:off x="1577975" y="6042025"/>
            <a:ext cx="5783263" cy="584200"/>
          </a:xfrm>
          <a:prstGeom prst="rect">
            <a:avLst/>
          </a:prstGeom>
          <a:noFill/>
          <a:ln w="9525">
            <a:noFill/>
            <a:miter lim="800000"/>
            <a:headEnd/>
            <a:tailEnd/>
          </a:ln>
        </p:spPr>
        <p:txBody>
          <a:bodyPr wrap="none">
            <a:spAutoFit/>
          </a:bodyPr>
          <a:lstStyle/>
          <a:p>
            <a:pPr algn="ctr"/>
            <a:r>
              <a:rPr lang="en-GB" sz="1600">
                <a:solidFill>
                  <a:srgbClr val="CC3399"/>
                </a:solidFill>
              </a:rPr>
              <a:t>“TARDIS four port USB hub, for office-bound Time Lords:</a:t>
            </a:r>
          </a:p>
          <a:p>
            <a:pPr algn="ctr"/>
            <a:r>
              <a:rPr lang="en-GB" sz="1600">
                <a:solidFill>
                  <a:srgbClr val="CC3399"/>
                </a:solidFill>
              </a:rPr>
              <a:t>Open a time vortex on your  desk” – Pocket-lint </a:t>
            </a:r>
          </a:p>
        </p:txBody>
      </p:sp>
    </p:spTree>
    <p:extLst>
      <p:ext uri="{BB962C8B-B14F-4D97-AF65-F5344CB8AC3E}">
        <p14:creationId xmlns:p14="http://schemas.microsoft.com/office/powerpoint/2010/main" val="38303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par>
                                <p:cTn id="31" presetID="9"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par>
                                <p:cTn id="37" presetID="9"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ssolve">
                                      <p:cBhvr>
                                        <p:cTn id="39" dur="500"/>
                                        <p:tgtEl>
                                          <p:spTgt spid="33"/>
                                        </p:tgtEl>
                                      </p:cBhvr>
                                    </p:animEffect>
                                  </p:childTnLst>
                                </p:cTn>
                              </p:par>
                              <p:par>
                                <p:cTn id="40" presetID="9"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par>
                                <p:cTn id="46" presetID="9"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par>
                                <p:cTn id="49" presetID="9"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500"/>
                                        <p:tgtEl>
                                          <p:spTgt spid="3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par>
                                <p:cTn id="58" presetID="9"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par>
                                <p:cTn id="61" presetID="9"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dissolve">
                                      <p:cBhvr>
                                        <p:cTn id="63" dur="500"/>
                                        <p:tgtEl>
                                          <p:spTgt spid="41"/>
                                        </p:tgtEl>
                                      </p:cBhvr>
                                    </p:animEffect>
                                  </p:childTnLst>
                                </p:cTn>
                              </p:par>
                              <p:par>
                                <p:cTn id="64" presetID="9"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dissolve">
                                      <p:cBhvr>
                                        <p:cTn id="66" dur="500"/>
                                        <p:tgtEl>
                                          <p:spTgt spid="42"/>
                                        </p:tgtEl>
                                      </p:cBhvr>
                                    </p:animEffect>
                                  </p:childTnLst>
                                </p:cTn>
                              </p:par>
                              <p:par>
                                <p:cTn id="67" presetID="9"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dissolve">
                                      <p:cBhvr>
                                        <p:cTn id="69" dur="500"/>
                                        <p:tgtEl>
                                          <p:spTgt spid="43"/>
                                        </p:tgtEl>
                                      </p:cBhvr>
                                    </p:animEffect>
                                  </p:childTnLst>
                                </p:cTn>
                              </p:par>
                              <p:par>
                                <p:cTn id="70" presetID="9"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dissolve">
                                      <p:cBhvr>
                                        <p:cTn id="72" dur="500"/>
                                        <p:tgtEl>
                                          <p:spTgt spid="44"/>
                                        </p:tgtEl>
                                      </p:cBhvr>
                                    </p:animEffect>
                                  </p:childTnLst>
                                </p:cTn>
                              </p:par>
                              <p:par>
                                <p:cTn id="73" presetID="9"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dissolve">
                                      <p:cBhvr>
                                        <p:cTn id="75" dur="500"/>
                                        <p:tgtEl>
                                          <p:spTgt spid="45"/>
                                        </p:tgtEl>
                                      </p:cBhvr>
                                    </p:animEffect>
                                  </p:childTnLst>
                                </p:cTn>
                              </p:par>
                              <p:par>
                                <p:cTn id="76" presetID="9"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par>
                                <p:cTn id="79" presetID="9"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dissolve">
                                      <p:cBhvr>
                                        <p:cTn id="81" dur="500"/>
                                        <p:tgtEl>
                                          <p:spTgt spid="47"/>
                                        </p:tgtEl>
                                      </p:cBhvr>
                                    </p:animEffect>
                                  </p:childTnLst>
                                </p:cTn>
                              </p:par>
                              <p:par>
                                <p:cTn id="82" presetID="9"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dissolve">
                                      <p:cBhvr>
                                        <p:cTn id="84" dur="500"/>
                                        <p:tgtEl>
                                          <p:spTgt spid="48"/>
                                        </p:tgtEl>
                                      </p:cBhvr>
                                    </p:animEffect>
                                  </p:childTnLst>
                                </p:cTn>
                              </p:par>
                              <p:par>
                                <p:cTn id="85" presetID="9"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ssolve">
                                      <p:cBhvr>
                                        <p:cTn id="87" dur="500"/>
                                        <p:tgtEl>
                                          <p:spTgt spid="49"/>
                                        </p:tgtEl>
                                      </p:cBhvr>
                                    </p:animEffect>
                                  </p:childTnLst>
                                </p:cTn>
                              </p:par>
                              <p:par>
                                <p:cTn id="88" presetID="9"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dissolve">
                                      <p:cBhvr>
                                        <p:cTn id="90" dur="500"/>
                                        <p:tgtEl>
                                          <p:spTgt spid="50"/>
                                        </p:tgtEl>
                                      </p:cBhvr>
                                    </p:animEffect>
                                  </p:childTnLst>
                                </p:cTn>
                              </p:par>
                              <p:par>
                                <p:cTn id="91" presetID="9"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dissolve">
                                      <p:cBhvr>
                                        <p:cTn id="93" dur="500"/>
                                        <p:tgtEl>
                                          <p:spTgt spid="51"/>
                                        </p:tgtEl>
                                      </p:cBhvr>
                                    </p:animEffect>
                                  </p:childTnLst>
                                </p:cTn>
                              </p:par>
                              <p:par>
                                <p:cTn id="94" presetID="9" presetClass="entr" presetSubtype="0" fill="hold"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par>
                                <p:cTn id="97" presetID="9"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dissolve">
                                      <p:cBhvr>
                                        <p:cTn id="99" dur="500"/>
                                        <p:tgtEl>
                                          <p:spTgt spid="53"/>
                                        </p:tgtEl>
                                      </p:cBhvr>
                                    </p:animEffect>
                                  </p:childTnLst>
                                </p:cTn>
                              </p:par>
                              <p:par>
                                <p:cTn id="100" presetID="9"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dissolve">
                                      <p:cBhvr>
                                        <p:cTn id="102" dur="500"/>
                                        <p:tgtEl>
                                          <p:spTgt spid="54"/>
                                        </p:tgtEl>
                                      </p:cBhvr>
                                    </p:animEffect>
                                  </p:childTnLst>
                                </p:cTn>
                              </p:par>
                              <p:par>
                                <p:cTn id="103" presetID="9"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dissolve">
                                      <p:cBhvr>
                                        <p:cTn id="105" dur="500"/>
                                        <p:tgtEl>
                                          <p:spTgt spid="55"/>
                                        </p:tgtEl>
                                      </p:cBhvr>
                                    </p:animEffect>
                                  </p:childTnLst>
                                </p:cTn>
                              </p:par>
                              <p:par>
                                <p:cTn id="106" presetID="9" presetClass="entr" presetSubtype="0"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dissolve">
                                      <p:cBhvr>
                                        <p:cTn id="108" dur="500"/>
                                        <p:tgtEl>
                                          <p:spTgt spid="58"/>
                                        </p:tgtEl>
                                      </p:cBhvr>
                                    </p:animEffect>
                                  </p:childTnLst>
                                </p:cTn>
                              </p:par>
                              <p:par>
                                <p:cTn id="109" presetID="9" presetClass="entr" presetSubtype="0"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dissolve">
                                      <p:cBhvr>
                                        <p:cTn id="111" dur="500"/>
                                        <p:tgtEl>
                                          <p:spTgt spid="59"/>
                                        </p:tgtEl>
                                      </p:cBhvr>
                                    </p:animEffect>
                                  </p:childTnLst>
                                </p:cTn>
                              </p:par>
                              <p:par>
                                <p:cTn id="112" presetID="9" presetClass="entr" presetSubtype="0" fill="hold"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dissolve">
                                      <p:cBhvr>
                                        <p:cTn id="114" dur="500"/>
                                        <p:tgtEl>
                                          <p:spTgt spid="60"/>
                                        </p:tgtEl>
                                      </p:cBhvr>
                                    </p:animEffect>
                                  </p:childTnLst>
                                </p:cTn>
                              </p:par>
                              <p:par>
                                <p:cTn id="115" presetID="9"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dissolve">
                                      <p:cBhvr>
                                        <p:cTn id="117" dur="500"/>
                                        <p:tgtEl>
                                          <p:spTgt spid="61"/>
                                        </p:tgtEl>
                                      </p:cBhvr>
                                    </p:animEffect>
                                  </p:childTnLst>
                                </p:cTn>
                              </p:par>
                              <p:par>
                                <p:cTn id="118" presetID="9" presetClass="entr" presetSubtype="0" fill="hold"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dissolve">
                                      <p:cBhvr>
                                        <p:cTn id="120" dur="500"/>
                                        <p:tgtEl>
                                          <p:spTgt spid="62"/>
                                        </p:tgtEl>
                                      </p:cBhvr>
                                    </p:animEffect>
                                  </p:childTnLst>
                                </p:cTn>
                              </p:par>
                              <p:par>
                                <p:cTn id="121" presetID="9"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dissolve">
                                      <p:cBhvr>
                                        <p:cTn id="123" dur="500"/>
                                        <p:tgtEl>
                                          <p:spTgt spid="63"/>
                                        </p:tgtEl>
                                      </p:cBhvr>
                                    </p:animEffect>
                                  </p:childTnLst>
                                </p:cTn>
                              </p:par>
                              <p:par>
                                <p:cTn id="124" presetID="9" presetClass="entr" presetSubtype="0" fill="hold"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dissolve">
                                      <p:cBhvr>
                                        <p:cTn id="126" dur="500"/>
                                        <p:tgtEl>
                                          <p:spTgt spid="64"/>
                                        </p:tgtEl>
                                      </p:cBhvr>
                                    </p:animEffect>
                                  </p:childTnLst>
                                </p:cTn>
                              </p:par>
                              <p:par>
                                <p:cTn id="127" presetID="9"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dissolve">
                                      <p:cBhvr>
                                        <p:cTn id="129" dur="500"/>
                                        <p:tgtEl>
                                          <p:spTgt spid="65"/>
                                        </p:tgtEl>
                                      </p:cBhvr>
                                    </p:animEffect>
                                  </p:childTnLst>
                                </p:cTn>
                              </p:par>
                            </p:childTnLst>
                          </p:cTn>
                        </p:par>
                        <p:par>
                          <p:cTn id="130" fill="hold">
                            <p:stCondLst>
                              <p:cond delay="500"/>
                            </p:stCondLst>
                            <p:childTnLst>
                              <p:par>
                                <p:cTn id="131" presetID="9" presetClass="exit" presetSubtype="0" fill="hold" grpId="1" nodeType="afterEffect">
                                  <p:stCondLst>
                                    <p:cond delay="0"/>
                                  </p:stCondLst>
                                  <p:childTnLst>
                                    <p:animEffect transition="out" filter="dissolve">
                                      <p:cBhvr>
                                        <p:cTn id="132" dur="1000"/>
                                        <p:tgtEl>
                                          <p:spTgt spid="13"/>
                                        </p:tgtEl>
                                      </p:cBhvr>
                                    </p:animEffect>
                                    <p:set>
                                      <p:cBhvr>
                                        <p:cTn id="133" dur="1" fill="hold">
                                          <p:stCondLst>
                                            <p:cond delay="999"/>
                                          </p:stCondLst>
                                        </p:cTn>
                                        <p:tgtEl>
                                          <p:spTgt spid="13"/>
                                        </p:tgtEl>
                                        <p:attrNameLst>
                                          <p:attrName>style.visibility</p:attrName>
                                        </p:attrNameLst>
                                      </p:cBhvr>
                                      <p:to>
                                        <p:strVal val="hidden"/>
                                      </p:to>
                                    </p:set>
                                  </p:childTnLst>
                                </p:cTn>
                              </p:par>
                            </p:childTnLst>
                          </p:cTn>
                        </p:par>
                        <p:par>
                          <p:cTn id="134" fill="hold">
                            <p:stCondLst>
                              <p:cond delay="1500"/>
                            </p:stCondLst>
                            <p:childTnLst>
                              <p:par>
                                <p:cTn id="135" presetID="9" presetClass="entr" presetSubtype="0" fill="hold" nodeType="afterEffect">
                                  <p:stCondLst>
                                    <p:cond delay="0"/>
                                  </p:stCondLst>
                                  <p:childTnLst>
                                    <p:set>
                                      <p:cBhvr>
                                        <p:cTn id="136" dur="1" fill="hold">
                                          <p:stCondLst>
                                            <p:cond delay="0"/>
                                          </p:stCondLst>
                                        </p:cTn>
                                        <p:tgtEl>
                                          <p:spTgt spid="20488"/>
                                        </p:tgtEl>
                                        <p:attrNameLst>
                                          <p:attrName>style.visibility</p:attrName>
                                        </p:attrNameLst>
                                      </p:cBhvr>
                                      <p:to>
                                        <p:strVal val="visible"/>
                                      </p:to>
                                    </p:set>
                                    <p:animEffect transition="in" filter="dissolve">
                                      <p:cBhvr>
                                        <p:cTn id="137" dur="1000"/>
                                        <p:tgtEl>
                                          <p:spTgt spid="20488"/>
                                        </p:tgtEl>
                                      </p:cBhvr>
                                    </p:animEffect>
                                  </p:childTnLst>
                                </p:cTn>
                              </p:par>
                            </p:childTnLst>
                          </p:cTn>
                        </p:par>
                        <p:par>
                          <p:cTn id="138" fill="hold">
                            <p:stCondLst>
                              <p:cond delay="2500"/>
                            </p:stCondLst>
                            <p:childTnLst>
                              <p:par>
                                <p:cTn id="139" presetID="9" presetClass="entr" presetSubtype="0"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dissolve">
                                      <p:cBhvr>
                                        <p:cTn id="1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p:bldP spid="15" grpId="0"/>
      <p:bldP spid="16" grpId="0"/>
      <p:bldP spid="32" grpId="0"/>
      <p:bldP spid="35" grpId="0"/>
      <p:bldP spid="38" grpId="0"/>
      <p:bldP spid="39"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846109"/>
            <a:ext cx="7992888" cy="1200329"/>
          </a:xfrm>
          <a:prstGeom prst="rect">
            <a:avLst/>
          </a:prstGeom>
          <a:noFill/>
        </p:spPr>
        <p:txBody>
          <a:bodyPr wrap="square" rtlCol="0">
            <a:spAutoFit/>
          </a:bodyPr>
          <a:lstStyle/>
          <a:p>
            <a:pPr algn="ctr"/>
            <a:r>
              <a:rPr lang="en-GB" sz="3600" dirty="0" smtClean="0">
                <a:solidFill>
                  <a:srgbClr val="002060"/>
                </a:solidFill>
              </a:rPr>
              <a:t>Task: To publish </a:t>
            </a:r>
            <a:r>
              <a:rPr lang="en-GB" sz="3600" u="sng" dirty="0" smtClean="0">
                <a:solidFill>
                  <a:srgbClr val="002060"/>
                </a:solidFill>
              </a:rPr>
              <a:t>local</a:t>
            </a:r>
            <a:r>
              <a:rPr lang="en-GB" sz="3600" dirty="0" smtClean="0">
                <a:solidFill>
                  <a:srgbClr val="002060"/>
                </a:solidFill>
              </a:rPr>
              <a:t> structured metadata as </a:t>
            </a:r>
            <a:r>
              <a:rPr lang="en-GB" sz="3600" u="sng" dirty="0" smtClean="0">
                <a:solidFill>
                  <a:srgbClr val="002060"/>
                </a:solidFill>
              </a:rPr>
              <a:t>global</a:t>
            </a:r>
            <a:r>
              <a:rPr lang="en-GB" sz="3600" dirty="0" smtClean="0">
                <a:solidFill>
                  <a:srgbClr val="002060"/>
                </a:solidFill>
              </a:rPr>
              <a:t> linked data in the Semantic Web</a:t>
            </a:r>
            <a:endParaRPr lang="en-GB" sz="3600" u="sng" dirty="0">
              <a:solidFill>
                <a:srgbClr val="002060"/>
              </a:solidFill>
            </a:endParaRPr>
          </a:p>
        </p:txBody>
      </p:sp>
      <p:sp>
        <p:nvSpPr>
          <p:cNvPr id="5" name="TextBox 4"/>
          <p:cNvSpPr txBox="1"/>
          <p:nvPr/>
        </p:nvSpPr>
        <p:spPr>
          <a:xfrm>
            <a:off x="611560" y="2328608"/>
            <a:ext cx="7992888" cy="1754326"/>
          </a:xfrm>
          <a:prstGeom prst="rect">
            <a:avLst/>
          </a:prstGeom>
          <a:noFill/>
        </p:spPr>
        <p:txBody>
          <a:bodyPr wrap="square" rtlCol="0">
            <a:spAutoFit/>
          </a:bodyPr>
          <a:lstStyle/>
          <a:p>
            <a:pPr algn="ctr"/>
            <a:r>
              <a:rPr lang="en-GB" sz="3600" dirty="0" smtClean="0">
                <a:solidFill>
                  <a:srgbClr val="002060"/>
                </a:solidFill>
              </a:rPr>
              <a:t>So that users </a:t>
            </a:r>
            <a:r>
              <a:rPr lang="en-GB" sz="3600" u="sng" dirty="0" smtClean="0">
                <a:solidFill>
                  <a:srgbClr val="002060"/>
                </a:solidFill>
              </a:rPr>
              <a:t>inside</a:t>
            </a:r>
            <a:r>
              <a:rPr lang="en-GB" sz="3600" dirty="0" smtClean="0">
                <a:solidFill>
                  <a:srgbClr val="002060"/>
                </a:solidFill>
              </a:rPr>
              <a:t> the local environment can benefit from data/information  from </a:t>
            </a:r>
            <a:r>
              <a:rPr lang="en-GB" sz="3600" u="sng" dirty="0" smtClean="0">
                <a:solidFill>
                  <a:srgbClr val="002060"/>
                </a:solidFill>
              </a:rPr>
              <a:t>outside</a:t>
            </a:r>
            <a:endParaRPr lang="en-GB" sz="3600" u="sng" dirty="0">
              <a:solidFill>
                <a:srgbClr val="002060"/>
              </a:solidFill>
            </a:endParaRPr>
          </a:p>
        </p:txBody>
      </p:sp>
      <p:sp>
        <p:nvSpPr>
          <p:cNvPr id="6" name="TextBox 5"/>
          <p:cNvSpPr txBox="1"/>
          <p:nvPr/>
        </p:nvSpPr>
        <p:spPr>
          <a:xfrm>
            <a:off x="611560" y="4365104"/>
            <a:ext cx="7992888" cy="1754326"/>
          </a:xfrm>
          <a:prstGeom prst="rect">
            <a:avLst/>
          </a:prstGeom>
          <a:noFill/>
        </p:spPr>
        <p:txBody>
          <a:bodyPr wrap="square" rtlCol="0">
            <a:spAutoFit/>
          </a:bodyPr>
          <a:lstStyle/>
          <a:p>
            <a:pPr algn="ctr"/>
            <a:r>
              <a:rPr lang="en-GB" sz="3600" dirty="0" smtClean="0">
                <a:solidFill>
                  <a:srgbClr val="002060"/>
                </a:solidFill>
              </a:rPr>
              <a:t>And users </a:t>
            </a:r>
            <a:r>
              <a:rPr lang="en-GB" sz="3600" u="sng" dirty="0" smtClean="0">
                <a:solidFill>
                  <a:srgbClr val="002060"/>
                </a:solidFill>
              </a:rPr>
              <a:t>outside</a:t>
            </a:r>
            <a:r>
              <a:rPr lang="en-GB" sz="3600" dirty="0" smtClean="0">
                <a:solidFill>
                  <a:srgbClr val="002060"/>
                </a:solidFill>
              </a:rPr>
              <a:t> the local environment can benefit from data/information  from </a:t>
            </a:r>
            <a:r>
              <a:rPr lang="en-GB" sz="3600" u="sng" dirty="0" smtClean="0">
                <a:solidFill>
                  <a:srgbClr val="002060"/>
                </a:solidFill>
              </a:rPr>
              <a:t>inside</a:t>
            </a:r>
            <a:endParaRPr lang="en-GB" sz="3600" u="sng" dirty="0">
              <a:solidFill>
                <a:srgbClr val="002060"/>
              </a:solidFill>
            </a:endParaRPr>
          </a:p>
        </p:txBody>
      </p:sp>
    </p:spTree>
    <p:extLst>
      <p:ext uri="{BB962C8B-B14F-4D97-AF65-F5344CB8AC3E}">
        <p14:creationId xmlns:p14="http://schemas.microsoft.com/office/powerpoint/2010/main" val="37979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library metadata</a:t>
            </a:r>
            <a:endParaRPr lang="en-GB" dirty="0"/>
          </a:p>
        </p:txBody>
      </p:sp>
      <p:sp>
        <p:nvSpPr>
          <p:cNvPr id="3" name="Content Placeholder 2"/>
          <p:cNvSpPr>
            <a:spLocks noGrp="1"/>
          </p:cNvSpPr>
          <p:nvPr>
            <p:ph idx="1"/>
          </p:nvPr>
        </p:nvSpPr>
        <p:spPr/>
        <p:txBody>
          <a:bodyPr>
            <a:normAutofit/>
          </a:bodyPr>
          <a:lstStyle/>
          <a:p>
            <a:r>
              <a:rPr lang="en-GB" dirty="0" smtClean="0"/>
              <a:t>Assign URIs to things of interest</a:t>
            </a:r>
          </a:p>
          <a:p>
            <a:r>
              <a:rPr lang="en-GB" dirty="0" smtClean="0"/>
              <a:t>Three types of thing</a:t>
            </a:r>
          </a:p>
          <a:p>
            <a:pPr lvl="1"/>
            <a:r>
              <a:rPr lang="en-GB" dirty="0" smtClean="0"/>
              <a:t>The things described in catalogues</a:t>
            </a:r>
          </a:p>
          <a:p>
            <a:pPr lvl="2"/>
            <a:r>
              <a:rPr lang="en-GB" dirty="0"/>
              <a:t>Books</a:t>
            </a:r>
            <a:r>
              <a:rPr lang="en-GB" dirty="0" smtClean="0"/>
              <a:t>, </a:t>
            </a:r>
            <a:r>
              <a:rPr lang="en-GB" dirty="0"/>
              <a:t>digital resources, </a:t>
            </a:r>
            <a:r>
              <a:rPr lang="en-GB" dirty="0" smtClean="0"/>
              <a:t>“works”, “manifestations”, etc.</a:t>
            </a:r>
          </a:p>
          <a:p>
            <a:pPr lvl="1"/>
            <a:r>
              <a:rPr lang="en-GB" dirty="0" smtClean="0"/>
              <a:t>The controlled terms used to describe them</a:t>
            </a:r>
          </a:p>
          <a:p>
            <a:pPr lvl="2"/>
            <a:r>
              <a:rPr lang="en-GB" dirty="0" smtClean="0"/>
              <a:t>Vocabularies, subject headings, classifications, etc.</a:t>
            </a:r>
          </a:p>
          <a:p>
            <a:pPr lvl="1"/>
            <a:r>
              <a:rPr lang="en-GB" dirty="0" smtClean="0"/>
              <a:t>The attributes of things, and relationships between things</a:t>
            </a:r>
          </a:p>
          <a:p>
            <a:pPr lvl="2"/>
            <a:r>
              <a:rPr lang="en-GB" dirty="0" smtClean="0"/>
              <a:t>Metadata schema, record formats, etc.</a:t>
            </a:r>
          </a:p>
        </p:txBody>
      </p:sp>
    </p:spTree>
    <p:extLst>
      <p:ext uri="{BB962C8B-B14F-4D97-AF65-F5344CB8AC3E}">
        <p14:creationId xmlns:p14="http://schemas.microsoft.com/office/powerpoint/2010/main" val="27261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Assigning URIs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Must be unique at a global Web level</a:t>
            </a:r>
          </a:p>
          <a:p>
            <a:r>
              <a:rPr lang="en-GB" dirty="0" smtClean="0"/>
              <a:t>Typically in two parts:</a:t>
            </a:r>
          </a:p>
          <a:p>
            <a:r>
              <a:rPr lang="en-GB" dirty="0" smtClean="0"/>
              <a:t>1: unique Web name</a:t>
            </a:r>
          </a:p>
          <a:p>
            <a:pPr lvl="1"/>
            <a:r>
              <a:rPr lang="en-GB" dirty="0" smtClean="0"/>
              <a:t>Root, base, domain, namespace</a:t>
            </a:r>
          </a:p>
          <a:p>
            <a:pPr lvl="1"/>
            <a:r>
              <a:rPr lang="en-GB" dirty="0" smtClean="0"/>
              <a:t>Common </a:t>
            </a:r>
            <a:r>
              <a:rPr lang="en-GB" dirty="0"/>
              <a:t>to all </a:t>
            </a:r>
            <a:r>
              <a:rPr lang="en-GB" dirty="0" smtClean="0"/>
              <a:t>URIs in </a:t>
            </a:r>
            <a:r>
              <a:rPr lang="en-GB" dirty="0"/>
              <a:t>“namespace</a:t>
            </a:r>
            <a:r>
              <a:rPr lang="en-GB" dirty="0" smtClean="0"/>
              <a:t>”</a:t>
            </a:r>
          </a:p>
          <a:p>
            <a:pPr lvl="2"/>
            <a:r>
              <a:rPr lang="en-GB" dirty="0" smtClean="0"/>
              <a:t>E.g</a:t>
            </a:r>
            <a:r>
              <a:rPr lang="en-GB" dirty="0"/>
              <a:t>. http://</a:t>
            </a:r>
            <a:r>
              <a:rPr lang="en-GB" dirty="0" smtClean="0"/>
              <a:t>iflastandards.info/ns/isbd/elements/</a:t>
            </a:r>
          </a:p>
          <a:p>
            <a:pPr lvl="2"/>
            <a:r>
              <a:rPr lang="en-GB" dirty="0" smtClean="0"/>
              <a:t>Can be abbreviated in data representations</a:t>
            </a:r>
          </a:p>
          <a:p>
            <a:r>
              <a:rPr lang="en-GB" dirty="0" smtClean="0"/>
              <a:t>2: unique identifier in local context</a:t>
            </a:r>
          </a:p>
          <a:p>
            <a:pPr lvl="1"/>
            <a:r>
              <a:rPr lang="en-GB" dirty="0"/>
              <a:t>Local </a:t>
            </a:r>
            <a:r>
              <a:rPr lang="en-GB" dirty="0" smtClean="0"/>
              <a:t>part</a:t>
            </a:r>
          </a:p>
          <a:p>
            <a:pPr lvl="2"/>
            <a:r>
              <a:rPr lang="en-GB" dirty="0" smtClean="0"/>
              <a:t>e.g</a:t>
            </a:r>
            <a:r>
              <a:rPr lang="en-GB" dirty="0"/>
              <a:t>. </a:t>
            </a:r>
            <a:r>
              <a:rPr lang="en-GB" dirty="0" smtClean="0"/>
              <a:t>P1004</a:t>
            </a:r>
          </a:p>
        </p:txBody>
      </p:sp>
    </p:spTree>
    <p:extLst>
      <p:ext uri="{BB962C8B-B14F-4D97-AF65-F5344CB8AC3E}">
        <p14:creationId xmlns:p14="http://schemas.microsoft.com/office/powerpoint/2010/main" val="16922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Evolution of library linked data</a:t>
            </a:r>
          </a:p>
          <a:p>
            <a:r>
              <a:rPr lang="en-GB" dirty="0" smtClean="0"/>
              <a:t>Resource Description Framework and the Semantic Web</a:t>
            </a:r>
          </a:p>
          <a:p>
            <a:r>
              <a:rPr lang="en-GB" dirty="0" smtClean="0"/>
              <a:t>Identity management</a:t>
            </a:r>
          </a:p>
          <a:p>
            <a:r>
              <a:rPr lang="en-GB" dirty="0" smtClean="0"/>
              <a:t>Schema, mapping, interoperability</a:t>
            </a:r>
          </a:p>
          <a:p>
            <a:r>
              <a:rPr lang="en-GB" dirty="0" smtClean="0"/>
              <a:t>Open publishing</a:t>
            </a:r>
          </a:p>
          <a:p>
            <a:r>
              <a:rPr lang="en-GB" dirty="0" smtClean="0"/>
              <a:t>Universal </a:t>
            </a:r>
            <a:r>
              <a:rPr lang="en-GB" smtClean="0"/>
              <a:t>Bibliographic Control</a:t>
            </a:r>
            <a:endParaRPr lang="en-GB" dirty="0" smtClean="0"/>
          </a:p>
          <a:p>
            <a:endParaRPr lang="en-GB" dirty="0" smtClean="0"/>
          </a:p>
          <a:p>
            <a:endParaRPr lang="en-GB" dirty="0"/>
          </a:p>
        </p:txBody>
      </p:sp>
    </p:spTree>
    <p:extLst>
      <p:ext uri="{BB962C8B-B14F-4D97-AF65-F5344CB8AC3E}">
        <p14:creationId xmlns:p14="http://schemas.microsoft.com/office/powerpoint/2010/main" val="2629373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library things</a:t>
            </a:r>
            <a:endParaRPr lang="en-GB" dirty="0"/>
          </a:p>
        </p:txBody>
      </p:sp>
      <p:sp>
        <p:nvSpPr>
          <p:cNvPr id="3" name="Content Placeholder 2"/>
          <p:cNvSpPr>
            <a:spLocks noGrp="1"/>
          </p:cNvSpPr>
          <p:nvPr>
            <p:ph idx="1"/>
          </p:nvPr>
        </p:nvSpPr>
        <p:spPr/>
        <p:txBody>
          <a:bodyPr>
            <a:normAutofit/>
          </a:bodyPr>
          <a:lstStyle/>
          <a:p>
            <a:r>
              <a:rPr lang="en-GB" dirty="0" smtClean="0"/>
              <a:t>URI local part can be based on record number</a:t>
            </a:r>
          </a:p>
          <a:p>
            <a:r>
              <a:rPr lang="en-GB" dirty="0" smtClean="0"/>
              <a:t>One record to one resource</a:t>
            </a:r>
          </a:p>
          <a:p>
            <a:pPr lvl="1"/>
            <a:r>
              <a:rPr lang="en-GB" dirty="0" smtClean="0"/>
              <a:t>Granularity of resource identity !!!</a:t>
            </a:r>
          </a:p>
          <a:p>
            <a:r>
              <a:rPr lang="en-GB" dirty="0" smtClean="0"/>
              <a:t>National bibliography numbers good for national contexts</a:t>
            </a:r>
          </a:p>
          <a:p>
            <a:r>
              <a:rPr lang="en-GB" dirty="0" smtClean="0"/>
              <a:t>But different libraries have copies of same thing</a:t>
            </a:r>
          </a:p>
          <a:p>
            <a:pPr lvl="1"/>
            <a:r>
              <a:rPr lang="en-GB" dirty="0" smtClean="0"/>
              <a:t>Reflected in duplicate records!</a:t>
            </a:r>
          </a:p>
        </p:txBody>
      </p:sp>
    </p:spTree>
    <p:extLst>
      <p:ext uri="{BB962C8B-B14F-4D97-AF65-F5344CB8AC3E}">
        <p14:creationId xmlns:p14="http://schemas.microsoft.com/office/powerpoint/2010/main" val="998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De-duplicating </a:t>
            </a:r>
            <a:r>
              <a:rPr lang="en-GB" dirty="0"/>
              <a:t>library </a:t>
            </a:r>
            <a:r>
              <a:rPr lang="en-GB" dirty="0" smtClean="0"/>
              <a:t>things</a:t>
            </a:r>
            <a:endParaRPr lang="en-GB" dirty="0"/>
          </a:p>
        </p:txBody>
      </p:sp>
      <p:sp>
        <p:nvSpPr>
          <p:cNvPr id="3" name="Content Placeholder 2"/>
          <p:cNvSpPr>
            <a:spLocks noGrp="1"/>
          </p:cNvSpPr>
          <p:nvPr>
            <p:ph idx="1"/>
          </p:nvPr>
        </p:nvSpPr>
        <p:spPr/>
        <p:txBody>
          <a:bodyPr>
            <a:normAutofit/>
          </a:bodyPr>
          <a:lstStyle/>
          <a:p>
            <a:r>
              <a:rPr lang="en-GB" dirty="0" smtClean="0"/>
              <a:t>Match local records to national records</a:t>
            </a:r>
          </a:p>
          <a:p>
            <a:r>
              <a:rPr lang="en-GB" dirty="0" smtClean="0"/>
              <a:t>Usual problems and partial solutions</a:t>
            </a:r>
          </a:p>
          <a:p>
            <a:r>
              <a:rPr lang="en-GB" dirty="0" smtClean="0"/>
              <a:t>Need </a:t>
            </a:r>
            <a:r>
              <a:rPr lang="en-GB" dirty="0"/>
              <a:t>to include authority record things as well as bibliographic record things</a:t>
            </a:r>
          </a:p>
          <a:p>
            <a:pPr lvl="1"/>
            <a:r>
              <a:rPr lang="en-GB" dirty="0"/>
              <a:t>E.g. Persons, places, topics, etc</a:t>
            </a:r>
            <a:r>
              <a:rPr lang="en-GB" dirty="0" smtClean="0"/>
              <a:t>.</a:t>
            </a:r>
          </a:p>
          <a:p>
            <a:r>
              <a:rPr lang="en-GB" b="1" dirty="0" smtClean="0">
                <a:sym typeface="Wingdings"/>
              </a:rPr>
              <a:t></a:t>
            </a:r>
            <a:r>
              <a:rPr lang="en-GB" dirty="0" smtClean="0"/>
              <a:t> Some local things identified by national URIs</a:t>
            </a:r>
          </a:p>
          <a:p>
            <a:r>
              <a:rPr lang="en-GB" b="1" dirty="0">
                <a:sym typeface="Wingdings"/>
              </a:rPr>
              <a:t></a:t>
            </a:r>
            <a:r>
              <a:rPr lang="en-GB" dirty="0"/>
              <a:t> Some </a:t>
            </a:r>
            <a:r>
              <a:rPr lang="en-GB" dirty="0" smtClean="0"/>
              <a:t>local things identified by local URIs</a:t>
            </a:r>
          </a:p>
          <a:p>
            <a:endParaRPr lang="en-GB" dirty="0"/>
          </a:p>
        </p:txBody>
      </p:sp>
    </p:spTree>
    <p:extLst>
      <p:ext uri="{BB962C8B-B14F-4D97-AF65-F5344CB8AC3E}">
        <p14:creationId xmlns:p14="http://schemas.microsoft.com/office/powerpoint/2010/main" val="14622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library terms</a:t>
            </a:r>
            <a:endParaRPr lang="en-GB" dirty="0"/>
          </a:p>
        </p:txBody>
      </p:sp>
      <p:sp>
        <p:nvSpPr>
          <p:cNvPr id="3" name="Content Placeholder 2"/>
          <p:cNvSpPr>
            <a:spLocks noGrp="1"/>
          </p:cNvSpPr>
          <p:nvPr>
            <p:ph idx="1"/>
          </p:nvPr>
        </p:nvSpPr>
        <p:spPr/>
        <p:txBody>
          <a:bodyPr>
            <a:normAutofit/>
          </a:bodyPr>
          <a:lstStyle/>
          <a:p>
            <a:r>
              <a:rPr lang="en-GB" dirty="0" smtClean="0"/>
              <a:t>Terms used for record attributes</a:t>
            </a:r>
          </a:p>
          <a:p>
            <a:pPr lvl="1"/>
            <a:r>
              <a:rPr lang="en-GB" dirty="0" smtClean="0"/>
              <a:t>E.g. carrier and content types</a:t>
            </a:r>
          </a:p>
          <a:p>
            <a:r>
              <a:rPr lang="en-GB" dirty="0" smtClean="0"/>
              <a:t>URIs often assigned in Simple Knowledge Organization System (SKOS) value vocabularies</a:t>
            </a:r>
          </a:p>
          <a:p>
            <a:r>
              <a:rPr lang="en-GB" dirty="0" smtClean="0"/>
              <a:t>Same issues of de-duplication between local and national &lt; international data</a:t>
            </a:r>
          </a:p>
          <a:p>
            <a:r>
              <a:rPr lang="en-GB" dirty="0" smtClean="0"/>
              <a:t>Additional multi-lingual and multi-cultural issues at Web scale</a:t>
            </a:r>
          </a:p>
        </p:txBody>
      </p:sp>
    </p:spTree>
    <p:extLst>
      <p:ext uri="{BB962C8B-B14F-4D97-AF65-F5344CB8AC3E}">
        <p14:creationId xmlns:p14="http://schemas.microsoft.com/office/powerpoint/2010/main" val="42385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56710" y="1971411"/>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8904" y="2220207"/>
            <a:ext cx="1080120" cy="523220"/>
          </a:xfrm>
          <a:prstGeom prst="rect">
            <a:avLst/>
          </a:prstGeom>
          <a:noFill/>
        </p:spPr>
        <p:txBody>
          <a:bodyPr wrap="square" rtlCol="0">
            <a:spAutoFit/>
          </a:bodyPr>
          <a:lstStyle/>
          <a:p>
            <a:pPr algn="ctr"/>
            <a:r>
              <a:rPr lang="en-GB" sz="2800" dirty="0" smtClean="0"/>
              <a:t>URI:1</a:t>
            </a:r>
            <a:endParaRPr lang="en-GB" sz="2800" dirty="0"/>
          </a:p>
        </p:txBody>
      </p:sp>
      <p:sp>
        <p:nvSpPr>
          <p:cNvPr id="6" name="Oval 5"/>
          <p:cNvSpPr/>
          <p:nvPr/>
        </p:nvSpPr>
        <p:spPr>
          <a:xfrm>
            <a:off x="5700293" y="2000296"/>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844309" y="2265277"/>
            <a:ext cx="1080120" cy="523220"/>
          </a:xfrm>
          <a:prstGeom prst="rect">
            <a:avLst/>
          </a:prstGeom>
          <a:noFill/>
        </p:spPr>
        <p:txBody>
          <a:bodyPr wrap="square" rtlCol="0">
            <a:spAutoFit/>
          </a:bodyPr>
          <a:lstStyle/>
          <a:p>
            <a:pPr algn="ctr"/>
            <a:r>
              <a:rPr lang="en-GB" sz="2800" dirty="0" smtClean="0"/>
              <a:t>URI:2</a:t>
            </a:r>
            <a:endParaRPr lang="en-GB" sz="2800" dirty="0"/>
          </a:p>
        </p:txBody>
      </p:sp>
      <p:cxnSp>
        <p:nvCxnSpPr>
          <p:cNvPr id="8" name="Curved Connector 7"/>
          <p:cNvCxnSpPr>
            <a:stCxn id="4" idx="7"/>
            <a:endCxn id="6" idx="1"/>
          </p:cNvCxnSpPr>
          <p:nvPr/>
        </p:nvCxnSpPr>
        <p:spPr>
          <a:xfrm rot="16200000" flipH="1">
            <a:off x="4348134" y="595412"/>
            <a:ext cx="28885" cy="3076153"/>
          </a:xfrm>
          <a:prstGeom prst="curvedConnector3">
            <a:avLst>
              <a:gd name="adj1" fmla="val -1302527"/>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20905" y="1871878"/>
            <a:ext cx="1874411" cy="523220"/>
          </a:xfrm>
          <a:prstGeom prst="rect">
            <a:avLst/>
          </a:prstGeom>
          <a:noFill/>
        </p:spPr>
        <p:txBody>
          <a:bodyPr wrap="square" rtlCol="0">
            <a:spAutoFit/>
          </a:bodyPr>
          <a:lstStyle/>
          <a:p>
            <a:pPr algn="ctr"/>
            <a:r>
              <a:rPr lang="en-GB" sz="2800" dirty="0" smtClean="0"/>
              <a:t> is same as</a:t>
            </a:r>
            <a:endParaRPr lang="en-GB" sz="2800" dirty="0"/>
          </a:p>
        </p:txBody>
      </p:sp>
      <p:sp>
        <p:nvSpPr>
          <p:cNvPr id="14" name="Oval 13"/>
          <p:cNvSpPr/>
          <p:nvPr/>
        </p:nvSpPr>
        <p:spPr>
          <a:xfrm>
            <a:off x="1665377" y="5007005"/>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807571" y="5255801"/>
            <a:ext cx="1080120" cy="523220"/>
          </a:xfrm>
          <a:prstGeom prst="rect">
            <a:avLst/>
          </a:prstGeom>
          <a:noFill/>
        </p:spPr>
        <p:txBody>
          <a:bodyPr wrap="square" rtlCol="0">
            <a:spAutoFit/>
          </a:bodyPr>
          <a:lstStyle/>
          <a:p>
            <a:pPr algn="ctr"/>
            <a:r>
              <a:rPr lang="en-GB" sz="2800" dirty="0" smtClean="0"/>
              <a:t>URI:3</a:t>
            </a:r>
            <a:endParaRPr lang="en-GB" sz="2800" dirty="0"/>
          </a:p>
        </p:txBody>
      </p:sp>
      <p:sp>
        <p:nvSpPr>
          <p:cNvPr id="16" name="Oval 15"/>
          <p:cNvSpPr/>
          <p:nvPr/>
        </p:nvSpPr>
        <p:spPr>
          <a:xfrm>
            <a:off x="5708960" y="4984470"/>
            <a:ext cx="1368152"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852976" y="5249451"/>
            <a:ext cx="1080120" cy="523220"/>
          </a:xfrm>
          <a:prstGeom prst="rect">
            <a:avLst/>
          </a:prstGeom>
          <a:noFill/>
        </p:spPr>
        <p:txBody>
          <a:bodyPr wrap="square" rtlCol="0">
            <a:spAutoFit/>
          </a:bodyPr>
          <a:lstStyle/>
          <a:p>
            <a:pPr algn="ctr"/>
            <a:r>
              <a:rPr lang="en-GB" sz="2800" dirty="0" smtClean="0"/>
              <a:t>URI:4</a:t>
            </a:r>
            <a:endParaRPr lang="en-GB" sz="2800" dirty="0"/>
          </a:p>
        </p:txBody>
      </p:sp>
      <p:cxnSp>
        <p:nvCxnSpPr>
          <p:cNvPr id="18" name="Curved Connector 17"/>
          <p:cNvCxnSpPr>
            <a:stCxn id="14" idx="5"/>
            <a:endCxn id="16" idx="3"/>
          </p:cNvCxnSpPr>
          <p:nvPr/>
        </p:nvCxnSpPr>
        <p:spPr>
          <a:xfrm rot="5400000" flipH="1" flipV="1">
            <a:off x="4359976" y="4318138"/>
            <a:ext cx="22535" cy="3076153"/>
          </a:xfrm>
          <a:prstGeom prst="curvedConnector3">
            <a:avLst>
              <a:gd name="adj1" fmla="val -1669558"/>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52097" y="5505796"/>
            <a:ext cx="2666499" cy="523220"/>
          </a:xfrm>
          <a:prstGeom prst="rect">
            <a:avLst/>
          </a:prstGeom>
          <a:noFill/>
        </p:spPr>
        <p:txBody>
          <a:bodyPr wrap="square" rtlCol="0">
            <a:spAutoFit/>
          </a:bodyPr>
          <a:lstStyle/>
          <a:p>
            <a:pPr algn="ctr"/>
            <a:r>
              <a:rPr lang="en-GB" sz="2800" dirty="0" smtClean="0"/>
              <a:t>has exact match</a:t>
            </a:r>
            <a:endParaRPr lang="en-GB" sz="2800" dirty="0"/>
          </a:p>
        </p:txBody>
      </p:sp>
      <p:sp>
        <p:nvSpPr>
          <p:cNvPr id="21" name="Title 20"/>
          <p:cNvSpPr>
            <a:spLocks noGrp="1"/>
          </p:cNvSpPr>
          <p:nvPr>
            <p:ph type="title"/>
          </p:nvPr>
        </p:nvSpPr>
        <p:spPr/>
        <p:txBody>
          <a:bodyPr/>
          <a:lstStyle/>
          <a:p>
            <a:r>
              <a:rPr lang="en-GB" dirty="0" smtClean="0"/>
              <a:t>Linking URIs</a:t>
            </a:r>
            <a:endParaRPr lang="en-GB" dirty="0"/>
          </a:p>
        </p:txBody>
      </p:sp>
      <p:sp>
        <p:nvSpPr>
          <p:cNvPr id="27" name="TextBox 26"/>
          <p:cNvSpPr txBox="1"/>
          <p:nvPr/>
        </p:nvSpPr>
        <p:spPr>
          <a:xfrm>
            <a:off x="3063335" y="5038556"/>
            <a:ext cx="2644022" cy="523220"/>
          </a:xfrm>
          <a:prstGeom prst="rect">
            <a:avLst/>
          </a:prstGeom>
          <a:noFill/>
        </p:spPr>
        <p:txBody>
          <a:bodyPr wrap="square" rtlCol="0">
            <a:spAutoFit/>
          </a:bodyPr>
          <a:lstStyle/>
          <a:p>
            <a:pPr algn="ctr"/>
            <a:r>
              <a:rPr lang="en-GB" sz="2800" dirty="0" smtClean="0"/>
              <a:t>has close match</a:t>
            </a:r>
            <a:endParaRPr lang="en-GB" sz="2800" dirty="0"/>
          </a:p>
        </p:txBody>
      </p:sp>
      <p:sp>
        <p:nvSpPr>
          <p:cNvPr id="28" name="TextBox 27"/>
          <p:cNvSpPr txBox="1"/>
          <p:nvPr/>
        </p:nvSpPr>
        <p:spPr>
          <a:xfrm>
            <a:off x="2838602" y="4571316"/>
            <a:ext cx="3093488" cy="523220"/>
          </a:xfrm>
          <a:prstGeom prst="rect">
            <a:avLst/>
          </a:prstGeom>
          <a:noFill/>
        </p:spPr>
        <p:txBody>
          <a:bodyPr wrap="square" rtlCol="0">
            <a:spAutoFit/>
          </a:bodyPr>
          <a:lstStyle/>
          <a:p>
            <a:pPr algn="ctr"/>
            <a:r>
              <a:rPr lang="en-GB" sz="2800" dirty="0"/>
              <a:t>h</a:t>
            </a:r>
            <a:r>
              <a:rPr lang="en-GB" sz="2800" dirty="0" smtClean="0"/>
              <a:t>as narrower term </a:t>
            </a:r>
            <a:endParaRPr lang="en-GB" sz="2800" dirty="0"/>
          </a:p>
        </p:txBody>
      </p:sp>
      <p:sp>
        <p:nvSpPr>
          <p:cNvPr id="31" name="TextBox 30"/>
          <p:cNvSpPr txBox="1"/>
          <p:nvPr/>
        </p:nvSpPr>
        <p:spPr>
          <a:xfrm>
            <a:off x="550664" y="3274297"/>
            <a:ext cx="2797433" cy="954107"/>
          </a:xfrm>
          <a:prstGeom prst="rect">
            <a:avLst/>
          </a:prstGeom>
          <a:noFill/>
        </p:spPr>
        <p:txBody>
          <a:bodyPr wrap="none" rtlCol="0">
            <a:spAutoFit/>
          </a:bodyPr>
          <a:lstStyle/>
          <a:p>
            <a:pPr algn="ctr"/>
            <a:r>
              <a:rPr lang="en-GB" sz="2800" dirty="0" smtClean="0">
                <a:solidFill>
                  <a:schemeClr val="tx2"/>
                </a:solidFill>
              </a:rPr>
              <a:t>Good for things</a:t>
            </a:r>
          </a:p>
          <a:p>
            <a:pPr algn="ctr"/>
            <a:r>
              <a:rPr lang="en-GB" sz="2800" dirty="0" smtClean="0">
                <a:solidFill>
                  <a:schemeClr val="tx2"/>
                </a:solidFill>
              </a:rPr>
              <a:t>(hard boundaries)</a:t>
            </a:r>
            <a:endParaRPr lang="en-GB" sz="2800" dirty="0">
              <a:solidFill>
                <a:schemeClr val="tx2"/>
              </a:solidFill>
            </a:endParaRPr>
          </a:p>
        </p:txBody>
      </p:sp>
      <p:cxnSp>
        <p:nvCxnSpPr>
          <p:cNvPr id="32" name="Straight Arrow Connector 31"/>
          <p:cNvCxnSpPr>
            <a:stCxn id="31" idx="3"/>
            <a:endCxn id="13" idx="2"/>
          </p:cNvCxnSpPr>
          <p:nvPr/>
        </p:nvCxnSpPr>
        <p:spPr>
          <a:xfrm flipV="1">
            <a:off x="3348097" y="2395098"/>
            <a:ext cx="1010014" cy="1356253"/>
          </a:xfrm>
          <a:prstGeom prst="straightConnector1">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38602" y="4104076"/>
            <a:ext cx="3093488" cy="523220"/>
          </a:xfrm>
          <a:prstGeom prst="rect">
            <a:avLst/>
          </a:prstGeom>
          <a:noFill/>
        </p:spPr>
        <p:txBody>
          <a:bodyPr wrap="square" rtlCol="0">
            <a:spAutoFit/>
          </a:bodyPr>
          <a:lstStyle/>
          <a:p>
            <a:pPr algn="ctr"/>
            <a:r>
              <a:rPr lang="en-GB" sz="2800" dirty="0"/>
              <a:t>e</a:t>
            </a:r>
            <a:r>
              <a:rPr lang="en-GB" sz="2800" dirty="0" smtClean="0"/>
              <a:t>tc.</a:t>
            </a:r>
            <a:endParaRPr lang="en-GB" sz="2800" dirty="0"/>
          </a:p>
        </p:txBody>
      </p:sp>
      <p:sp>
        <p:nvSpPr>
          <p:cNvPr id="36" name="TextBox 35"/>
          <p:cNvSpPr txBox="1"/>
          <p:nvPr/>
        </p:nvSpPr>
        <p:spPr>
          <a:xfrm>
            <a:off x="5782393" y="3274297"/>
            <a:ext cx="2866554" cy="954107"/>
          </a:xfrm>
          <a:prstGeom prst="rect">
            <a:avLst/>
          </a:prstGeom>
          <a:noFill/>
        </p:spPr>
        <p:txBody>
          <a:bodyPr wrap="none" rtlCol="0">
            <a:spAutoFit/>
          </a:bodyPr>
          <a:lstStyle/>
          <a:p>
            <a:pPr algn="ctr"/>
            <a:r>
              <a:rPr lang="en-GB" sz="2800" dirty="0" smtClean="0">
                <a:solidFill>
                  <a:schemeClr val="tx2"/>
                </a:solidFill>
              </a:rPr>
              <a:t>Good for terms</a:t>
            </a:r>
          </a:p>
          <a:p>
            <a:pPr algn="ctr"/>
            <a:r>
              <a:rPr lang="en-GB" sz="2800" dirty="0" smtClean="0">
                <a:solidFill>
                  <a:schemeClr val="tx2"/>
                </a:solidFill>
              </a:rPr>
              <a:t>(fuzzy boundaries)</a:t>
            </a:r>
            <a:endParaRPr lang="en-GB" sz="2800" dirty="0">
              <a:solidFill>
                <a:schemeClr val="tx2"/>
              </a:solidFill>
            </a:endParaRPr>
          </a:p>
        </p:txBody>
      </p:sp>
      <p:cxnSp>
        <p:nvCxnSpPr>
          <p:cNvPr id="37" name="Straight Arrow Connector 36"/>
          <p:cNvCxnSpPr>
            <a:stCxn id="36" idx="1"/>
            <a:endCxn id="35" idx="0"/>
          </p:cNvCxnSpPr>
          <p:nvPr/>
        </p:nvCxnSpPr>
        <p:spPr>
          <a:xfrm flipH="1">
            <a:off x="4385346" y="3751351"/>
            <a:ext cx="1397047" cy="352725"/>
          </a:xfrm>
          <a:prstGeom prst="straightConnector1">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1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3" grpId="0"/>
      <p:bldP spid="14" grpId="0" animBg="1"/>
      <p:bldP spid="15" grpId="0"/>
      <p:bldP spid="16" grpId="0" animBg="1"/>
      <p:bldP spid="17" grpId="0"/>
      <p:bldP spid="19" grpId="0"/>
      <p:bldP spid="27" grpId="0"/>
      <p:bldP spid="28" grpId="0"/>
      <p:bldP spid="31"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Who creates the links?</a:t>
            </a:r>
            <a:endParaRPr lang="en-GB" dirty="0"/>
          </a:p>
        </p:txBody>
      </p:sp>
      <p:sp>
        <p:nvSpPr>
          <p:cNvPr id="4" name="Content Placeholder 3"/>
          <p:cNvSpPr>
            <a:spLocks noGrp="1"/>
          </p:cNvSpPr>
          <p:nvPr>
            <p:ph idx="1"/>
          </p:nvPr>
        </p:nvSpPr>
        <p:spPr/>
        <p:txBody>
          <a:bodyPr>
            <a:normAutofit fontScale="92500"/>
          </a:bodyPr>
          <a:lstStyle/>
          <a:p>
            <a:r>
              <a:rPr lang="en-GB" dirty="0" smtClean="0"/>
              <a:t>Not machines!</a:t>
            </a:r>
          </a:p>
          <a:p>
            <a:pPr lvl="1"/>
            <a:r>
              <a:rPr lang="en-GB" dirty="0" smtClean="0"/>
              <a:t>That is, not directly …</a:t>
            </a:r>
          </a:p>
          <a:p>
            <a:r>
              <a:rPr lang="en-GB" dirty="0" smtClean="0"/>
              <a:t>Librarians?</a:t>
            </a:r>
          </a:p>
          <a:p>
            <a:r>
              <a:rPr lang="en-GB" dirty="0" smtClean="0"/>
              <a:t>Other professionals?</a:t>
            </a:r>
          </a:p>
          <a:p>
            <a:r>
              <a:rPr lang="en-GB" dirty="0" smtClean="0"/>
              <a:t>End-users?</a:t>
            </a:r>
          </a:p>
          <a:p>
            <a:r>
              <a:rPr lang="en-GB" dirty="0" smtClean="0"/>
              <a:t>Machines!</a:t>
            </a:r>
          </a:p>
          <a:p>
            <a:pPr lvl="1"/>
            <a:r>
              <a:rPr lang="en-GB" dirty="0" smtClean="0"/>
              <a:t>Statistical analysis of associations (large numbers)</a:t>
            </a:r>
          </a:p>
          <a:p>
            <a:r>
              <a:rPr lang="en-GB" dirty="0" smtClean="0"/>
              <a:t>Is less than 100 </a:t>
            </a:r>
            <a:r>
              <a:rPr lang="en-GB" dirty="0" err="1" smtClean="0"/>
              <a:t>percent</a:t>
            </a:r>
            <a:r>
              <a:rPr lang="en-GB" dirty="0" smtClean="0"/>
              <a:t> “accuracy” acceptable?</a:t>
            </a:r>
            <a:endParaRPr lang="en-GB" dirty="0"/>
          </a:p>
        </p:txBody>
      </p:sp>
    </p:spTree>
    <p:extLst>
      <p:ext uri="{BB962C8B-B14F-4D97-AF65-F5344CB8AC3E}">
        <p14:creationId xmlns:p14="http://schemas.microsoft.com/office/powerpoint/2010/main" val="2839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additive="base">
                                        <p:cTn id="40"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Identifying library schema</a:t>
            </a:r>
            <a:endParaRPr lang="en-GB" dirty="0"/>
          </a:p>
        </p:txBody>
      </p:sp>
      <p:sp>
        <p:nvSpPr>
          <p:cNvPr id="4" name="Content Placeholder 3"/>
          <p:cNvSpPr>
            <a:spLocks noGrp="1"/>
          </p:cNvSpPr>
          <p:nvPr>
            <p:ph idx="1"/>
          </p:nvPr>
        </p:nvSpPr>
        <p:spPr/>
        <p:txBody>
          <a:bodyPr>
            <a:normAutofit lnSpcReduction="10000"/>
          </a:bodyPr>
          <a:lstStyle/>
          <a:p>
            <a:r>
              <a:rPr lang="en-GB" dirty="0" smtClean="0"/>
              <a:t>Schema represented as RDF element set</a:t>
            </a:r>
          </a:p>
          <a:p>
            <a:r>
              <a:rPr lang="en-GB" dirty="0" smtClean="0"/>
              <a:t>Entities/tables </a:t>
            </a:r>
            <a:r>
              <a:rPr lang="en-GB" b="1" dirty="0" smtClean="0">
                <a:sym typeface="Wingdings"/>
              </a:rPr>
              <a:t></a:t>
            </a:r>
            <a:r>
              <a:rPr lang="en-GB" dirty="0" smtClean="0">
                <a:sym typeface="Wingdings"/>
              </a:rPr>
              <a:t> RDF classes</a:t>
            </a:r>
            <a:endParaRPr lang="en-GB" b="1" dirty="0" smtClean="0"/>
          </a:p>
          <a:p>
            <a:r>
              <a:rPr lang="en-GB" dirty="0" smtClean="0"/>
              <a:t>Attributes/fields, relationships </a:t>
            </a:r>
            <a:r>
              <a:rPr lang="en-GB" b="1" dirty="0">
                <a:sym typeface="Wingdings"/>
              </a:rPr>
              <a:t></a:t>
            </a:r>
            <a:r>
              <a:rPr lang="en-GB" dirty="0">
                <a:sym typeface="Wingdings"/>
              </a:rPr>
              <a:t> </a:t>
            </a:r>
            <a:r>
              <a:rPr lang="en-GB" dirty="0" smtClean="0"/>
              <a:t>RDF properties</a:t>
            </a:r>
          </a:p>
          <a:p>
            <a:pPr lvl="1"/>
            <a:r>
              <a:rPr lang="en-GB" dirty="0" smtClean="0"/>
              <a:t>= predicates</a:t>
            </a:r>
            <a:endParaRPr lang="en-GB" dirty="0"/>
          </a:p>
          <a:p>
            <a:r>
              <a:rPr lang="en-GB" dirty="0"/>
              <a:t>Each </a:t>
            </a:r>
            <a:r>
              <a:rPr lang="en-GB" dirty="0" smtClean="0"/>
              <a:t>class and property </a:t>
            </a:r>
            <a:r>
              <a:rPr lang="en-GB" dirty="0"/>
              <a:t>has own URI (from namespace</a:t>
            </a:r>
            <a:r>
              <a:rPr lang="en-GB" dirty="0" smtClean="0"/>
              <a:t>)</a:t>
            </a:r>
          </a:p>
          <a:p>
            <a:pPr lvl="1"/>
            <a:r>
              <a:rPr lang="en-GB" dirty="0" smtClean="0"/>
              <a:t>E.g. </a:t>
            </a:r>
            <a:r>
              <a:rPr lang="en-GB" dirty="0" err="1" smtClean="0"/>
              <a:t>dct:BibliographicResource</a:t>
            </a:r>
            <a:endParaRPr lang="en-GB" dirty="0" smtClean="0"/>
          </a:p>
          <a:p>
            <a:pPr lvl="1"/>
            <a:r>
              <a:rPr lang="en-GB" dirty="0" smtClean="0"/>
              <a:t>E.g. </a:t>
            </a:r>
            <a:r>
              <a:rPr lang="en-GB" dirty="0" err="1" smtClean="0"/>
              <a:t>rda:carrierType</a:t>
            </a:r>
            <a:endParaRPr lang="en-GB" dirty="0"/>
          </a:p>
          <a:p>
            <a:endParaRPr lang="en-GB" dirty="0"/>
          </a:p>
        </p:txBody>
      </p:sp>
    </p:spTree>
    <p:extLst>
      <p:ext uri="{BB962C8B-B14F-4D97-AF65-F5344CB8AC3E}">
        <p14:creationId xmlns:p14="http://schemas.microsoft.com/office/powerpoint/2010/main" val="41261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library element sets</a:t>
            </a:r>
            <a:endParaRPr lang="en-GB" dirty="0"/>
          </a:p>
        </p:txBody>
      </p:sp>
      <p:sp>
        <p:nvSpPr>
          <p:cNvPr id="3" name="Content Placeholder 2"/>
          <p:cNvSpPr>
            <a:spLocks noGrp="1"/>
          </p:cNvSpPr>
          <p:nvPr>
            <p:ph idx="1"/>
          </p:nvPr>
        </p:nvSpPr>
        <p:spPr/>
        <p:txBody>
          <a:bodyPr/>
          <a:lstStyle/>
          <a:p>
            <a:pPr marL="342900" lvl="1" indent="-342900"/>
            <a:r>
              <a:rPr lang="en-GB" dirty="0" smtClean="0"/>
              <a:t>Dublin Core </a:t>
            </a:r>
            <a:r>
              <a:rPr lang="en-GB" b="1" dirty="0" smtClean="0">
                <a:solidFill>
                  <a:srgbClr val="7030A0"/>
                </a:solidFill>
                <a:sym typeface="Wingdings"/>
              </a:rPr>
              <a:t></a:t>
            </a:r>
            <a:endParaRPr lang="en-GB" b="1" dirty="0" smtClean="0">
              <a:solidFill>
                <a:srgbClr val="7030A0"/>
              </a:solidFill>
            </a:endParaRPr>
          </a:p>
          <a:p>
            <a:pPr marL="342900" lvl="1" indent="-342900"/>
            <a:r>
              <a:rPr lang="en-GB" dirty="0"/>
              <a:t>Functional Requirements for Bibliographic Records (FRBR</a:t>
            </a:r>
            <a:r>
              <a:rPr lang="en-GB" dirty="0" smtClean="0"/>
              <a:t>) </a:t>
            </a:r>
            <a:r>
              <a:rPr lang="en-GB" b="1" dirty="0" smtClean="0">
                <a:solidFill>
                  <a:srgbClr val="7030A0"/>
                </a:solidFill>
                <a:sym typeface="Wingdings"/>
              </a:rPr>
              <a:t></a:t>
            </a:r>
            <a:endParaRPr lang="en-GB" b="1" dirty="0" smtClean="0">
              <a:solidFill>
                <a:srgbClr val="7030A0"/>
              </a:solidFill>
            </a:endParaRPr>
          </a:p>
          <a:p>
            <a:pPr marL="742950" lvl="2" indent="-342900"/>
            <a:r>
              <a:rPr lang="en-GB" dirty="0" smtClean="0"/>
              <a:t>+ Authority Date (FRAD), Subject Authority Date (FRSAD)</a:t>
            </a:r>
          </a:p>
          <a:p>
            <a:pPr marL="342900" lvl="1" indent="-342900"/>
            <a:r>
              <a:rPr lang="en-GB" dirty="0"/>
              <a:t>International Standard Bibliographic Description (</a:t>
            </a:r>
            <a:r>
              <a:rPr lang="en-GB" dirty="0" smtClean="0"/>
              <a:t>ISBD) </a:t>
            </a:r>
            <a:r>
              <a:rPr lang="en-GB" b="1" dirty="0" smtClean="0">
                <a:solidFill>
                  <a:srgbClr val="7030A0"/>
                </a:solidFill>
                <a:sym typeface="Wingdings"/>
              </a:rPr>
              <a:t></a:t>
            </a:r>
            <a:endParaRPr lang="en-GB" b="1" dirty="0" smtClean="0">
              <a:solidFill>
                <a:srgbClr val="7030A0"/>
              </a:solidFill>
            </a:endParaRPr>
          </a:p>
          <a:p>
            <a:pPr marL="342900" lvl="1" indent="-342900"/>
            <a:r>
              <a:rPr lang="en-GB" dirty="0" smtClean="0"/>
              <a:t>Resource </a:t>
            </a:r>
            <a:r>
              <a:rPr lang="en-GB" dirty="0"/>
              <a:t>Description and Access (RDA</a:t>
            </a:r>
            <a:r>
              <a:rPr lang="en-GB" dirty="0" smtClean="0"/>
              <a:t>) </a:t>
            </a:r>
            <a:r>
              <a:rPr lang="en-GB" b="1" dirty="0" smtClean="0">
                <a:solidFill>
                  <a:srgbClr val="7030A0"/>
                </a:solidFill>
                <a:sym typeface="Wingdings"/>
              </a:rPr>
              <a:t></a:t>
            </a:r>
          </a:p>
          <a:p>
            <a:pPr marL="342900" lvl="1" indent="-342900"/>
            <a:r>
              <a:rPr lang="en-GB" dirty="0" smtClean="0"/>
              <a:t>UNIMARC [2013/14] </a:t>
            </a:r>
            <a:r>
              <a:rPr lang="en-GB" b="1" dirty="0" smtClean="0">
                <a:solidFill>
                  <a:srgbClr val="7030A0"/>
                </a:solidFill>
                <a:sym typeface="Wingdings"/>
              </a:rPr>
              <a:t>?</a:t>
            </a:r>
          </a:p>
          <a:p>
            <a:pPr marL="342900" lvl="1" indent="-342900"/>
            <a:r>
              <a:rPr lang="en-GB" dirty="0" smtClean="0"/>
              <a:t>MARC 21 [BIBFRAME] </a:t>
            </a:r>
            <a:r>
              <a:rPr lang="en-GB" b="1" dirty="0" smtClean="0">
                <a:solidFill>
                  <a:srgbClr val="7030A0"/>
                </a:solidFill>
              </a:rPr>
              <a:t>???</a:t>
            </a:r>
            <a:endParaRPr lang="en-GB" b="1" dirty="0">
              <a:solidFill>
                <a:srgbClr val="7030A0"/>
              </a:solidFill>
              <a:sym typeface="Wingdings"/>
            </a:endParaRPr>
          </a:p>
          <a:p>
            <a:pPr marL="342900" lvl="1" indent="-342900"/>
            <a:endParaRPr lang="en-GB" b="1" dirty="0" smtClean="0">
              <a:solidFill>
                <a:srgbClr val="7030A0"/>
              </a:solidFill>
              <a:sym typeface="Wingdings"/>
            </a:endParaRPr>
          </a:p>
          <a:p>
            <a:pPr marL="342900" lvl="1" indent="-342900"/>
            <a:endParaRPr lang="en-GB" dirty="0">
              <a:solidFill>
                <a:srgbClr val="0070C0"/>
              </a:solidFill>
            </a:endParaRPr>
          </a:p>
          <a:p>
            <a:endParaRPr lang="en-GB" dirty="0"/>
          </a:p>
        </p:txBody>
      </p:sp>
    </p:spTree>
    <p:extLst>
      <p:ext uri="{BB962C8B-B14F-4D97-AF65-F5344CB8AC3E}">
        <p14:creationId xmlns:p14="http://schemas.microsoft.com/office/powerpoint/2010/main" val="249859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Assigning element set URIs</a:t>
            </a:r>
            <a:endParaRPr lang="en-GB" dirty="0"/>
          </a:p>
        </p:txBody>
      </p:sp>
      <p:sp>
        <p:nvSpPr>
          <p:cNvPr id="3" name="Content Placeholder 2"/>
          <p:cNvSpPr>
            <a:spLocks noGrp="1"/>
          </p:cNvSpPr>
          <p:nvPr>
            <p:ph idx="1"/>
          </p:nvPr>
        </p:nvSpPr>
        <p:spPr/>
        <p:txBody>
          <a:bodyPr/>
          <a:lstStyle/>
          <a:p>
            <a:r>
              <a:rPr lang="en-GB" dirty="0" smtClean="0"/>
              <a:t>Two scenarios:</a:t>
            </a:r>
          </a:p>
          <a:p>
            <a:r>
              <a:rPr lang="en-GB" dirty="0" smtClean="0"/>
              <a:t>Library schema represented in RDF?</a:t>
            </a:r>
          </a:p>
          <a:p>
            <a:pPr lvl="1"/>
            <a:r>
              <a:rPr lang="en-GB" dirty="0" smtClean="0"/>
              <a:t>Use element set (class and property) URIs</a:t>
            </a:r>
          </a:p>
          <a:p>
            <a:pPr lvl="2"/>
            <a:r>
              <a:rPr lang="en-GB" dirty="0" smtClean="0"/>
              <a:t>One-to-one </a:t>
            </a:r>
            <a:r>
              <a:rPr lang="en-GB" b="1" dirty="0" smtClean="0">
                <a:sym typeface="Wingdings"/>
              </a:rPr>
              <a:t></a:t>
            </a:r>
            <a:r>
              <a:rPr lang="en-GB" dirty="0" smtClean="0"/>
              <a:t> semantic preservation </a:t>
            </a:r>
            <a:r>
              <a:rPr lang="en-GB" b="1" dirty="0" smtClean="0">
                <a:sym typeface="Wingdings"/>
              </a:rPr>
              <a:t></a:t>
            </a:r>
            <a:r>
              <a:rPr lang="en-GB" dirty="0" smtClean="0">
                <a:sym typeface="Wingdings"/>
              </a:rPr>
              <a:t> </a:t>
            </a:r>
            <a:r>
              <a:rPr lang="en-GB" dirty="0" smtClean="0"/>
              <a:t>no loss of information</a:t>
            </a:r>
          </a:p>
          <a:p>
            <a:r>
              <a:rPr lang="en-GB" dirty="0" smtClean="0"/>
              <a:t>Library schema not represented in RDF?</a:t>
            </a:r>
          </a:p>
          <a:p>
            <a:pPr lvl="1"/>
            <a:r>
              <a:rPr lang="en-GB" dirty="0"/>
              <a:t>Create element set for local </a:t>
            </a:r>
            <a:r>
              <a:rPr lang="en-GB" dirty="0" smtClean="0"/>
              <a:t>schema </a:t>
            </a:r>
            <a:r>
              <a:rPr lang="en-GB" b="1" dirty="0" smtClean="0">
                <a:sym typeface="Wingdings"/>
              </a:rPr>
              <a:t></a:t>
            </a:r>
            <a:endParaRPr lang="en-GB" b="1" dirty="0"/>
          </a:p>
          <a:p>
            <a:pPr lvl="1"/>
            <a:r>
              <a:rPr lang="en-GB" dirty="0" smtClean="0"/>
              <a:t>Re-use URIs from other element sets …</a:t>
            </a:r>
          </a:p>
        </p:txBody>
      </p:sp>
    </p:spTree>
    <p:extLst>
      <p:ext uri="{BB962C8B-B14F-4D97-AF65-F5344CB8AC3E}">
        <p14:creationId xmlns:p14="http://schemas.microsoft.com/office/powerpoint/2010/main" val="42648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72"/>
            <a:ext cx="9144000" cy="65266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50" y="1104900"/>
            <a:ext cx="6921500" cy="4648200"/>
          </a:xfrm>
          <a:prstGeom prst="rect">
            <a:avLst/>
          </a:prstGeom>
        </p:spPr>
      </p:pic>
      <p:sp>
        <p:nvSpPr>
          <p:cNvPr id="7" name="Oval 6"/>
          <p:cNvSpPr/>
          <p:nvPr/>
        </p:nvSpPr>
        <p:spPr>
          <a:xfrm>
            <a:off x="5364088" y="3942836"/>
            <a:ext cx="86409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060477" y="404664"/>
            <a:ext cx="1896738" cy="523220"/>
          </a:xfrm>
          <a:prstGeom prst="rect">
            <a:avLst/>
          </a:prstGeom>
          <a:noFill/>
        </p:spPr>
        <p:txBody>
          <a:bodyPr wrap="none" rtlCol="0">
            <a:spAutoFit/>
          </a:bodyPr>
          <a:lstStyle/>
          <a:p>
            <a:r>
              <a:rPr lang="en-GB" sz="2800" dirty="0" smtClean="0"/>
              <a:t>Dublin Core</a:t>
            </a:r>
            <a:endParaRPr lang="en-GB" sz="2800" dirty="0"/>
          </a:p>
        </p:txBody>
      </p:sp>
      <p:sp>
        <p:nvSpPr>
          <p:cNvPr id="9" name="Oval 8"/>
          <p:cNvSpPr/>
          <p:nvPr/>
        </p:nvSpPr>
        <p:spPr>
          <a:xfrm>
            <a:off x="6732240" y="2852936"/>
            <a:ext cx="115212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9512" y="404664"/>
            <a:ext cx="3485441" cy="523220"/>
          </a:xfrm>
          <a:prstGeom prst="rect">
            <a:avLst/>
          </a:prstGeom>
          <a:noFill/>
        </p:spPr>
        <p:txBody>
          <a:bodyPr wrap="none" rtlCol="0">
            <a:spAutoFit/>
          </a:bodyPr>
          <a:lstStyle/>
          <a:p>
            <a:r>
              <a:rPr lang="en-GB" sz="2800" dirty="0" smtClean="0"/>
              <a:t>Bibliographic Ontology</a:t>
            </a:r>
            <a:endParaRPr lang="en-GB" sz="2800" dirty="0"/>
          </a:p>
        </p:txBody>
      </p:sp>
      <p:sp>
        <p:nvSpPr>
          <p:cNvPr id="11" name="Oval 10"/>
          <p:cNvSpPr/>
          <p:nvPr/>
        </p:nvSpPr>
        <p:spPr>
          <a:xfrm>
            <a:off x="1936761" y="4400188"/>
            <a:ext cx="1728192" cy="757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2739" y="404664"/>
            <a:ext cx="856325" cy="523220"/>
          </a:xfrm>
          <a:prstGeom prst="rect">
            <a:avLst/>
          </a:prstGeom>
          <a:noFill/>
        </p:spPr>
        <p:txBody>
          <a:bodyPr wrap="none" rtlCol="0">
            <a:spAutoFit/>
          </a:bodyPr>
          <a:lstStyle/>
          <a:p>
            <a:r>
              <a:rPr lang="en-GB" sz="2800" dirty="0" smtClean="0"/>
              <a:t>ISBD</a:t>
            </a:r>
            <a:endParaRPr lang="en-GB" sz="2800" dirty="0"/>
          </a:p>
        </p:txBody>
      </p:sp>
      <p:sp>
        <p:nvSpPr>
          <p:cNvPr id="13" name="TextBox 12"/>
          <p:cNvSpPr txBox="1"/>
          <p:nvPr/>
        </p:nvSpPr>
        <p:spPr>
          <a:xfrm>
            <a:off x="7604587" y="404664"/>
            <a:ext cx="720197" cy="523220"/>
          </a:xfrm>
          <a:prstGeom prst="rect">
            <a:avLst/>
          </a:prstGeom>
          <a:noFill/>
        </p:spPr>
        <p:txBody>
          <a:bodyPr wrap="none" rtlCol="0">
            <a:spAutoFit/>
          </a:bodyPr>
          <a:lstStyle/>
          <a:p>
            <a:r>
              <a:rPr lang="en-GB" sz="2800" dirty="0" smtClean="0"/>
              <a:t>Etc.</a:t>
            </a:r>
            <a:endParaRPr lang="en-GB" sz="2800" dirty="0"/>
          </a:p>
        </p:txBody>
      </p:sp>
      <p:sp>
        <p:nvSpPr>
          <p:cNvPr id="14" name="TextBox 13"/>
          <p:cNvSpPr txBox="1"/>
          <p:nvPr/>
        </p:nvSpPr>
        <p:spPr>
          <a:xfrm>
            <a:off x="0" y="5993684"/>
            <a:ext cx="9169433" cy="523220"/>
          </a:xfrm>
          <a:prstGeom prst="rect">
            <a:avLst/>
          </a:prstGeom>
          <a:noFill/>
        </p:spPr>
        <p:txBody>
          <a:bodyPr wrap="none" rtlCol="0">
            <a:spAutoFit/>
          </a:bodyPr>
          <a:lstStyle/>
          <a:p>
            <a:r>
              <a:rPr lang="en-GB" sz="2800" dirty="0" smtClean="0"/>
              <a:t>Mapping from MARC 21 to multiple linked data element sets</a:t>
            </a:r>
            <a:endParaRPr lang="en-GB" sz="2800" dirty="0"/>
          </a:p>
        </p:txBody>
      </p:sp>
    </p:spTree>
    <p:extLst>
      <p:ext uri="{BB962C8B-B14F-4D97-AF65-F5344CB8AC3E}">
        <p14:creationId xmlns:p14="http://schemas.microsoft.com/office/powerpoint/2010/main" val="34770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556" y="846109"/>
            <a:ext cx="7992888" cy="1200329"/>
          </a:xfrm>
          <a:prstGeom prst="rect">
            <a:avLst/>
          </a:prstGeom>
          <a:noFill/>
        </p:spPr>
        <p:txBody>
          <a:bodyPr wrap="square" rtlCol="0">
            <a:spAutoFit/>
          </a:bodyPr>
          <a:lstStyle/>
          <a:p>
            <a:pPr algn="ctr"/>
            <a:r>
              <a:rPr lang="en-GB" sz="3600" dirty="0" smtClean="0">
                <a:solidFill>
                  <a:srgbClr val="002060"/>
                </a:solidFill>
              </a:rPr>
              <a:t>Mapping from local schema (MARC 21) to linked data (global) schema can be “</a:t>
            </a:r>
            <a:r>
              <a:rPr lang="en-GB" sz="3600" dirty="0" err="1" smtClean="0">
                <a:solidFill>
                  <a:srgbClr val="002060"/>
                </a:solidFill>
              </a:rPr>
              <a:t>lossy</a:t>
            </a:r>
            <a:r>
              <a:rPr lang="en-GB" sz="3600" dirty="0" smtClean="0">
                <a:solidFill>
                  <a:srgbClr val="002060"/>
                </a:solidFill>
              </a:rPr>
              <a:t>”</a:t>
            </a:r>
            <a:endParaRPr lang="en-GB" sz="3600" dirty="0">
              <a:solidFill>
                <a:srgbClr val="002060"/>
              </a:solidFill>
            </a:endParaRPr>
          </a:p>
        </p:txBody>
      </p:sp>
      <p:sp>
        <p:nvSpPr>
          <p:cNvPr id="5" name="TextBox 4"/>
          <p:cNvSpPr txBox="1"/>
          <p:nvPr/>
        </p:nvSpPr>
        <p:spPr>
          <a:xfrm>
            <a:off x="575556" y="2374775"/>
            <a:ext cx="7992888" cy="2308324"/>
          </a:xfrm>
          <a:prstGeom prst="rect">
            <a:avLst/>
          </a:prstGeom>
          <a:noFill/>
        </p:spPr>
        <p:txBody>
          <a:bodyPr wrap="square" rtlCol="0">
            <a:spAutoFit/>
          </a:bodyPr>
          <a:lstStyle/>
          <a:p>
            <a:pPr algn="ctr"/>
            <a:r>
              <a:rPr lang="en-GB" sz="3600" dirty="0" smtClean="0">
                <a:solidFill>
                  <a:srgbClr val="002060"/>
                </a:solidFill>
              </a:rPr>
              <a:t>Some information may be lost, because the local attribute must have the same or narrower meaning as the global property to maintain semantic coherency</a:t>
            </a:r>
            <a:endParaRPr lang="en-GB" sz="3600" dirty="0">
              <a:solidFill>
                <a:srgbClr val="002060"/>
              </a:solidFill>
            </a:endParaRPr>
          </a:p>
        </p:txBody>
      </p:sp>
      <p:sp>
        <p:nvSpPr>
          <p:cNvPr id="6" name="TextBox 5"/>
          <p:cNvSpPr txBox="1"/>
          <p:nvPr/>
        </p:nvSpPr>
        <p:spPr>
          <a:xfrm>
            <a:off x="575556" y="5011435"/>
            <a:ext cx="7992888" cy="646331"/>
          </a:xfrm>
          <a:prstGeom prst="rect">
            <a:avLst/>
          </a:prstGeom>
          <a:noFill/>
        </p:spPr>
        <p:txBody>
          <a:bodyPr wrap="square" rtlCol="0">
            <a:spAutoFit/>
          </a:bodyPr>
          <a:lstStyle/>
          <a:p>
            <a:pPr algn="ctr"/>
            <a:r>
              <a:rPr lang="en-GB" sz="3600" dirty="0" smtClean="0">
                <a:solidFill>
                  <a:srgbClr val="002060"/>
                </a:solidFill>
              </a:rPr>
              <a:t>Uniform </a:t>
            </a:r>
            <a:r>
              <a:rPr lang="en-GB" sz="3600" dirty="0">
                <a:solidFill>
                  <a:srgbClr val="002060"/>
                </a:solidFill>
              </a:rPr>
              <a:t>t</a:t>
            </a:r>
            <a:r>
              <a:rPr lang="en-GB" sz="3600" dirty="0" smtClean="0">
                <a:solidFill>
                  <a:srgbClr val="002060"/>
                </a:solidFill>
              </a:rPr>
              <a:t>itle </a:t>
            </a:r>
            <a:r>
              <a:rPr lang="en-GB" sz="3600" dirty="0" smtClean="0">
                <a:solidFill>
                  <a:srgbClr val="002060"/>
                </a:solidFill>
                <a:sym typeface="Wingdings"/>
              </a:rPr>
              <a:t></a:t>
            </a:r>
            <a:r>
              <a:rPr lang="en-GB" sz="3600" dirty="0" smtClean="0">
                <a:solidFill>
                  <a:srgbClr val="002060"/>
                </a:solidFill>
              </a:rPr>
              <a:t> DC </a:t>
            </a:r>
            <a:r>
              <a:rPr lang="en-GB" sz="3600" dirty="0">
                <a:solidFill>
                  <a:srgbClr val="002060"/>
                </a:solidFill>
              </a:rPr>
              <a:t>t</a:t>
            </a:r>
            <a:r>
              <a:rPr lang="en-GB" sz="3600" dirty="0" smtClean="0">
                <a:solidFill>
                  <a:srgbClr val="002060"/>
                </a:solidFill>
              </a:rPr>
              <a:t>itle </a:t>
            </a:r>
            <a:r>
              <a:rPr lang="en-GB" sz="3600" b="1" dirty="0" smtClean="0">
                <a:solidFill>
                  <a:srgbClr val="002060"/>
                </a:solidFill>
                <a:sym typeface="Wingdings"/>
              </a:rPr>
              <a:t></a:t>
            </a:r>
            <a:endParaRPr lang="en-GB" sz="3600" b="1" u="sng" dirty="0">
              <a:solidFill>
                <a:srgbClr val="002060"/>
              </a:solidFill>
            </a:endParaRPr>
          </a:p>
        </p:txBody>
      </p:sp>
      <p:sp>
        <p:nvSpPr>
          <p:cNvPr id="7" name="TextBox 6"/>
          <p:cNvSpPr txBox="1"/>
          <p:nvPr/>
        </p:nvSpPr>
        <p:spPr>
          <a:xfrm>
            <a:off x="251520" y="5657766"/>
            <a:ext cx="8640960" cy="646331"/>
          </a:xfrm>
          <a:prstGeom prst="rect">
            <a:avLst/>
          </a:prstGeom>
          <a:noFill/>
        </p:spPr>
        <p:txBody>
          <a:bodyPr wrap="square" rtlCol="0">
            <a:spAutoFit/>
          </a:bodyPr>
          <a:lstStyle/>
          <a:p>
            <a:pPr algn="ctr"/>
            <a:r>
              <a:rPr lang="en-GB" sz="3600" dirty="0" smtClean="0">
                <a:solidFill>
                  <a:srgbClr val="002060"/>
                </a:solidFill>
              </a:rPr>
              <a:t>Uniform </a:t>
            </a:r>
            <a:r>
              <a:rPr lang="en-GB" sz="3600" dirty="0">
                <a:solidFill>
                  <a:srgbClr val="002060"/>
                </a:solidFill>
              </a:rPr>
              <a:t>t</a:t>
            </a:r>
            <a:r>
              <a:rPr lang="en-GB" sz="3600" dirty="0" smtClean="0">
                <a:solidFill>
                  <a:srgbClr val="002060"/>
                </a:solidFill>
              </a:rPr>
              <a:t>itle </a:t>
            </a:r>
            <a:r>
              <a:rPr lang="en-GB" sz="3600" dirty="0" smtClean="0">
                <a:solidFill>
                  <a:srgbClr val="002060"/>
                </a:solidFill>
                <a:sym typeface="Wingdings"/>
              </a:rPr>
              <a:t></a:t>
            </a:r>
            <a:r>
              <a:rPr lang="en-GB" sz="3600" dirty="0" smtClean="0">
                <a:solidFill>
                  <a:srgbClr val="002060"/>
                </a:solidFill>
              </a:rPr>
              <a:t>RDA manifestation title </a:t>
            </a:r>
            <a:r>
              <a:rPr lang="en-GB" sz="3600" b="1" dirty="0" smtClean="0">
                <a:solidFill>
                  <a:srgbClr val="002060"/>
                </a:solidFill>
                <a:sym typeface="Wingdings"/>
              </a:rPr>
              <a:t></a:t>
            </a:r>
            <a:endParaRPr lang="en-GB" sz="3600" b="1" u="sng" dirty="0">
              <a:solidFill>
                <a:srgbClr val="002060"/>
              </a:solidFill>
            </a:endParaRPr>
          </a:p>
        </p:txBody>
      </p:sp>
    </p:spTree>
    <p:extLst>
      <p:ext uri="{BB962C8B-B14F-4D97-AF65-F5344CB8AC3E}">
        <p14:creationId xmlns:p14="http://schemas.microsoft.com/office/powerpoint/2010/main" val="12669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1259631" y="2027998"/>
            <a:ext cx="6660000" cy="3420000"/>
          </a:xfrm>
          <a:prstGeom prst="rect">
            <a:avLst/>
          </a:prstGeom>
          <a:solidFill>
            <a:schemeClr val="bg1"/>
          </a:solidFill>
          <a:ln w="19050">
            <a:solidFill>
              <a:schemeClr val="tx1"/>
            </a:solidFill>
            <a:miter lim="800000"/>
            <a:headEnd/>
            <a:tailEnd/>
          </a:ln>
        </p:spPr>
        <p:txBody>
          <a:bodyPr wrap="square" anchor="ctr">
            <a:spAutoFit/>
          </a:bodyPr>
          <a:lstStyle/>
          <a:p>
            <a:endParaRPr lang="en-US"/>
          </a:p>
        </p:txBody>
      </p:sp>
      <p:sp>
        <p:nvSpPr>
          <p:cNvPr id="15" name="Oval 17"/>
          <p:cNvSpPr>
            <a:spLocks noChangeArrowheads="1"/>
          </p:cNvSpPr>
          <p:nvPr/>
        </p:nvSpPr>
        <p:spPr bwMode="auto">
          <a:xfrm>
            <a:off x="4424816" y="4944848"/>
            <a:ext cx="360000" cy="360000"/>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7" name="Text Box 10"/>
          <p:cNvSpPr txBox="1">
            <a:spLocks noChangeArrowheads="1"/>
          </p:cNvSpPr>
          <p:nvPr/>
        </p:nvSpPr>
        <p:spPr bwMode="auto">
          <a:xfrm>
            <a:off x="1818010" y="2466148"/>
            <a:ext cx="1277273" cy="430887"/>
          </a:xfrm>
          <a:prstGeom prst="rect">
            <a:avLst/>
          </a:prstGeom>
          <a:noFill/>
          <a:ln w="9525">
            <a:noFill/>
            <a:miter lim="800000"/>
            <a:headEnd/>
            <a:tailEnd/>
          </a:ln>
        </p:spPr>
        <p:txBody>
          <a:bodyPr wrap="none" lIns="0" tIns="0" rIns="0" bIns="0">
            <a:spAutoFit/>
          </a:bodyPr>
          <a:lstStyle/>
          <a:p>
            <a:r>
              <a:rPr lang="en-GB" sz="2800" dirty="0">
                <a:solidFill>
                  <a:srgbClr val="000000"/>
                </a:solidFill>
              </a:rPr>
              <a:t>Lee, T. B.</a:t>
            </a:r>
          </a:p>
        </p:txBody>
      </p:sp>
      <p:sp>
        <p:nvSpPr>
          <p:cNvPr id="20" name="Text Box 11"/>
          <p:cNvSpPr txBox="1">
            <a:spLocks noChangeArrowheads="1"/>
          </p:cNvSpPr>
          <p:nvPr/>
        </p:nvSpPr>
        <p:spPr bwMode="auto">
          <a:xfrm>
            <a:off x="1818010" y="3012248"/>
            <a:ext cx="5933612" cy="861774"/>
          </a:xfrm>
          <a:prstGeom prst="rect">
            <a:avLst/>
          </a:prstGeom>
          <a:noFill/>
          <a:ln w="9525">
            <a:noFill/>
            <a:miter lim="800000"/>
            <a:headEnd/>
            <a:tailEnd/>
          </a:ln>
        </p:spPr>
        <p:txBody>
          <a:bodyPr wrap="none" lIns="0" tIns="0" rIns="0" bIns="0">
            <a:spAutoFit/>
          </a:bodyPr>
          <a:lstStyle/>
          <a:p>
            <a:r>
              <a:rPr lang="en-GB" sz="2800">
                <a:solidFill>
                  <a:srgbClr val="000000"/>
                </a:solidFill>
              </a:rPr>
              <a:t>Cataloguing has a future. - Audio disc </a:t>
            </a:r>
          </a:p>
          <a:p>
            <a:r>
              <a:rPr lang="en-GB" sz="2800">
                <a:solidFill>
                  <a:srgbClr val="000000"/>
                </a:solidFill>
              </a:rPr>
              <a:t>(Spoken word). -  Donated by the author.</a:t>
            </a:r>
          </a:p>
        </p:txBody>
      </p:sp>
      <p:sp>
        <p:nvSpPr>
          <p:cNvPr id="21" name="Text Box 14"/>
          <p:cNvSpPr txBox="1">
            <a:spLocks noChangeArrowheads="1"/>
          </p:cNvSpPr>
          <p:nvPr/>
        </p:nvSpPr>
        <p:spPr bwMode="auto">
          <a:xfrm>
            <a:off x="2294260" y="4032936"/>
            <a:ext cx="1771767" cy="430887"/>
          </a:xfrm>
          <a:prstGeom prst="rect">
            <a:avLst/>
          </a:prstGeom>
          <a:noFill/>
          <a:ln w="9525">
            <a:noFill/>
            <a:miter lim="800000"/>
            <a:headEnd/>
            <a:tailEnd/>
          </a:ln>
        </p:spPr>
        <p:txBody>
          <a:bodyPr wrap="none" lIns="0" tIns="0" rIns="0" bIns="0">
            <a:spAutoFit/>
          </a:bodyPr>
          <a:lstStyle/>
          <a:p>
            <a:r>
              <a:rPr lang="en-GB" sz="2800" dirty="0">
                <a:solidFill>
                  <a:srgbClr val="000000"/>
                </a:solidFill>
              </a:rPr>
              <a:t>1. Metadata</a:t>
            </a:r>
          </a:p>
        </p:txBody>
      </p:sp>
      <p:sp>
        <p:nvSpPr>
          <p:cNvPr id="24" name="Title 23"/>
          <p:cNvSpPr>
            <a:spLocks noGrp="1"/>
          </p:cNvSpPr>
          <p:nvPr>
            <p:ph type="title" idx="4294967295"/>
          </p:nvPr>
        </p:nvSpPr>
        <p:spPr>
          <a:xfrm>
            <a:off x="0" y="476250"/>
            <a:ext cx="3554413" cy="584200"/>
          </a:xfrm>
        </p:spPr>
        <p:txBody>
          <a:bodyPr wrap="none">
            <a:spAutoFit/>
          </a:bodyPr>
          <a:lstStyle/>
          <a:p>
            <a:pPr eaLnBrk="1" hangingPunct="1"/>
            <a:r>
              <a:rPr lang="en-GB" dirty="0" smtClean="0"/>
              <a:t>In the beginning ...</a:t>
            </a:r>
          </a:p>
        </p:txBody>
      </p:sp>
      <p:sp>
        <p:nvSpPr>
          <p:cNvPr id="25" name="Title 23"/>
          <p:cNvSpPr txBox="1">
            <a:spLocks/>
          </p:cNvSpPr>
          <p:nvPr/>
        </p:nvSpPr>
        <p:spPr bwMode="auto">
          <a:xfrm>
            <a:off x="4294188" y="5938907"/>
            <a:ext cx="4559261" cy="707886"/>
          </a:xfrm>
          <a:prstGeom prst="rect">
            <a:avLst/>
          </a:prstGeom>
          <a:noFill/>
          <a:ln w="9525">
            <a:noFill/>
            <a:miter lim="800000"/>
            <a:headEnd/>
            <a:tailEnd/>
          </a:ln>
        </p:spPr>
        <p:txBody>
          <a:bodyPr wrap="none" anchor="ctr">
            <a:spAutoFit/>
          </a:bodyPr>
          <a:lstStyle/>
          <a:p>
            <a:pPr eaLnBrk="0" hangingPunct="0">
              <a:defRPr/>
            </a:pPr>
            <a:r>
              <a:rPr lang="en-GB" sz="4000" kern="0" dirty="0">
                <a:solidFill>
                  <a:schemeClr val="tx2"/>
                </a:solidFill>
                <a:latin typeface="+mj-lt"/>
                <a:ea typeface="+mj-ea"/>
                <a:cs typeface="+mj-cs"/>
              </a:rPr>
              <a:t>... the catalogue card</a:t>
            </a:r>
          </a:p>
        </p:txBody>
      </p:sp>
    </p:spTree>
    <p:extLst>
      <p:ext uri="{BB962C8B-B14F-4D97-AF65-F5344CB8AC3E}">
        <p14:creationId xmlns:p14="http://schemas.microsoft.com/office/powerpoint/2010/main" val="4454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10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10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10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1000"/>
                                        <p:tgtEl>
                                          <p:spTgt spid="21"/>
                                        </p:tgtEl>
                                      </p:cBhvr>
                                    </p:animEffect>
                                  </p:childTnLst>
                                </p:cTn>
                              </p:par>
                            </p:childTnLst>
                          </p:cTn>
                        </p:par>
                        <p:par>
                          <p:cTn id="20" fill="hold">
                            <p:stCondLst>
                              <p:cond delay="1000"/>
                            </p:stCondLst>
                            <p:childTnLst>
                              <p:par>
                                <p:cTn id="21" presetID="9" presetClass="exit" presetSubtype="0" fill="hold" grpId="0" nodeType="afterEffect">
                                  <p:stCondLst>
                                    <p:cond delay="0"/>
                                  </p:stCondLst>
                                  <p:childTnLst>
                                    <p:animEffect transition="out" filter="dissolve">
                                      <p:cBhvr>
                                        <p:cTn id="22" dur="1000"/>
                                        <p:tgtEl>
                                          <p:spTgt spid="24"/>
                                        </p:tgtEl>
                                      </p:cBhvr>
                                    </p:animEffect>
                                    <p:set>
                                      <p:cBhvr>
                                        <p:cTn id="23" dur="1" fill="hold">
                                          <p:stCondLst>
                                            <p:cond delay="999"/>
                                          </p:stCondLst>
                                        </p:cTn>
                                        <p:tgtEl>
                                          <p:spTgt spid="24"/>
                                        </p:tgtEl>
                                        <p:attrNameLst>
                                          <p:attrName>style.visibility</p:attrName>
                                        </p:attrNameLst>
                                      </p:cBhvr>
                                      <p:to>
                                        <p:strVal val="hidden"/>
                                      </p:to>
                                    </p:se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ppt_x"/>
                                          </p:val>
                                        </p:tav>
                                        <p:tav tm="100000">
                                          <p:val>
                                            <p:strVal val="#ppt_x"/>
                                          </p:val>
                                        </p:tav>
                                      </p:tavLst>
                                    </p:anim>
                                    <p:anim calcmode="lin" valueType="num">
                                      <p:cBhvr additive="base">
                                        <p:cTn id="2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20" grpId="0"/>
      <p:bldP spid="21"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7992888" cy="2308324"/>
          </a:xfrm>
          <a:prstGeom prst="rect">
            <a:avLst/>
          </a:prstGeom>
          <a:noFill/>
        </p:spPr>
        <p:txBody>
          <a:bodyPr wrap="square" rtlCol="0">
            <a:spAutoFit/>
          </a:bodyPr>
          <a:lstStyle/>
          <a:p>
            <a:pPr algn="ctr"/>
            <a:r>
              <a:rPr lang="en-GB" sz="3600" dirty="0" smtClean="0">
                <a:solidFill>
                  <a:srgbClr val="002060"/>
                </a:solidFill>
              </a:rPr>
              <a:t>To avoid losing local information in the global Semantic Web, we should represent the local schema as an RDF element set</a:t>
            </a:r>
            <a:endParaRPr lang="en-GB" sz="3600" u="sng" dirty="0">
              <a:solidFill>
                <a:srgbClr val="002060"/>
              </a:solidFill>
            </a:endParaRPr>
          </a:p>
        </p:txBody>
      </p:sp>
      <p:sp>
        <p:nvSpPr>
          <p:cNvPr id="5" name="TextBox 4"/>
          <p:cNvSpPr txBox="1"/>
          <p:nvPr/>
        </p:nvSpPr>
        <p:spPr>
          <a:xfrm>
            <a:off x="611560" y="3154905"/>
            <a:ext cx="7992888" cy="1200329"/>
          </a:xfrm>
          <a:prstGeom prst="rect">
            <a:avLst/>
          </a:prstGeom>
          <a:noFill/>
        </p:spPr>
        <p:txBody>
          <a:bodyPr wrap="square" rtlCol="0">
            <a:spAutoFit/>
          </a:bodyPr>
          <a:lstStyle/>
          <a:p>
            <a:pPr algn="ctr"/>
            <a:r>
              <a:rPr lang="en-GB" sz="3600" dirty="0" smtClean="0">
                <a:solidFill>
                  <a:srgbClr val="002060"/>
                </a:solidFill>
              </a:rPr>
              <a:t>British National Bibliography needs an element set for MARC 21 </a:t>
            </a:r>
            <a:endParaRPr lang="en-GB" sz="3600" u="sng" dirty="0">
              <a:solidFill>
                <a:srgbClr val="002060"/>
              </a:solidFill>
            </a:endParaRPr>
          </a:p>
        </p:txBody>
      </p:sp>
      <p:sp>
        <p:nvSpPr>
          <p:cNvPr id="7" name="TextBox 6"/>
          <p:cNvSpPr txBox="1"/>
          <p:nvPr/>
        </p:nvSpPr>
        <p:spPr>
          <a:xfrm>
            <a:off x="611560" y="4581128"/>
            <a:ext cx="7992888" cy="1754326"/>
          </a:xfrm>
          <a:prstGeom prst="rect">
            <a:avLst/>
          </a:prstGeom>
          <a:noFill/>
        </p:spPr>
        <p:txBody>
          <a:bodyPr wrap="square" rtlCol="0">
            <a:spAutoFit/>
          </a:bodyPr>
          <a:lstStyle/>
          <a:p>
            <a:pPr algn="ctr"/>
            <a:r>
              <a:rPr lang="en-GB" sz="3600" dirty="0" smtClean="0">
                <a:solidFill>
                  <a:srgbClr val="002060"/>
                </a:solidFill>
              </a:rPr>
              <a:t>But MARC 21 has “messy” semantics, mixed up with syntax of tags, indicators, and subfields </a:t>
            </a:r>
            <a:endParaRPr lang="en-GB" sz="3600" u="sng" dirty="0">
              <a:solidFill>
                <a:srgbClr val="002060"/>
              </a:solidFill>
            </a:endParaRPr>
          </a:p>
        </p:txBody>
      </p:sp>
    </p:spTree>
    <p:extLst>
      <p:ext uri="{BB962C8B-B14F-4D97-AF65-F5344CB8AC3E}">
        <p14:creationId xmlns:p14="http://schemas.microsoft.com/office/powerpoint/2010/main" val="19911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0" y="0"/>
            <a:ext cx="6916119" cy="6858000"/>
          </a:xfrm>
          <a:prstGeom prst="rect">
            <a:avLst/>
          </a:prstGeom>
        </p:spPr>
      </p:pic>
      <p:sp>
        <p:nvSpPr>
          <p:cNvPr id="4" name="Rectangle 3"/>
          <p:cNvSpPr/>
          <p:nvPr/>
        </p:nvSpPr>
        <p:spPr>
          <a:xfrm>
            <a:off x="1147345" y="2924944"/>
            <a:ext cx="1800200" cy="3672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09368" y="3885828"/>
            <a:ext cx="3628494" cy="646331"/>
          </a:xfrm>
          <a:prstGeom prst="rect">
            <a:avLst/>
          </a:prstGeom>
          <a:solidFill>
            <a:schemeClr val="bg1">
              <a:lumMod val="85000"/>
            </a:schemeClr>
          </a:solidFill>
        </p:spPr>
        <p:txBody>
          <a:bodyPr wrap="none" rtlCol="0">
            <a:spAutoFit/>
          </a:bodyPr>
          <a:lstStyle/>
          <a:p>
            <a:r>
              <a:rPr lang="en-GB" sz="3600" dirty="0" smtClean="0"/>
              <a:t>&gt;14000 properties</a:t>
            </a:r>
          </a:p>
        </p:txBody>
      </p:sp>
      <p:sp>
        <p:nvSpPr>
          <p:cNvPr id="6" name="TextBox 5"/>
          <p:cNvSpPr txBox="1"/>
          <p:nvPr/>
        </p:nvSpPr>
        <p:spPr>
          <a:xfrm>
            <a:off x="3491880" y="4976301"/>
            <a:ext cx="3666132" cy="646331"/>
          </a:xfrm>
          <a:prstGeom prst="rect">
            <a:avLst/>
          </a:prstGeom>
          <a:solidFill>
            <a:schemeClr val="bg1">
              <a:lumMod val="85000"/>
            </a:schemeClr>
          </a:solidFill>
        </p:spPr>
        <p:txBody>
          <a:bodyPr wrap="none" rtlCol="0">
            <a:spAutoFit/>
          </a:bodyPr>
          <a:lstStyle/>
          <a:p>
            <a:r>
              <a:rPr lang="en-GB" sz="3600" dirty="0" smtClean="0"/>
              <a:t>Not every tag, yet!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520"/>
            <a:ext cx="9144000" cy="6546959"/>
          </a:xfrm>
          <a:prstGeom prst="rect">
            <a:avLst/>
          </a:prstGeom>
        </p:spPr>
      </p:pic>
      <p:sp>
        <p:nvSpPr>
          <p:cNvPr id="7" name="Oval 6"/>
          <p:cNvSpPr/>
          <p:nvPr/>
        </p:nvSpPr>
        <p:spPr>
          <a:xfrm>
            <a:off x="1965558" y="2564904"/>
            <a:ext cx="174234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591961" y="3632929"/>
            <a:ext cx="174234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68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3078"/>
            <a:ext cx="8496944" cy="646331"/>
          </a:xfrm>
          <a:prstGeom prst="rect">
            <a:avLst/>
          </a:prstGeom>
          <a:noFill/>
        </p:spPr>
        <p:txBody>
          <a:bodyPr wrap="square" rtlCol="0">
            <a:spAutoFit/>
          </a:bodyPr>
          <a:lstStyle/>
          <a:p>
            <a:pPr algn="ctr"/>
            <a:r>
              <a:rPr lang="en-GB" sz="3600" dirty="0" smtClean="0">
                <a:solidFill>
                  <a:srgbClr val="002060"/>
                </a:solidFill>
              </a:rPr>
              <a:t>Something less complicated than MARC 21:</a:t>
            </a:r>
            <a:endParaRPr lang="en-GB" sz="3600" u="sng"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 y="595044"/>
            <a:ext cx="9144000" cy="6239774"/>
          </a:xfrm>
          <a:prstGeom prst="rect">
            <a:avLst/>
          </a:prstGeom>
        </p:spPr>
      </p:pic>
    </p:spTree>
    <p:extLst>
      <p:ext uri="{BB962C8B-B14F-4D97-AF65-F5344CB8AC3E}">
        <p14:creationId xmlns:p14="http://schemas.microsoft.com/office/powerpoint/2010/main" val="18165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52450"/>
            <a:ext cx="34036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690" y="0"/>
            <a:ext cx="7171310" cy="6858000"/>
          </a:xfrm>
          <a:prstGeom prst="rect">
            <a:avLst/>
          </a:prstGeom>
        </p:spPr>
      </p:pic>
      <p:sp>
        <p:nvSpPr>
          <p:cNvPr id="4" name="Oval 3"/>
          <p:cNvSpPr/>
          <p:nvPr/>
        </p:nvSpPr>
        <p:spPr>
          <a:xfrm>
            <a:off x="318598" y="1772816"/>
            <a:ext cx="94103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18598" y="2852936"/>
            <a:ext cx="122906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1259631" y="2024844"/>
            <a:ext cx="1296145" cy="306034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6"/>
          </p:cNvCxnSpPr>
          <p:nvPr/>
        </p:nvCxnSpPr>
        <p:spPr>
          <a:xfrm>
            <a:off x="1547664" y="3104964"/>
            <a:ext cx="1008112" cy="248427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9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4"/>
                                        </p:tgtEl>
                                      </p:cBhvr>
                                    </p:animEffect>
                                    <p:set>
                                      <p:cBhvr>
                                        <p:cTn id="21" dur="1" fill="hold">
                                          <p:stCondLst>
                                            <p:cond delay="9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7"/>
                                        </p:tgtEl>
                                      </p:cBhvr>
                                    </p:animEffect>
                                    <p:set>
                                      <p:cBhvr>
                                        <p:cTn id="24" dur="1" fill="hold">
                                          <p:stCondLst>
                                            <p:cond delay="9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Advantages of local RDF element set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Published linked data loses no information</a:t>
            </a:r>
          </a:p>
          <a:p>
            <a:r>
              <a:rPr lang="en-GB" dirty="0" smtClean="0"/>
              <a:t>Other communities can see the semantics and structure of the local data schema</a:t>
            </a:r>
          </a:p>
          <a:p>
            <a:pPr lvl="1"/>
            <a:r>
              <a:rPr lang="en-GB" dirty="0" smtClean="0"/>
              <a:t>Where the linked data comes from</a:t>
            </a:r>
          </a:p>
          <a:p>
            <a:r>
              <a:rPr lang="en-GB" dirty="0" smtClean="0"/>
              <a:t>Other communities can re-use the schema</a:t>
            </a:r>
          </a:p>
          <a:p>
            <a:pPr lvl="1"/>
            <a:r>
              <a:rPr lang="en-GB" dirty="0" smtClean="0"/>
              <a:t>For their own local data</a:t>
            </a:r>
          </a:p>
          <a:p>
            <a:pPr lvl="1"/>
            <a:r>
              <a:rPr lang="en-GB" dirty="0" smtClean="0"/>
              <a:t>To map from their own local schema (</a:t>
            </a:r>
            <a:r>
              <a:rPr lang="en-GB" dirty="0" err="1" smtClean="0"/>
              <a:t>lossy</a:t>
            </a:r>
            <a:r>
              <a:rPr lang="en-GB" dirty="0" smtClean="0"/>
              <a:t>!)</a:t>
            </a:r>
          </a:p>
          <a:p>
            <a:r>
              <a:rPr lang="en-GB" dirty="0" smtClean="0"/>
              <a:t>Element set can still be mapped to other elements</a:t>
            </a:r>
          </a:p>
          <a:p>
            <a:pPr lvl="1"/>
            <a:r>
              <a:rPr lang="en-GB" dirty="0" smtClean="0"/>
              <a:t>Bibliographic Ontology, Dublin Core, ISBD, etc.</a:t>
            </a:r>
          </a:p>
          <a:p>
            <a:r>
              <a:rPr lang="en-GB" dirty="0" smtClean="0"/>
              <a:t>Have your cake, and eat it!</a:t>
            </a:r>
            <a:endParaRPr lang="en-GB" dirty="0"/>
          </a:p>
        </p:txBody>
      </p:sp>
    </p:spTree>
    <p:extLst>
      <p:ext uri="{BB962C8B-B14F-4D97-AF65-F5344CB8AC3E}">
        <p14:creationId xmlns:p14="http://schemas.microsoft.com/office/powerpoint/2010/main" val="17659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45004"/>
            <a:ext cx="8712968" cy="646331"/>
          </a:xfrm>
          <a:prstGeom prst="rect">
            <a:avLst/>
          </a:prstGeom>
          <a:noFill/>
        </p:spPr>
        <p:txBody>
          <a:bodyPr wrap="square" rtlCol="0">
            <a:spAutoFit/>
          </a:bodyPr>
          <a:lstStyle/>
          <a:p>
            <a:pPr algn="ctr"/>
            <a:r>
              <a:rPr lang="en-GB" sz="3600" dirty="0" smtClean="0">
                <a:solidFill>
                  <a:srgbClr val="002060"/>
                </a:solidFill>
              </a:rPr>
              <a:t>Semantic reasoning: the sub-property ladder</a:t>
            </a:r>
            <a:endParaRPr lang="en-GB" sz="3600" u="sng" dirty="0">
              <a:solidFill>
                <a:srgbClr val="002060"/>
              </a:solidFill>
            </a:endParaRPr>
          </a:p>
        </p:txBody>
      </p:sp>
      <p:sp>
        <p:nvSpPr>
          <p:cNvPr id="6" name="TextBox 5"/>
          <p:cNvSpPr txBox="1"/>
          <p:nvPr/>
        </p:nvSpPr>
        <p:spPr>
          <a:xfrm>
            <a:off x="611560" y="1033226"/>
            <a:ext cx="7992888" cy="1200329"/>
          </a:xfrm>
          <a:prstGeom prst="rect">
            <a:avLst/>
          </a:prstGeom>
          <a:noFill/>
        </p:spPr>
        <p:txBody>
          <a:bodyPr wrap="square" rtlCol="0">
            <a:spAutoFit/>
          </a:bodyPr>
          <a:lstStyle/>
          <a:p>
            <a:pPr algn="ctr"/>
            <a:r>
              <a:rPr lang="en-GB" sz="3600" dirty="0" smtClean="0">
                <a:solidFill>
                  <a:srgbClr val="002060"/>
                </a:solidFill>
              </a:rPr>
              <a:t>“sub-property of” is an RDF property which links two other properties</a:t>
            </a:r>
            <a:endParaRPr lang="en-GB" sz="3600" u="sng" dirty="0">
              <a:solidFill>
                <a:srgbClr val="002060"/>
              </a:solidFill>
            </a:endParaRPr>
          </a:p>
        </p:txBody>
      </p:sp>
      <p:sp>
        <p:nvSpPr>
          <p:cNvPr id="8" name="TextBox 7"/>
          <p:cNvSpPr txBox="1"/>
          <p:nvPr/>
        </p:nvSpPr>
        <p:spPr>
          <a:xfrm>
            <a:off x="584782" y="2233555"/>
            <a:ext cx="7992888" cy="1200329"/>
          </a:xfrm>
          <a:prstGeom prst="rect">
            <a:avLst/>
          </a:prstGeom>
          <a:noFill/>
        </p:spPr>
        <p:txBody>
          <a:bodyPr wrap="square" rtlCol="0">
            <a:spAutoFit/>
          </a:bodyPr>
          <a:lstStyle/>
          <a:p>
            <a:pPr algn="ctr"/>
            <a:r>
              <a:rPr lang="en-GB" sz="3600" dirty="0" smtClean="0">
                <a:solidFill>
                  <a:srgbClr val="002060"/>
                </a:solidFill>
              </a:rPr>
              <a:t> </a:t>
            </a:r>
            <a:r>
              <a:rPr lang="en-GB" sz="3600" u="sng" dirty="0" smtClean="0">
                <a:solidFill>
                  <a:srgbClr val="002060"/>
                </a:solidFill>
              </a:rPr>
              <a:t>Ontological</a:t>
            </a:r>
            <a:r>
              <a:rPr lang="en-GB" sz="3600" dirty="0" smtClean="0">
                <a:solidFill>
                  <a:srgbClr val="002060"/>
                </a:solidFill>
              </a:rPr>
              <a:t> triple:</a:t>
            </a:r>
          </a:p>
          <a:p>
            <a:pPr algn="ctr"/>
            <a:r>
              <a:rPr lang="en-GB" sz="3600" dirty="0" smtClean="0">
                <a:solidFill>
                  <a:srgbClr val="002060"/>
                </a:solidFill>
              </a:rPr>
              <a:t>Property1 </a:t>
            </a:r>
            <a:r>
              <a:rPr lang="en-GB" sz="3600" dirty="0" smtClean="0">
                <a:solidFill>
                  <a:srgbClr val="FF0000"/>
                </a:solidFill>
              </a:rPr>
              <a:t>sub-property of</a:t>
            </a:r>
            <a:r>
              <a:rPr lang="en-GB" sz="3600" dirty="0" smtClean="0">
                <a:solidFill>
                  <a:srgbClr val="002060"/>
                </a:solidFill>
              </a:rPr>
              <a:t> Property2</a:t>
            </a:r>
            <a:endParaRPr lang="en-GB" sz="3600" u="sng" dirty="0">
              <a:solidFill>
                <a:srgbClr val="002060"/>
              </a:solidFill>
            </a:endParaRPr>
          </a:p>
        </p:txBody>
      </p:sp>
      <p:sp>
        <p:nvSpPr>
          <p:cNvPr id="9" name="TextBox 8"/>
          <p:cNvSpPr txBox="1"/>
          <p:nvPr/>
        </p:nvSpPr>
        <p:spPr>
          <a:xfrm>
            <a:off x="764478" y="3433884"/>
            <a:ext cx="7992888" cy="2308324"/>
          </a:xfrm>
          <a:prstGeom prst="rect">
            <a:avLst/>
          </a:prstGeom>
          <a:noFill/>
        </p:spPr>
        <p:txBody>
          <a:bodyPr wrap="square" rtlCol="0">
            <a:spAutoFit/>
          </a:bodyPr>
          <a:lstStyle/>
          <a:p>
            <a:pPr algn="ctr"/>
            <a:r>
              <a:rPr lang="en-GB" sz="3600" dirty="0" smtClean="0">
                <a:solidFill>
                  <a:srgbClr val="002060"/>
                </a:solidFill>
              </a:rPr>
              <a:t> Semantic rule:</a:t>
            </a:r>
          </a:p>
          <a:p>
            <a:pPr algn="ctr"/>
            <a:r>
              <a:rPr lang="en-GB" sz="3600" dirty="0" smtClean="0">
                <a:solidFill>
                  <a:srgbClr val="002060"/>
                </a:solidFill>
              </a:rPr>
              <a:t>If </a:t>
            </a:r>
            <a:r>
              <a:rPr lang="en-GB" sz="3600" dirty="0" smtClean="0">
                <a:solidFill>
                  <a:srgbClr val="7030A0"/>
                </a:solidFill>
              </a:rPr>
              <a:t>P1</a:t>
            </a:r>
            <a:r>
              <a:rPr lang="en-GB" sz="3600" dirty="0" smtClean="0">
                <a:solidFill>
                  <a:srgbClr val="002060"/>
                </a:solidFill>
              </a:rPr>
              <a:t> </a:t>
            </a:r>
            <a:r>
              <a:rPr lang="en-GB" sz="3600" dirty="0" smtClean="0">
                <a:solidFill>
                  <a:srgbClr val="FF0000"/>
                </a:solidFill>
              </a:rPr>
              <a:t>sub-property of </a:t>
            </a:r>
            <a:r>
              <a:rPr lang="en-GB" sz="3600" dirty="0" smtClean="0">
                <a:solidFill>
                  <a:schemeClr val="accent3">
                    <a:lumMod val="75000"/>
                  </a:schemeClr>
                </a:solidFill>
              </a:rPr>
              <a:t>P2</a:t>
            </a:r>
            <a:r>
              <a:rPr lang="en-GB" sz="3600" dirty="0" smtClean="0">
                <a:solidFill>
                  <a:srgbClr val="002060"/>
                </a:solidFill>
              </a:rPr>
              <a:t>;</a:t>
            </a:r>
          </a:p>
          <a:p>
            <a:pPr algn="ctr"/>
            <a:r>
              <a:rPr lang="en-GB" sz="3600" dirty="0" smtClean="0">
                <a:solidFill>
                  <a:srgbClr val="002060"/>
                </a:solidFill>
              </a:rPr>
              <a:t>And data triple: Resource </a:t>
            </a:r>
            <a:r>
              <a:rPr lang="en-GB" sz="3600" dirty="0" smtClean="0">
                <a:solidFill>
                  <a:srgbClr val="7030A0"/>
                </a:solidFill>
              </a:rPr>
              <a:t>P1</a:t>
            </a:r>
            <a:r>
              <a:rPr lang="en-GB" sz="3600" dirty="0" smtClean="0">
                <a:solidFill>
                  <a:srgbClr val="002060"/>
                </a:solidFill>
              </a:rPr>
              <a:t> “stuff”</a:t>
            </a:r>
          </a:p>
          <a:p>
            <a:pPr algn="ctr"/>
            <a:r>
              <a:rPr lang="en-GB" sz="3600" dirty="0" smtClean="0">
                <a:solidFill>
                  <a:srgbClr val="002060"/>
                </a:solidFill>
              </a:rPr>
              <a:t>Then data triple: Resource </a:t>
            </a:r>
            <a:r>
              <a:rPr lang="en-GB" sz="3600" dirty="0" smtClean="0">
                <a:solidFill>
                  <a:schemeClr val="accent3">
                    <a:lumMod val="75000"/>
                  </a:schemeClr>
                </a:solidFill>
              </a:rPr>
              <a:t>P2</a:t>
            </a:r>
            <a:r>
              <a:rPr lang="en-GB" sz="3600" dirty="0" smtClean="0">
                <a:solidFill>
                  <a:srgbClr val="002060"/>
                </a:solidFill>
              </a:rPr>
              <a:t> “stuff”</a:t>
            </a:r>
            <a:endParaRPr lang="en-GB" sz="3600" dirty="0">
              <a:solidFill>
                <a:srgbClr val="002060"/>
              </a:solidFill>
            </a:endParaRPr>
          </a:p>
        </p:txBody>
      </p:sp>
    </p:spTree>
    <p:extLst>
      <p:ext uri="{BB962C8B-B14F-4D97-AF65-F5344CB8AC3E}">
        <p14:creationId xmlns:p14="http://schemas.microsoft.com/office/powerpoint/2010/main" val="1539219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517" y="1242008"/>
            <a:ext cx="1897507" cy="646331"/>
          </a:xfrm>
          <a:prstGeom prst="rect">
            <a:avLst/>
          </a:prstGeom>
          <a:noFill/>
        </p:spPr>
        <p:txBody>
          <a:bodyPr wrap="none" rtlCol="0">
            <a:spAutoFit/>
          </a:bodyPr>
          <a:lstStyle/>
          <a:p>
            <a:r>
              <a:rPr lang="en-GB" sz="3600" dirty="0" smtClean="0"/>
              <a:t>Ontology</a:t>
            </a:r>
            <a:endParaRPr lang="en-GB" sz="3600" dirty="0"/>
          </a:p>
        </p:txBody>
      </p:sp>
      <p:sp>
        <p:nvSpPr>
          <p:cNvPr id="3" name="TextBox 2"/>
          <p:cNvSpPr txBox="1"/>
          <p:nvPr/>
        </p:nvSpPr>
        <p:spPr>
          <a:xfrm>
            <a:off x="5386774" y="1242007"/>
            <a:ext cx="2337178" cy="646331"/>
          </a:xfrm>
          <a:prstGeom prst="rect">
            <a:avLst/>
          </a:prstGeom>
          <a:noFill/>
        </p:spPr>
        <p:txBody>
          <a:bodyPr wrap="none" rtlCol="0">
            <a:spAutoFit/>
          </a:bodyPr>
          <a:lstStyle/>
          <a:p>
            <a:r>
              <a:rPr lang="en-GB" sz="3600" dirty="0" smtClean="0"/>
              <a:t>Data triples</a:t>
            </a:r>
            <a:endParaRPr lang="en-GB" sz="3600" dirty="0"/>
          </a:p>
        </p:txBody>
      </p:sp>
      <p:sp>
        <p:nvSpPr>
          <p:cNvPr id="4" name="TextBox 3"/>
          <p:cNvSpPr txBox="1"/>
          <p:nvPr/>
        </p:nvSpPr>
        <p:spPr>
          <a:xfrm>
            <a:off x="378857" y="5085689"/>
            <a:ext cx="2404826" cy="461665"/>
          </a:xfrm>
          <a:prstGeom prst="rect">
            <a:avLst/>
          </a:prstGeom>
          <a:noFill/>
        </p:spPr>
        <p:txBody>
          <a:bodyPr wrap="none" rtlCol="0">
            <a:spAutoFit/>
          </a:bodyPr>
          <a:lstStyle/>
          <a:p>
            <a:r>
              <a:rPr lang="en-GB" sz="2400" dirty="0" err="1"/>
              <a:t>d</a:t>
            </a:r>
            <a:r>
              <a:rPr lang="en-GB" sz="2400" dirty="0" err="1" smtClean="0"/>
              <a:t>od:hasShortTitle</a:t>
            </a:r>
            <a:endParaRPr lang="en-GB" sz="2400" dirty="0"/>
          </a:p>
        </p:txBody>
      </p:sp>
      <p:sp>
        <p:nvSpPr>
          <p:cNvPr id="5" name="TextBox 4"/>
          <p:cNvSpPr txBox="1"/>
          <p:nvPr/>
        </p:nvSpPr>
        <p:spPr>
          <a:xfrm>
            <a:off x="4572000" y="5085687"/>
            <a:ext cx="3966727" cy="461665"/>
          </a:xfrm>
          <a:prstGeom prst="rect">
            <a:avLst/>
          </a:prstGeom>
          <a:noFill/>
        </p:spPr>
        <p:txBody>
          <a:bodyPr wrap="none" rtlCol="0">
            <a:spAutoFit/>
          </a:bodyPr>
          <a:lstStyle/>
          <a:p>
            <a:r>
              <a:rPr lang="en-GB" sz="2400" dirty="0" smtClean="0"/>
              <a:t>Resource </a:t>
            </a:r>
            <a:r>
              <a:rPr lang="en-GB" sz="2400" dirty="0" err="1" smtClean="0"/>
              <a:t>hasShortTitle</a:t>
            </a:r>
            <a:r>
              <a:rPr lang="en-GB" sz="2400" dirty="0" smtClean="0"/>
              <a:t> “Tank”</a:t>
            </a:r>
            <a:endParaRPr lang="en-GB" sz="2400" dirty="0"/>
          </a:p>
        </p:txBody>
      </p:sp>
      <p:sp>
        <p:nvSpPr>
          <p:cNvPr id="6" name="TextBox 5"/>
          <p:cNvSpPr txBox="1"/>
          <p:nvPr/>
        </p:nvSpPr>
        <p:spPr>
          <a:xfrm>
            <a:off x="4689500" y="3626022"/>
            <a:ext cx="3731727" cy="461665"/>
          </a:xfrm>
          <a:prstGeom prst="rect">
            <a:avLst/>
          </a:prstGeom>
          <a:noFill/>
        </p:spPr>
        <p:txBody>
          <a:bodyPr wrap="none" rtlCol="0">
            <a:spAutoFit/>
          </a:bodyPr>
          <a:lstStyle/>
          <a:p>
            <a:r>
              <a:rPr lang="en-GB" sz="2400" dirty="0" smtClean="0"/>
              <a:t>Resource </a:t>
            </a:r>
            <a:r>
              <a:rPr lang="en-GB" sz="2400" dirty="0" err="1" smtClean="0"/>
              <a:t>variantTitle</a:t>
            </a:r>
            <a:r>
              <a:rPr lang="en-GB" sz="2400" dirty="0" smtClean="0"/>
              <a:t> “Tank”</a:t>
            </a:r>
            <a:endParaRPr lang="en-GB" sz="2400" dirty="0"/>
          </a:p>
        </p:txBody>
      </p:sp>
      <p:sp>
        <p:nvSpPr>
          <p:cNvPr id="7" name="TextBox 6"/>
          <p:cNvSpPr txBox="1"/>
          <p:nvPr/>
        </p:nvSpPr>
        <p:spPr>
          <a:xfrm>
            <a:off x="532938" y="3626022"/>
            <a:ext cx="2096664" cy="461665"/>
          </a:xfrm>
          <a:prstGeom prst="rect">
            <a:avLst/>
          </a:prstGeom>
          <a:noFill/>
        </p:spPr>
        <p:txBody>
          <a:bodyPr wrap="none" rtlCol="0">
            <a:spAutoFit/>
          </a:bodyPr>
          <a:lstStyle/>
          <a:p>
            <a:r>
              <a:rPr lang="en-GB" sz="2400" dirty="0" err="1" smtClean="0"/>
              <a:t>rda:variantTitle</a:t>
            </a:r>
            <a:endParaRPr lang="en-GB" sz="2400" dirty="0"/>
          </a:p>
        </p:txBody>
      </p:sp>
      <p:sp>
        <p:nvSpPr>
          <p:cNvPr id="8" name="TextBox 7"/>
          <p:cNvSpPr txBox="1"/>
          <p:nvPr/>
        </p:nvSpPr>
        <p:spPr>
          <a:xfrm>
            <a:off x="1000823" y="2166356"/>
            <a:ext cx="1160895" cy="461665"/>
          </a:xfrm>
          <a:prstGeom prst="rect">
            <a:avLst/>
          </a:prstGeom>
          <a:noFill/>
        </p:spPr>
        <p:txBody>
          <a:bodyPr wrap="none" rtlCol="0">
            <a:spAutoFit/>
          </a:bodyPr>
          <a:lstStyle/>
          <a:p>
            <a:r>
              <a:rPr lang="en-GB" sz="2400" dirty="0" err="1"/>
              <a:t>d</a:t>
            </a:r>
            <a:r>
              <a:rPr lang="en-GB" sz="2400" dirty="0" err="1" smtClean="0"/>
              <a:t>ct:title</a:t>
            </a:r>
            <a:endParaRPr lang="en-GB" sz="2400" dirty="0"/>
          </a:p>
        </p:txBody>
      </p:sp>
      <p:sp>
        <p:nvSpPr>
          <p:cNvPr id="9" name="TextBox 8"/>
          <p:cNvSpPr txBox="1"/>
          <p:nvPr/>
        </p:nvSpPr>
        <p:spPr>
          <a:xfrm>
            <a:off x="5148279" y="2166355"/>
            <a:ext cx="2814168" cy="461665"/>
          </a:xfrm>
          <a:prstGeom prst="rect">
            <a:avLst/>
          </a:prstGeom>
          <a:noFill/>
        </p:spPr>
        <p:txBody>
          <a:bodyPr wrap="none" rtlCol="0">
            <a:spAutoFit/>
          </a:bodyPr>
          <a:lstStyle/>
          <a:p>
            <a:r>
              <a:rPr lang="en-GB" sz="2400" dirty="0" smtClean="0"/>
              <a:t>Resource title “Tank”</a:t>
            </a:r>
            <a:endParaRPr lang="en-GB" sz="2400" dirty="0"/>
          </a:p>
        </p:txBody>
      </p:sp>
      <p:cxnSp>
        <p:nvCxnSpPr>
          <p:cNvPr id="11" name="Straight Arrow Connector 10"/>
          <p:cNvCxnSpPr>
            <a:stCxn id="4" idx="0"/>
            <a:endCxn id="7" idx="2"/>
          </p:cNvCxnSpPr>
          <p:nvPr/>
        </p:nvCxnSpPr>
        <p:spPr>
          <a:xfrm flipV="1">
            <a:off x="1581270" y="4087687"/>
            <a:ext cx="0" cy="998002"/>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0"/>
            <a:endCxn id="8" idx="2"/>
          </p:cNvCxnSpPr>
          <p:nvPr/>
        </p:nvCxnSpPr>
        <p:spPr>
          <a:xfrm flipV="1">
            <a:off x="1581270" y="2628021"/>
            <a:ext cx="1" cy="99800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17" name="Up Arrow 16"/>
          <p:cNvSpPr/>
          <p:nvPr/>
        </p:nvSpPr>
        <p:spPr>
          <a:xfrm>
            <a:off x="6358913" y="2850839"/>
            <a:ext cx="392901" cy="5523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195737" y="345004"/>
            <a:ext cx="4464495" cy="646331"/>
          </a:xfrm>
          <a:prstGeom prst="rect">
            <a:avLst/>
          </a:prstGeom>
          <a:noFill/>
        </p:spPr>
        <p:txBody>
          <a:bodyPr wrap="square" rtlCol="0">
            <a:spAutoFit/>
          </a:bodyPr>
          <a:lstStyle/>
          <a:p>
            <a:pPr algn="ctr"/>
            <a:r>
              <a:rPr lang="en-GB" sz="3600" dirty="0" smtClean="0">
                <a:solidFill>
                  <a:srgbClr val="002060"/>
                </a:solidFill>
              </a:rPr>
              <a:t>Sub-property ladder</a:t>
            </a:r>
            <a:endParaRPr lang="en-GB" sz="3600" u="sng" dirty="0">
              <a:solidFill>
                <a:srgbClr val="002060"/>
              </a:solidFill>
            </a:endParaRPr>
          </a:p>
        </p:txBody>
      </p:sp>
      <p:sp>
        <p:nvSpPr>
          <p:cNvPr id="22" name="Up Arrow 21"/>
          <p:cNvSpPr/>
          <p:nvPr/>
        </p:nvSpPr>
        <p:spPr>
          <a:xfrm>
            <a:off x="6358913" y="4310506"/>
            <a:ext cx="392901" cy="5523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581271" y="2766119"/>
            <a:ext cx="2572756" cy="461665"/>
          </a:xfrm>
          <a:prstGeom prst="rect">
            <a:avLst/>
          </a:prstGeom>
          <a:noFill/>
        </p:spPr>
        <p:txBody>
          <a:bodyPr wrap="none" rtlCol="0">
            <a:spAutoFit/>
          </a:bodyPr>
          <a:lstStyle/>
          <a:p>
            <a:r>
              <a:rPr lang="en-GB" sz="2400" dirty="0" err="1"/>
              <a:t>r</a:t>
            </a:r>
            <a:r>
              <a:rPr lang="en-GB" sz="2400" dirty="0" err="1" smtClean="0"/>
              <a:t>dfs:subPropertyOf</a:t>
            </a:r>
            <a:endParaRPr lang="en-GB" sz="2400" dirty="0"/>
          </a:p>
        </p:txBody>
      </p:sp>
      <p:sp>
        <p:nvSpPr>
          <p:cNvPr id="24" name="TextBox 23"/>
          <p:cNvSpPr txBox="1"/>
          <p:nvPr/>
        </p:nvSpPr>
        <p:spPr>
          <a:xfrm>
            <a:off x="1581271" y="4178697"/>
            <a:ext cx="2572756" cy="461665"/>
          </a:xfrm>
          <a:prstGeom prst="rect">
            <a:avLst/>
          </a:prstGeom>
          <a:noFill/>
        </p:spPr>
        <p:txBody>
          <a:bodyPr wrap="none" rtlCol="0">
            <a:spAutoFit/>
          </a:bodyPr>
          <a:lstStyle/>
          <a:p>
            <a:r>
              <a:rPr lang="en-GB" sz="2400" dirty="0" err="1"/>
              <a:t>r</a:t>
            </a:r>
            <a:r>
              <a:rPr lang="en-GB" sz="2400" dirty="0" err="1" smtClean="0"/>
              <a:t>dfs:subPropertyOf</a:t>
            </a:r>
            <a:endParaRPr lang="en-GB" sz="2400" dirty="0"/>
          </a:p>
        </p:txBody>
      </p:sp>
    </p:spTree>
    <p:extLst>
      <p:ext uri="{BB962C8B-B14F-4D97-AF65-F5344CB8AC3E}">
        <p14:creationId xmlns:p14="http://schemas.microsoft.com/office/powerpoint/2010/main" val="39366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7" grpId="0" animBg="1"/>
      <p:bldP spid="22" grpId="0" animBg="1"/>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your cake and eat it!</a:t>
            </a:r>
            <a:endParaRPr lang="en-GB" dirty="0"/>
          </a:p>
        </p:txBody>
      </p:sp>
      <p:sp>
        <p:nvSpPr>
          <p:cNvPr id="3" name="Content Placeholder 2"/>
          <p:cNvSpPr>
            <a:spLocks noGrp="1"/>
          </p:cNvSpPr>
          <p:nvPr>
            <p:ph idx="1"/>
          </p:nvPr>
        </p:nvSpPr>
        <p:spPr/>
        <p:txBody>
          <a:bodyPr/>
          <a:lstStyle/>
          <a:p>
            <a:r>
              <a:rPr lang="en-GB" dirty="0" smtClean="0"/>
              <a:t>[You] Publish your local schema in RDF</a:t>
            </a:r>
          </a:p>
          <a:p>
            <a:r>
              <a:rPr lang="en-GB" dirty="0" smtClean="0"/>
              <a:t>[You] Publish your </a:t>
            </a:r>
            <a:r>
              <a:rPr lang="en-GB" dirty="0" smtClean="0">
                <a:solidFill>
                  <a:srgbClr val="C00000"/>
                </a:solidFill>
              </a:rPr>
              <a:t>local data triples </a:t>
            </a:r>
            <a:r>
              <a:rPr lang="en-GB" dirty="0" smtClean="0"/>
              <a:t>using local schema</a:t>
            </a:r>
          </a:p>
          <a:p>
            <a:r>
              <a:rPr lang="en-GB" dirty="0" smtClean="0"/>
              <a:t>[Anyone] Publish mappings from local schema to other, more global schema</a:t>
            </a:r>
          </a:p>
          <a:p>
            <a:r>
              <a:rPr lang="en-GB" dirty="0" smtClean="0"/>
              <a:t>[Anyone] Publish mapped </a:t>
            </a:r>
            <a:r>
              <a:rPr lang="en-GB" dirty="0" smtClean="0">
                <a:solidFill>
                  <a:srgbClr val="C00000"/>
                </a:solidFill>
              </a:rPr>
              <a:t>global data triples </a:t>
            </a:r>
            <a:r>
              <a:rPr lang="en-GB" dirty="0" smtClean="0"/>
              <a:t>using “</a:t>
            </a:r>
            <a:r>
              <a:rPr lang="en-GB" dirty="0" err="1" smtClean="0"/>
              <a:t>reasoner</a:t>
            </a:r>
            <a:r>
              <a:rPr lang="en-GB" dirty="0" smtClean="0"/>
              <a:t>” software</a:t>
            </a:r>
          </a:p>
          <a:p>
            <a:endParaRPr lang="en-GB" dirty="0"/>
          </a:p>
        </p:txBody>
      </p:sp>
    </p:spTree>
    <p:extLst>
      <p:ext uri="{BB962C8B-B14F-4D97-AF65-F5344CB8AC3E}">
        <p14:creationId xmlns:p14="http://schemas.microsoft.com/office/powerpoint/2010/main" val="13698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11559" y="5574087"/>
            <a:ext cx="3024336" cy="521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11559" y="3992617"/>
            <a:ext cx="3024336" cy="208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11559" y="2806051"/>
            <a:ext cx="3024336" cy="3289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411760" y="345004"/>
            <a:ext cx="4032448" cy="646331"/>
          </a:xfrm>
          <a:prstGeom prst="rect">
            <a:avLst/>
          </a:prstGeom>
          <a:noFill/>
        </p:spPr>
        <p:txBody>
          <a:bodyPr wrap="square" rtlCol="0">
            <a:spAutoFit/>
          </a:bodyPr>
          <a:lstStyle/>
          <a:p>
            <a:pPr algn="ctr"/>
            <a:r>
              <a:rPr lang="en-GB" sz="3600" dirty="0" smtClean="0">
                <a:solidFill>
                  <a:srgbClr val="002060"/>
                </a:solidFill>
              </a:rPr>
              <a:t>Shrinking the silo</a:t>
            </a:r>
            <a:endParaRPr lang="en-GB" sz="3600" u="sng" dirty="0">
              <a:solidFill>
                <a:srgbClr val="002060"/>
              </a:solidFill>
            </a:endParaRPr>
          </a:p>
        </p:txBody>
      </p:sp>
      <p:sp>
        <p:nvSpPr>
          <p:cNvPr id="6" name="TextBox 5"/>
          <p:cNvSpPr txBox="1"/>
          <p:nvPr/>
        </p:nvSpPr>
        <p:spPr>
          <a:xfrm>
            <a:off x="5553075" y="1834930"/>
            <a:ext cx="2142305" cy="523220"/>
          </a:xfrm>
          <a:prstGeom prst="rect">
            <a:avLst/>
          </a:prstGeom>
          <a:noFill/>
          <a:ln w="25400">
            <a:solidFill>
              <a:srgbClr val="002060"/>
            </a:solidFill>
          </a:ln>
        </p:spPr>
        <p:txBody>
          <a:bodyPr wrap="square" rtlCol="0">
            <a:spAutoFit/>
          </a:bodyPr>
          <a:lstStyle/>
          <a:p>
            <a:pPr algn="ctr"/>
            <a:r>
              <a:rPr lang="en-GB" sz="2800" dirty="0" smtClean="0">
                <a:solidFill>
                  <a:srgbClr val="002060"/>
                </a:solidFill>
              </a:rPr>
              <a:t>RDF dataset</a:t>
            </a:r>
            <a:endParaRPr lang="en-GB" sz="2800" u="sng" dirty="0">
              <a:solidFill>
                <a:srgbClr val="002060"/>
              </a:solidFill>
            </a:endParaRPr>
          </a:p>
        </p:txBody>
      </p:sp>
      <p:sp>
        <p:nvSpPr>
          <p:cNvPr id="7" name="TextBox 6"/>
          <p:cNvSpPr txBox="1"/>
          <p:nvPr/>
        </p:nvSpPr>
        <p:spPr>
          <a:xfrm>
            <a:off x="5188551" y="3021495"/>
            <a:ext cx="2871352" cy="523220"/>
          </a:xfrm>
          <a:prstGeom prst="rect">
            <a:avLst/>
          </a:prstGeom>
          <a:noFill/>
          <a:ln w="25400">
            <a:solidFill>
              <a:srgbClr val="002060"/>
            </a:solidFill>
          </a:ln>
        </p:spPr>
        <p:txBody>
          <a:bodyPr wrap="square" rtlCol="0">
            <a:spAutoFit/>
          </a:bodyPr>
          <a:lstStyle/>
          <a:p>
            <a:pPr algn="ctr"/>
            <a:r>
              <a:rPr lang="en-GB" sz="2800" dirty="0" smtClean="0">
                <a:solidFill>
                  <a:srgbClr val="002060"/>
                </a:solidFill>
              </a:rPr>
              <a:t>RDF element set</a:t>
            </a:r>
            <a:endParaRPr lang="en-GB" sz="2800" u="sng" dirty="0">
              <a:solidFill>
                <a:srgbClr val="002060"/>
              </a:solidFill>
            </a:endParaRPr>
          </a:p>
        </p:txBody>
      </p:sp>
      <p:sp>
        <p:nvSpPr>
          <p:cNvPr id="9" name="TextBox 8"/>
          <p:cNvSpPr txBox="1"/>
          <p:nvPr/>
        </p:nvSpPr>
        <p:spPr>
          <a:xfrm>
            <a:off x="5400091" y="4208060"/>
            <a:ext cx="2448272" cy="523220"/>
          </a:xfrm>
          <a:prstGeom prst="rect">
            <a:avLst/>
          </a:prstGeom>
          <a:noFill/>
          <a:ln w="25400">
            <a:solidFill>
              <a:srgbClr val="002060"/>
            </a:solidFill>
          </a:ln>
        </p:spPr>
        <p:txBody>
          <a:bodyPr wrap="square" rtlCol="0">
            <a:spAutoFit/>
          </a:bodyPr>
          <a:lstStyle/>
          <a:p>
            <a:pPr algn="ctr"/>
            <a:r>
              <a:rPr lang="en-GB" sz="2800" dirty="0" smtClean="0">
                <a:solidFill>
                  <a:srgbClr val="002060"/>
                </a:solidFill>
              </a:rPr>
              <a:t>RDF ontology</a:t>
            </a:r>
            <a:endParaRPr lang="en-GB" sz="2800" u="sng" dirty="0">
              <a:solidFill>
                <a:srgbClr val="002060"/>
              </a:solidFill>
            </a:endParaRPr>
          </a:p>
        </p:txBody>
      </p:sp>
      <p:sp>
        <p:nvSpPr>
          <p:cNvPr id="10" name="Rectangle 9"/>
          <p:cNvSpPr/>
          <p:nvPr/>
        </p:nvSpPr>
        <p:spPr>
          <a:xfrm>
            <a:off x="611560" y="1268760"/>
            <a:ext cx="3024336"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47559" y="1619487"/>
            <a:ext cx="1584175" cy="954107"/>
          </a:xfrm>
          <a:prstGeom prst="rect">
            <a:avLst/>
          </a:prstGeom>
          <a:noFill/>
          <a:ln w="25400">
            <a:noFill/>
          </a:ln>
        </p:spPr>
        <p:txBody>
          <a:bodyPr wrap="square" rtlCol="0">
            <a:spAutoFit/>
          </a:bodyPr>
          <a:lstStyle/>
          <a:p>
            <a:pPr algn="ctr"/>
            <a:r>
              <a:rPr lang="en-GB" sz="2800" dirty="0" smtClean="0">
                <a:solidFill>
                  <a:schemeClr val="bg1">
                    <a:lumMod val="95000"/>
                  </a:schemeClr>
                </a:solidFill>
              </a:rPr>
              <a:t>Data</a:t>
            </a:r>
          </a:p>
          <a:p>
            <a:pPr algn="ctr"/>
            <a:r>
              <a:rPr lang="en-GB" sz="2800" dirty="0" smtClean="0">
                <a:solidFill>
                  <a:schemeClr val="bg1">
                    <a:lumMod val="95000"/>
                  </a:schemeClr>
                </a:solidFill>
              </a:rPr>
              <a:t>(RDBMS)</a:t>
            </a:r>
            <a:endParaRPr lang="en-GB" sz="2800" u="sng" dirty="0">
              <a:solidFill>
                <a:schemeClr val="bg1">
                  <a:lumMod val="95000"/>
                </a:schemeClr>
              </a:solidFill>
            </a:endParaRPr>
          </a:p>
        </p:txBody>
      </p:sp>
      <p:sp>
        <p:nvSpPr>
          <p:cNvPr id="12" name="TextBox 11"/>
          <p:cNvSpPr txBox="1"/>
          <p:nvPr/>
        </p:nvSpPr>
        <p:spPr>
          <a:xfrm>
            <a:off x="1347559" y="2806052"/>
            <a:ext cx="1584175" cy="954107"/>
          </a:xfrm>
          <a:prstGeom prst="rect">
            <a:avLst/>
          </a:prstGeom>
          <a:noFill/>
          <a:ln w="25400">
            <a:noFill/>
          </a:ln>
        </p:spPr>
        <p:txBody>
          <a:bodyPr wrap="square" rtlCol="0">
            <a:spAutoFit/>
          </a:bodyPr>
          <a:lstStyle/>
          <a:p>
            <a:pPr algn="ctr"/>
            <a:r>
              <a:rPr lang="en-GB" sz="2800" dirty="0" smtClean="0">
                <a:solidFill>
                  <a:schemeClr val="bg1">
                    <a:lumMod val="95000"/>
                  </a:schemeClr>
                </a:solidFill>
              </a:rPr>
              <a:t>Schema</a:t>
            </a:r>
          </a:p>
          <a:p>
            <a:pPr algn="ctr"/>
            <a:r>
              <a:rPr lang="en-GB" sz="2800" dirty="0" smtClean="0">
                <a:solidFill>
                  <a:schemeClr val="bg1">
                    <a:lumMod val="95000"/>
                  </a:schemeClr>
                </a:solidFill>
              </a:rPr>
              <a:t>(RDBMS)</a:t>
            </a:r>
            <a:endParaRPr lang="en-GB" sz="2800" u="sng" dirty="0">
              <a:solidFill>
                <a:schemeClr val="bg1">
                  <a:lumMod val="95000"/>
                </a:schemeClr>
              </a:solidFill>
            </a:endParaRPr>
          </a:p>
        </p:txBody>
      </p:sp>
      <p:sp>
        <p:nvSpPr>
          <p:cNvPr id="13" name="TextBox 12"/>
          <p:cNvSpPr txBox="1"/>
          <p:nvPr/>
        </p:nvSpPr>
        <p:spPr>
          <a:xfrm>
            <a:off x="1171731" y="3992617"/>
            <a:ext cx="1935831" cy="954107"/>
          </a:xfrm>
          <a:prstGeom prst="rect">
            <a:avLst/>
          </a:prstGeom>
          <a:noFill/>
          <a:ln w="25400">
            <a:noFill/>
          </a:ln>
        </p:spPr>
        <p:txBody>
          <a:bodyPr wrap="square" rtlCol="0">
            <a:spAutoFit/>
          </a:bodyPr>
          <a:lstStyle/>
          <a:p>
            <a:pPr algn="ctr"/>
            <a:r>
              <a:rPr lang="en-GB" sz="2800" dirty="0" smtClean="0">
                <a:solidFill>
                  <a:schemeClr val="bg1">
                    <a:lumMod val="95000"/>
                  </a:schemeClr>
                </a:solidFill>
              </a:rPr>
              <a:t>Mappings</a:t>
            </a:r>
          </a:p>
          <a:p>
            <a:pPr algn="ctr"/>
            <a:r>
              <a:rPr lang="en-GB" sz="2800" dirty="0" smtClean="0">
                <a:solidFill>
                  <a:schemeClr val="bg1">
                    <a:lumMod val="95000"/>
                  </a:schemeClr>
                </a:solidFill>
              </a:rPr>
              <a:t>(XML/XSLT)</a:t>
            </a:r>
            <a:endParaRPr lang="en-GB" sz="2800" u="sng" dirty="0">
              <a:solidFill>
                <a:schemeClr val="bg1">
                  <a:lumMod val="95000"/>
                </a:schemeClr>
              </a:solidFill>
            </a:endParaRPr>
          </a:p>
        </p:txBody>
      </p:sp>
      <p:sp>
        <p:nvSpPr>
          <p:cNvPr id="14" name="TextBox 13"/>
          <p:cNvSpPr txBox="1"/>
          <p:nvPr/>
        </p:nvSpPr>
        <p:spPr>
          <a:xfrm>
            <a:off x="1315721" y="5555946"/>
            <a:ext cx="1616013" cy="523220"/>
          </a:xfrm>
          <a:prstGeom prst="rect">
            <a:avLst/>
          </a:prstGeom>
          <a:noFill/>
          <a:ln w="25400">
            <a:noFill/>
          </a:ln>
        </p:spPr>
        <p:txBody>
          <a:bodyPr wrap="square" rtlCol="0">
            <a:spAutoFit/>
          </a:bodyPr>
          <a:lstStyle/>
          <a:p>
            <a:pPr algn="ctr"/>
            <a:r>
              <a:rPr lang="en-GB" sz="2800" dirty="0" smtClean="0">
                <a:solidFill>
                  <a:schemeClr val="bg1">
                    <a:lumMod val="95000"/>
                  </a:schemeClr>
                </a:solidFill>
              </a:rPr>
              <a:t>Local silo</a:t>
            </a:r>
            <a:endParaRPr lang="en-GB" sz="2800" u="sng" dirty="0">
              <a:solidFill>
                <a:schemeClr val="bg1">
                  <a:lumMod val="95000"/>
                </a:schemeClr>
              </a:solidFill>
            </a:endParaRPr>
          </a:p>
        </p:txBody>
      </p:sp>
      <p:sp>
        <p:nvSpPr>
          <p:cNvPr id="16" name="TextBox 15"/>
          <p:cNvSpPr txBox="1"/>
          <p:nvPr/>
        </p:nvSpPr>
        <p:spPr>
          <a:xfrm>
            <a:off x="4232202" y="5553727"/>
            <a:ext cx="4156221" cy="523220"/>
          </a:xfrm>
          <a:prstGeom prst="rect">
            <a:avLst/>
          </a:prstGeom>
          <a:noFill/>
          <a:ln w="25400">
            <a:noFill/>
          </a:ln>
        </p:spPr>
        <p:txBody>
          <a:bodyPr wrap="square" rtlCol="0">
            <a:spAutoFit/>
          </a:bodyPr>
          <a:lstStyle/>
          <a:p>
            <a:pPr algn="ctr"/>
            <a:r>
              <a:rPr lang="en-GB" sz="2800" dirty="0" smtClean="0">
                <a:solidFill>
                  <a:srgbClr val="002060"/>
                </a:solidFill>
              </a:rPr>
              <a:t>Open Global Semantic Web</a:t>
            </a:r>
            <a:endParaRPr lang="en-GB" sz="2800" u="sng" dirty="0">
              <a:solidFill>
                <a:srgbClr val="002060"/>
              </a:solidFill>
            </a:endParaRPr>
          </a:p>
        </p:txBody>
      </p:sp>
      <p:sp>
        <p:nvSpPr>
          <p:cNvPr id="17" name="Right Arrow 16"/>
          <p:cNvSpPr/>
          <p:nvPr/>
        </p:nvSpPr>
        <p:spPr>
          <a:xfrm>
            <a:off x="3635896" y="1741784"/>
            <a:ext cx="1192615" cy="709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3635895" y="2928349"/>
            <a:ext cx="1192615" cy="709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3635896" y="4114914"/>
            <a:ext cx="1192615" cy="709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0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1"/>
                                        </p:tgtEl>
                                      </p:cBhvr>
                                    </p:animEffect>
                                    <p:set>
                                      <p:cBhvr>
                                        <p:cTn id="19" dur="1" fill="hold">
                                          <p:stCondLst>
                                            <p:cond delay="999"/>
                                          </p:stCondLst>
                                        </p:cTn>
                                        <p:tgtEl>
                                          <p:spTgt spid="1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17"/>
                                        </p:tgtEl>
                                      </p:cBhvr>
                                    </p:animEffect>
                                    <p:set>
                                      <p:cBhvr>
                                        <p:cTn id="22" dur="1" fill="hold">
                                          <p:stCondLst>
                                            <p:cond delay="999"/>
                                          </p:stCondLst>
                                        </p:cTn>
                                        <p:tgtEl>
                                          <p:spTgt spid="1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20"/>
                                        </p:tgtEl>
                                      </p:cBhvr>
                                    </p:animEffect>
                                    <p:set>
                                      <p:cBhvr>
                                        <p:cTn id="39" dur="1" fill="hold">
                                          <p:stCondLst>
                                            <p:cond delay="999"/>
                                          </p:stCondLst>
                                        </p:cTn>
                                        <p:tgtEl>
                                          <p:spTgt spid="2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1000"/>
                                        <p:tgtEl>
                                          <p:spTgt spid="21"/>
                                        </p:tgtEl>
                                      </p:cBhvr>
                                    </p:animEffect>
                                    <p:set>
                                      <p:cBhvr>
                                        <p:cTn id="62" dur="1" fill="hold">
                                          <p:stCondLst>
                                            <p:cond delay="999"/>
                                          </p:stCondLst>
                                        </p:cTn>
                                        <p:tgtEl>
                                          <p:spTgt spid="21"/>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1000"/>
                                        <p:tgtEl>
                                          <p:spTgt spid="13"/>
                                        </p:tgtEl>
                                      </p:cBhvr>
                                    </p:animEffect>
                                    <p:set>
                                      <p:cBhvr>
                                        <p:cTn id="65" dur="1" fill="hold">
                                          <p:stCondLst>
                                            <p:cond delay="9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19"/>
                                        </p:tgtEl>
                                      </p:cBhvr>
                                    </p:animEffect>
                                    <p:set>
                                      <p:cBhvr>
                                        <p:cTn id="68" dur="1" fill="hold">
                                          <p:stCondLst>
                                            <p:cond delay="999"/>
                                          </p:stCondLst>
                                        </p:cTn>
                                        <p:tgtEl>
                                          <p:spTgt spid="1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1" grpId="1" animBg="1"/>
      <p:bldP spid="20" grpId="0" animBg="1"/>
      <p:bldP spid="20" grpId="1" animBg="1"/>
      <p:bldP spid="6" grpId="0" animBg="1"/>
      <p:bldP spid="7" grpId="0" animBg="1"/>
      <p:bldP spid="9" grpId="0" animBg="1"/>
      <p:bldP spid="10" grpId="0" animBg="1"/>
      <p:bldP spid="11" grpId="0"/>
      <p:bldP spid="12" grpId="0"/>
      <p:bldP spid="13" grpId="0"/>
      <p:bldP spid="17" grpId="0" animBg="1"/>
      <p:bldP spid="17" grpId="1" animBg="1"/>
      <p:bldP spid="18" grpId="0" animBg="1"/>
      <p:bldP spid="18" grpId="1" animBg="1"/>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Bibliographic Control</a:t>
            </a:r>
            <a:endParaRPr lang="en-GB" dirty="0"/>
          </a:p>
        </p:txBody>
      </p:sp>
      <p:sp>
        <p:nvSpPr>
          <p:cNvPr id="3" name="Content Placeholder 2"/>
          <p:cNvSpPr>
            <a:spLocks noGrp="1"/>
          </p:cNvSpPr>
          <p:nvPr>
            <p:ph idx="1"/>
          </p:nvPr>
        </p:nvSpPr>
        <p:spPr/>
        <p:txBody>
          <a:bodyPr/>
          <a:lstStyle/>
          <a:p>
            <a:r>
              <a:rPr lang="en-GB" dirty="0" smtClean="0"/>
              <a:t>Top-down approach has failed</a:t>
            </a:r>
          </a:p>
          <a:p>
            <a:pPr lvl="1"/>
            <a:r>
              <a:rPr lang="en-GB" dirty="0" smtClean="0"/>
              <a:t>No longer a core activity of IFLA</a:t>
            </a:r>
          </a:p>
          <a:p>
            <a:r>
              <a:rPr lang="en-GB" dirty="0" smtClean="0"/>
              <a:t>Not “one ring to rule them all”</a:t>
            </a:r>
          </a:p>
          <a:p>
            <a:pPr lvl="1"/>
            <a:r>
              <a:rPr lang="en-GB" dirty="0" smtClean="0"/>
              <a:t>No one-size-fits-all global standards</a:t>
            </a:r>
          </a:p>
          <a:p>
            <a:pPr lvl="1"/>
            <a:r>
              <a:rPr lang="en-GB" dirty="0" smtClean="0"/>
              <a:t>No matter how “core”, dumb, or encompassing</a:t>
            </a:r>
          </a:p>
          <a:p>
            <a:r>
              <a:rPr lang="en-GB" dirty="0" smtClean="0"/>
              <a:t>Virtual International Authority File (VIAF) uses bottom-up approach</a:t>
            </a:r>
          </a:p>
          <a:p>
            <a:pPr lvl="1"/>
            <a:r>
              <a:rPr lang="en-GB" dirty="0" smtClean="0"/>
              <a:t>Local data; global “focus” or cluster</a:t>
            </a:r>
            <a:endParaRPr lang="en-GB" dirty="0"/>
          </a:p>
        </p:txBody>
      </p:sp>
    </p:spTree>
    <p:extLst>
      <p:ext uri="{BB962C8B-B14F-4D97-AF65-F5344CB8AC3E}">
        <p14:creationId xmlns:p14="http://schemas.microsoft.com/office/powerpoint/2010/main" val="38925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6"/>
          <p:cNvSpPr>
            <a:spLocks noChangeArrowheads="1"/>
          </p:cNvSpPr>
          <p:nvPr/>
        </p:nvSpPr>
        <p:spPr bwMode="auto">
          <a:xfrm>
            <a:off x="6042025" y="3673475"/>
            <a:ext cx="2840038" cy="12509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19" name="Rectangle 16"/>
          <p:cNvSpPr>
            <a:spLocks noChangeArrowheads="1"/>
          </p:cNvSpPr>
          <p:nvPr/>
        </p:nvSpPr>
        <p:spPr bwMode="auto">
          <a:xfrm>
            <a:off x="6042025" y="1860550"/>
            <a:ext cx="2830513" cy="12509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14" name="Rectangle 16"/>
          <p:cNvSpPr>
            <a:spLocks noChangeArrowheads="1"/>
          </p:cNvSpPr>
          <p:nvPr/>
        </p:nvSpPr>
        <p:spPr bwMode="auto">
          <a:xfrm>
            <a:off x="285750" y="1785938"/>
            <a:ext cx="4714875" cy="278606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 name="Text Box 4"/>
          <p:cNvSpPr txBox="1">
            <a:spLocks noChangeArrowheads="1"/>
          </p:cNvSpPr>
          <p:nvPr/>
        </p:nvSpPr>
        <p:spPr bwMode="auto">
          <a:xfrm>
            <a:off x="469900" y="1989138"/>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4" name="Text Box 5"/>
          <p:cNvSpPr txBox="1">
            <a:spLocks noChangeArrowheads="1"/>
          </p:cNvSpPr>
          <p:nvPr/>
        </p:nvSpPr>
        <p:spPr bwMode="auto">
          <a:xfrm>
            <a:off x="469900" y="2406650"/>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 name="Text Box 6"/>
          <p:cNvSpPr txBox="1">
            <a:spLocks noChangeArrowheads="1"/>
          </p:cNvSpPr>
          <p:nvPr/>
        </p:nvSpPr>
        <p:spPr bwMode="auto">
          <a:xfrm>
            <a:off x="469900" y="2824163"/>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 name="Text Box 8"/>
          <p:cNvSpPr txBox="1">
            <a:spLocks noChangeArrowheads="1"/>
          </p:cNvSpPr>
          <p:nvPr/>
        </p:nvSpPr>
        <p:spPr bwMode="auto">
          <a:xfrm>
            <a:off x="469900" y="4078288"/>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7" name="Text Box 9"/>
          <p:cNvSpPr txBox="1">
            <a:spLocks noChangeArrowheads="1"/>
          </p:cNvSpPr>
          <p:nvPr/>
        </p:nvSpPr>
        <p:spPr bwMode="auto">
          <a:xfrm>
            <a:off x="469900" y="3660775"/>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8" name="Text Box 10"/>
          <p:cNvSpPr txBox="1">
            <a:spLocks noChangeArrowheads="1"/>
          </p:cNvSpPr>
          <p:nvPr/>
        </p:nvSpPr>
        <p:spPr bwMode="auto">
          <a:xfrm>
            <a:off x="2143125" y="1990725"/>
            <a:ext cx="99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9" name="Text Box 11"/>
          <p:cNvSpPr txBox="1">
            <a:spLocks noChangeArrowheads="1"/>
          </p:cNvSpPr>
          <p:nvPr/>
        </p:nvSpPr>
        <p:spPr bwMode="auto">
          <a:xfrm>
            <a:off x="2143125" y="2408238"/>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10" name="Text Box 12"/>
          <p:cNvSpPr txBox="1">
            <a:spLocks noChangeArrowheads="1"/>
          </p:cNvSpPr>
          <p:nvPr/>
        </p:nvSpPr>
        <p:spPr bwMode="auto">
          <a:xfrm>
            <a:off x="2143125" y="2825750"/>
            <a:ext cx="1333500" cy="274638"/>
          </a:xfrm>
          <a:prstGeom prst="rect">
            <a:avLst/>
          </a:prstGeom>
          <a:noFill/>
          <a:ln w="9525">
            <a:noFill/>
            <a:miter lim="800000"/>
            <a:headEnd/>
            <a:tailEnd/>
          </a:ln>
        </p:spPr>
        <p:txBody>
          <a:bodyPr wrap="none" lIns="0" tIns="0" rIns="0" bIns="0">
            <a:spAutoFit/>
          </a:bodyPr>
          <a:lstStyle/>
          <a:p>
            <a:r>
              <a:rPr lang="en-GB" sz="1800" dirty="0">
                <a:solidFill>
                  <a:srgbClr val="000000"/>
                </a:solidFill>
              </a:rPr>
              <a:t>Spoken word</a:t>
            </a:r>
          </a:p>
        </p:txBody>
      </p:sp>
      <p:sp>
        <p:nvSpPr>
          <p:cNvPr id="11" name="Text Box 13"/>
          <p:cNvSpPr txBox="1">
            <a:spLocks noChangeArrowheads="1"/>
          </p:cNvSpPr>
          <p:nvPr/>
        </p:nvSpPr>
        <p:spPr bwMode="auto">
          <a:xfrm>
            <a:off x="2143125" y="3244850"/>
            <a:ext cx="1054100" cy="274638"/>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12" name="Text Box 14"/>
          <p:cNvSpPr txBox="1">
            <a:spLocks noChangeArrowheads="1"/>
          </p:cNvSpPr>
          <p:nvPr/>
        </p:nvSpPr>
        <p:spPr bwMode="auto">
          <a:xfrm>
            <a:off x="2143125" y="3662363"/>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3" name="Text Box 15"/>
          <p:cNvSpPr txBox="1">
            <a:spLocks noChangeArrowheads="1"/>
          </p:cNvSpPr>
          <p:nvPr/>
        </p:nvSpPr>
        <p:spPr bwMode="auto">
          <a:xfrm>
            <a:off x="2143125" y="4079875"/>
            <a:ext cx="226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42" name="Text Box 9"/>
          <p:cNvSpPr txBox="1">
            <a:spLocks noChangeArrowheads="1"/>
          </p:cNvSpPr>
          <p:nvPr/>
        </p:nvSpPr>
        <p:spPr bwMode="auto">
          <a:xfrm>
            <a:off x="469900" y="3241675"/>
            <a:ext cx="1371600" cy="277813"/>
          </a:xfrm>
          <a:prstGeom prst="rect">
            <a:avLst/>
          </a:prstGeom>
          <a:noFill/>
          <a:ln w="9525">
            <a:noFill/>
            <a:miter lim="800000"/>
            <a:headEnd/>
            <a:tailEnd/>
          </a:ln>
        </p:spPr>
        <p:txBody>
          <a:bodyPr wrap="none" lIns="0" tIns="0" rIns="0" bIns="0">
            <a:spAutoFit/>
          </a:bodyPr>
          <a:lstStyle/>
          <a:p>
            <a:r>
              <a:rPr lang="en-GB" sz="1800"/>
              <a:t>Carrier type:</a:t>
            </a:r>
          </a:p>
        </p:txBody>
      </p:sp>
      <p:sp>
        <p:nvSpPr>
          <p:cNvPr id="16" name="Title 15"/>
          <p:cNvSpPr>
            <a:spLocks noGrp="1"/>
          </p:cNvSpPr>
          <p:nvPr>
            <p:ph type="title" idx="4294967295"/>
          </p:nvPr>
        </p:nvSpPr>
        <p:spPr>
          <a:xfrm>
            <a:off x="0" y="476250"/>
            <a:ext cx="4191000" cy="584200"/>
          </a:xfrm>
        </p:spPr>
        <p:txBody>
          <a:bodyPr wrap="none">
            <a:spAutoFit/>
          </a:bodyPr>
          <a:lstStyle/>
          <a:p>
            <a:pPr eaLnBrk="1" hangingPunct="1"/>
            <a:r>
              <a:rPr lang="en-GB" smtClean="0"/>
              <a:t>From flat-file record ...</a:t>
            </a:r>
          </a:p>
        </p:txBody>
      </p:sp>
      <p:sp>
        <p:nvSpPr>
          <p:cNvPr id="18" name="Title 15"/>
          <p:cNvSpPr txBox="1">
            <a:spLocks/>
          </p:cNvSpPr>
          <p:nvPr/>
        </p:nvSpPr>
        <p:spPr bwMode="auto">
          <a:xfrm>
            <a:off x="4191000" y="5938907"/>
            <a:ext cx="4721164" cy="707886"/>
          </a:xfrm>
          <a:prstGeom prst="rect">
            <a:avLst/>
          </a:prstGeom>
          <a:noFill/>
          <a:ln w="9525">
            <a:noFill/>
            <a:miter lim="800000"/>
            <a:headEnd/>
            <a:tailEnd/>
          </a:ln>
        </p:spPr>
        <p:txBody>
          <a:bodyPr wrap="none" anchor="ctr">
            <a:spAutoFit/>
          </a:bodyPr>
          <a:lstStyle/>
          <a:p>
            <a:pPr eaLnBrk="0" hangingPunct="0">
              <a:defRPr/>
            </a:pPr>
            <a:r>
              <a:rPr lang="en-GB" sz="4000" kern="0" dirty="0">
                <a:solidFill>
                  <a:schemeClr val="tx2"/>
                </a:solidFill>
                <a:latin typeface="+mj-lt"/>
                <a:ea typeface="+mj-ea"/>
                <a:cs typeface="+mj-cs"/>
              </a:rPr>
              <a:t>... to relational record</a:t>
            </a:r>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1" name="Text Box 4"/>
          <p:cNvSpPr txBox="1">
            <a:spLocks noChangeArrowheads="1"/>
          </p:cNvSpPr>
          <p:nvPr/>
        </p:nvSpPr>
        <p:spPr bwMode="auto">
          <a:xfrm>
            <a:off x="6184900" y="2355850"/>
            <a:ext cx="1217613" cy="277813"/>
          </a:xfrm>
          <a:prstGeom prst="rect">
            <a:avLst/>
          </a:prstGeom>
          <a:noFill/>
          <a:ln w="9525">
            <a:noFill/>
            <a:miter lim="800000"/>
            <a:headEnd/>
            <a:tailEnd/>
          </a:ln>
        </p:spPr>
        <p:txBody>
          <a:bodyPr wrap="none" lIns="0" tIns="0" rIns="0" bIns="0">
            <a:spAutoFit/>
          </a:bodyPr>
          <a:lstStyle/>
          <a:p>
            <a:r>
              <a:rPr lang="en-GB" sz="1800"/>
              <a:t>Biography:</a:t>
            </a:r>
          </a:p>
        </p:txBody>
      </p:sp>
      <p:sp>
        <p:nvSpPr>
          <p:cNvPr id="22" name="Text Box 4"/>
          <p:cNvSpPr txBox="1">
            <a:spLocks noChangeArrowheads="1"/>
          </p:cNvSpPr>
          <p:nvPr/>
        </p:nvSpPr>
        <p:spPr bwMode="auto">
          <a:xfrm>
            <a:off x="6184900" y="2698750"/>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5" name="Text Box 4"/>
          <p:cNvSpPr txBox="1">
            <a:spLocks noChangeArrowheads="1"/>
          </p:cNvSpPr>
          <p:nvPr/>
        </p:nvSpPr>
        <p:spPr bwMode="auto">
          <a:xfrm>
            <a:off x="6184900" y="3827463"/>
            <a:ext cx="623888" cy="276225"/>
          </a:xfrm>
          <a:prstGeom prst="rect">
            <a:avLst/>
          </a:prstGeom>
          <a:noFill/>
          <a:ln w="9525">
            <a:noFill/>
            <a:miter lim="800000"/>
            <a:headEnd/>
            <a:tailEnd/>
          </a:ln>
        </p:spPr>
        <p:txBody>
          <a:bodyPr wrap="none" lIns="0" tIns="0" rIns="0" bIns="0">
            <a:spAutoFit/>
          </a:bodyPr>
          <a:lstStyle/>
          <a:p>
            <a:r>
              <a:rPr lang="en-GB" sz="1800"/>
              <a:t>Term:</a:t>
            </a:r>
          </a:p>
        </p:txBody>
      </p:sp>
      <p:sp>
        <p:nvSpPr>
          <p:cNvPr id="26" name="Text Box 4"/>
          <p:cNvSpPr txBox="1">
            <a:spLocks noChangeArrowheads="1"/>
          </p:cNvSpPr>
          <p:nvPr/>
        </p:nvSpPr>
        <p:spPr bwMode="auto">
          <a:xfrm>
            <a:off x="6184900" y="4170363"/>
            <a:ext cx="1141413" cy="276225"/>
          </a:xfrm>
          <a:prstGeom prst="rect">
            <a:avLst/>
          </a:prstGeom>
          <a:noFill/>
          <a:ln w="9525">
            <a:noFill/>
            <a:miter lim="800000"/>
            <a:headEnd/>
            <a:tailEnd/>
          </a:ln>
        </p:spPr>
        <p:txBody>
          <a:bodyPr wrap="none" lIns="0" tIns="0" rIns="0" bIns="0">
            <a:spAutoFit/>
          </a:bodyPr>
          <a:lstStyle/>
          <a:p>
            <a:r>
              <a:rPr lang="en-GB" sz="1800"/>
              <a:t>Definition:</a:t>
            </a:r>
          </a:p>
        </p:txBody>
      </p:sp>
      <p:sp>
        <p:nvSpPr>
          <p:cNvPr id="27" name="Text Box 4"/>
          <p:cNvSpPr txBox="1">
            <a:spLocks noChangeArrowheads="1"/>
          </p:cNvSpPr>
          <p:nvPr/>
        </p:nvSpPr>
        <p:spPr bwMode="auto">
          <a:xfrm>
            <a:off x="6184900" y="4511675"/>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8" name="Text Box 4"/>
          <p:cNvSpPr txBox="1">
            <a:spLocks noChangeArrowheads="1"/>
          </p:cNvSpPr>
          <p:nvPr/>
        </p:nvSpPr>
        <p:spPr bwMode="auto">
          <a:xfrm>
            <a:off x="6042025" y="3365500"/>
            <a:ext cx="1884363"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29" name="Text Box 4"/>
          <p:cNvSpPr txBox="1">
            <a:spLocks noChangeArrowheads="1"/>
          </p:cNvSpPr>
          <p:nvPr/>
        </p:nvSpPr>
        <p:spPr bwMode="auto">
          <a:xfrm>
            <a:off x="277813" y="1482725"/>
            <a:ext cx="2782887" cy="276225"/>
          </a:xfrm>
          <a:prstGeom prst="rect">
            <a:avLst/>
          </a:prstGeom>
          <a:noFill/>
          <a:ln w="9525">
            <a:noFill/>
            <a:miter lim="800000"/>
            <a:headEnd/>
            <a:tailEnd/>
          </a:ln>
        </p:spPr>
        <p:txBody>
          <a:bodyPr wrap="none" lIns="0" tIns="0" rIns="0" bIns="0">
            <a:spAutoFit/>
          </a:bodyPr>
          <a:lstStyle/>
          <a:p>
            <a:r>
              <a:rPr lang="en-GB" sz="1800" i="1"/>
              <a:t>Bibliographic description</a:t>
            </a:r>
          </a:p>
        </p:txBody>
      </p:sp>
      <p:cxnSp>
        <p:nvCxnSpPr>
          <p:cNvPr id="31" name="Elbow Connector 30"/>
          <p:cNvCxnSpPr>
            <a:cxnSpLocks noChangeShapeType="1"/>
            <a:endCxn id="28" idx="1"/>
          </p:cNvCxnSpPr>
          <p:nvPr/>
        </p:nvCxnSpPr>
        <p:spPr bwMode="auto">
          <a:xfrm flipV="1">
            <a:off x="4995863" y="3503613"/>
            <a:ext cx="1046162" cy="339725"/>
          </a:xfrm>
          <a:prstGeom prst="bentConnector3">
            <a:avLst>
              <a:gd name="adj1" fmla="val 50000"/>
            </a:avLst>
          </a:prstGeom>
          <a:noFill/>
          <a:ln w="25400" algn="ctr">
            <a:solidFill>
              <a:schemeClr val="tx1"/>
            </a:solidFill>
            <a:round/>
            <a:headEnd type="triangle" w="med" len="med"/>
            <a:tailEnd type="triangle" w="med" len="med"/>
          </a:ln>
        </p:spPr>
      </p:cxnSp>
      <p:cxnSp>
        <p:nvCxnSpPr>
          <p:cNvPr id="40" name="Elbow Connector 39"/>
          <p:cNvCxnSpPr>
            <a:cxnSpLocks noChangeShapeType="1"/>
            <a:endCxn id="23" idx="1"/>
          </p:cNvCxnSpPr>
          <p:nvPr/>
        </p:nvCxnSpPr>
        <p:spPr bwMode="auto">
          <a:xfrm flipV="1">
            <a:off x="4995863" y="1701800"/>
            <a:ext cx="1023937" cy="398463"/>
          </a:xfrm>
          <a:prstGeom prst="bentConnector3">
            <a:avLst>
              <a:gd name="adj1" fmla="val 50000"/>
            </a:avLst>
          </a:prstGeom>
          <a:noFill/>
          <a:ln w="25400" algn="ctr">
            <a:solidFill>
              <a:schemeClr val="tx1"/>
            </a:solidFill>
            <a:round/>
            <a:headEnd type="triangle" w="med" len="med"/>
            <a:tailEnd type="triangle" w="med" len="med"/>
          </a:ln>
        </p:spPr>
      </p:cxnSp>
    </p:spTree>
    <p:extLst>
      <p:ext uri="{BB962C8B-B14F-4D97-AF65-F5344CB8AC3E}">
        <p14:creationId xmlns:p14="http://schemas.microsoft.com/office/powerpoint/2010/main" val="22721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par>
                          <p:cTn id="61" fill="hold">
                            <p:stCondLst>
                              <p:cond delay="500"/>
                            </p:stCondLst>
                            <p:childTnLst>
                              <p:par>
                                <p:cTn id="62" presetID="0" presetClass="path" presetSubtype="0" accel="50000" decel="50000" fill="hold" grpId="1" nodeType="afterEffect">
                                  <p:stCondLst>
                                    <p:cond delay="0"/>
                                  </p:stCondLst>
                                  <p:childTnLst>
                                    <p:animMotion origin="layout" path="M -1.66667E-6 4.81481E-6 L 0.60104 0.00648 " pathEditMode="relative" rAng="0" ptsTypes="AA">
                                      <p:cBhvr>
                                        <p:cTn id="63" dur="2000" fill="hold"/>
                                        <p:tgtEl>
                                          <p:spTgt spid="8"/>
                                        </p:tgtEl>
                                        <p:attrNameLst>
                                          <p:attrName>ppt_x</p:attrName>
                                          <p:attrName>ppt_y</p:attrName>
                                        </p:attrNameLst>
                                      </p:cBhvr>
                                      <p:rCtr x="30100" y="300"/>
                                    </p:animMotion>
                                  </p:childTnLst>
                                </p:cTn>
                              </p:par>
                            </p:childTnLst>
                          </p:cTn>
                        </p:par>
                        <p:par>
                          <p:cTn id="64" fill="hold">
                            <p:stCondLst>
                              <p:cond delay="2500"/>
                            </p:stCondLst>
                            <p:childTnLst>
                              <p:par>
                                <p:cTn id="65" presetID="9"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childTnLst>
                          </p:cTn>
                        </p:par>
                        <p:par>
                          <p:cTn id="85" fill="hold">
                            <p:stCondLst>
                              <p:cond delay="500"/>
                            </p:stCondLst>
                            <p:childTnLst>
                              <p:par>
                                <p:cTn id="86" presetID="0" presetClass="path" presetSubtype="0" accel="50000" decel="50000" fill="hold" grpId="1" nodeType="afterEffect">
                                  <p:stCondLst>
                                    <p:cond delay="0"/>
                                  </p:stCondLst>
                                  <p:childTnLst>
                                    <p:animMotion origin="layout" path="M 0.01667 0.00162 L 0.58941 0.02546 " pathEditMode="relative" rAng="0" ptsTypes="AA">
                                      <p:cBhvr>
                                        <p:cTn id="87" dur="2000" fill="hold"/>
                                        <p:tgtEl>
                                          <p:spTgt spid="12"/>
                                        </p:tgtEl>
                                        <p:attrNameLst>
                                          <p:attrName>ppt_x</p:attrName>
                                          <p:attrName>ppt_y</p:attrName>
                                        </p:attrNameLst>
                                      </p:cBhvr>
                                      <p:rCtr x="28600" y="1200"/>
                                    </p:animMotion>
                                  </p:childTnLst>
                                </p:cTn>
                              </p:par>
                            </p:childTnLst>
                          </p:cTn>
                        </p:par>
                        <p:par>
                          <p:cTn id="88" fill="hold">
                            <p:stCondLst>
                              <p:cond delay="2500"/>
                            </p:stCondLst>
                            <p:childTnLst>
                              <p:par>
                                <p:cTn id="89" presetID="9"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dissolv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dissolve">
                                      <p:cBhvr>
                                        <p:cTn id="96" dur="500"/>
                                        <p:tgtEl>
                                          <p:spTgt spid="29"/>
                                        </p:tgtEl>
                                      </p:cBhvr>
                                    </p:animEffect>
                                  </p:childTnLst>
                                </p:cTn>
                              </p:par>
                            </p:childTnLst>
                          </p:cTn>
                        </p:par>
                        <p:par>
                          <p:cTn id="97" fill="hold">
                            <p:stCondLst>
                              <p:cond delay="500"/>
                            </p:stCondLst>
                            <p:childTnLst>
                              <p:par>
                                <p:cTn id="98" presetID="9" presetClass="exit" presetSubtype="0" fill="hold" grpId="0" nodeType="afterEffect">
                                  <p:stCondLst>
                                    <p:cond delay="0"/>
                                  </p:stCondLst>
                                  <p:childTnLst>
                                    <p:animEffect transition="out" filter="dissolv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par>
                          <p:cTn id="101" fill="hold">
                            <p:stCondLst>
                              <p:cond delay="1000"/>
                            </p:stCondLst>
                            <p:childTnLst>
                              <p:par>
                                <p:cTn id="102" presetID="9"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dissolve">
                                      <p:cBhvr>
                                        <p:cTn id="10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14" grpId="0" animBg="1"/>
      <p:bldP spid="3" grpId="0"/>
      <p:bldP spid="4" grpId="0"/>
      <p:bldP spid="5" grpId="0"/>
      <p:bldP spid="6" grpId="0"/>
      <p:bldP spid="7" grpId="0"/>
      <p:bldP spid="8" grpId="0"/>
      <p:bldP spid="8" grpId="1"/>
      <p:bldP spid="9" grpId="0"/>
      <p:bldP spid="10" grpId="0"/>
      <p:bldP spid="11" grpId="0"/>
      <p:bldP spid="12" grpId="0"/>
      <p:bldP spid="12" grpId="1"/>
      <p:bldP spid="13" grpId="0"/>
      <p:bldP spid="42" grpId="0"/>
      <p:bldP spid="16" grpId="0"/>
      <p:bldP spid="18" grpId="0"/>
      <p:bldP spid="20" grpId="0"/>
      <p:bldP spid="21" grpId="0"/>
      <p:bldP spid="22" grpId="0"/>
      <p:bldP spid="23" grpId="0"/>
      <p:bldP spid="25" grpId="0"/>
      <p:bldP spid="26"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Ontological mapping &amp; interoperability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Sub-property ladder is a powerful tool for interoperability</a:t>
            </a:r>
          </a:p>
          <a:p>
            <a:r>
              <a:rPr lang="en-GB" dirty="0" smtClean="0"/>
              <a:t>But every ladder rung (ontological link) must “dumb-up” and lose conflicting semantics</a:t>
            </a:r>
          </a:p>
          <a:p>
            <a:pPr lvl="1"/>
            <a:r>
              <a:rPr lang="en-GB" dirty="0" smtClean="0"/>
              <a:t>Property definition broadens with super-property</a:t>
            </a:r>
          </a:p>
          <a:p>
            <a:r>
              <a:rPr lang="en-GB" dirty="0" smtClean="0"/>
              <a:t>Property domain/range must super-class with super-property</a:t>
            </a:r>
          </a:p>
          <a:p>
            <a:pPr lvl="1"/>
            <a:r>
              <a:rPr lang="en-GB" dirty="0" smtClean="0"/>
              <a:t>Or super-property domain/range is blank</a:t>
            </a:r>
          </a:p>
          <a:p>
            <a:pPr lvl="2"/>
            <a:r>
              <a:rPr lang="en-GB" dirty="0" smtClean="0"/>
              <a:t>= </a:t>
            </a:r>
            <a:r>
              <a:rPr lang="en-GB" dirty="0" err="1" smtClean="0"/>
              <a:t>owl:Thing</a:t>
            </a:r>
            <a:endParaRPr lang="en-GB" dirty="0" smtClean="0"/>
          </a:p>
          <a:p>
            <a:r>
              <a:rPr lang="en-GB" dirty="0" smtClean="0"/>
              <a:t>Need “unconstrained” properties</a:t>
            </a:r>
            <a:endParaRPr lang="en-GB" dirty="0"/>
          </a:p>
        </p:txBody>
      </p:sp>
    </p:spTree>
    <p:extLst>
      <p:ext uri="{BB962C8B-B14F-4D97-AF65-F5344CB8AC3E}">
        <p14:creationId xmlns:p14="http://schemas.microsoft.com/office/powerpoint/2010/main" val="31397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a:grpSpLocks noChangeAspect="1"/>
          </p:cNvGrpSpPr>
          <p:nvPr/>
        </p:nvGrpSpPr>
        <p:grpSpPr>
          <a:xfrm>
            <a:off x="1662303" y="418849"/>
            <a:ext cx="5819394" cy="6020302"/>
            <a:chOff x="276520" y="237150"/>
            <a:chExt cx="4157318" cy="4300582"/>
          </a:xfrm>
        </p:grpSpPr>
        <p:sp>
          <p:nvSpPr>
            <p:cNvPr id="26" name="Text Box 44"/>
            <p:cNvSpPr txBox="1"/>
            <p:nvPr/>
          </p:nvSpPr>
          <p:spPr>
            <a:xfrm>
              <a:off x="276520" y="2077653"/>
              <a:ext cx="1167765" cy="4495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cs typeface="Times New Roman"/>
                </a:rPr>
                <a:t>rdfs:</a:t>
              </a:r>
              <a:endParaRPr lang="en-GB" sz="1100">
                <a:effectLst/>
                <a:ea typeface="Calibri"/>
                <a:cs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sp>
          <p:nvSpPr>
            <p:cNvPr id="27" name="Text Box 13"/>
            <p:cNvSpPr txBox="1"/>
            <p:nvPr/>
          </p:nvSpPr>
          <p:spPr>
            <a:xfrm>
              <a:off x="1287899" y="237150"/>
              <a:ext cx="1391938" cy="931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unc:</a:t>
              </a:r>
              <a:endParaRPr lang="en-GB" sz="1200">
                <a:effectLst/>
                <a:latin typeface="Times New Roman"/>
                <a:ea typeface="Times New Roman"/>
              </a:endParaRPr>
            </a:p>
            <a:p>
              <a:pPr algn="ctr">
                <a:spcAft>
                  <a:spcPts val="0"/>
                </a:spcAft>
              </a:pPr>
              <a:r>
                <a:rPr lang="en-GB" sz="1100" b="1">
                  <a:effectLst/>
                  <a:latin typeface="Arial"/>
                  <a:ea typeface="Times New Roman"/>
                </a:rPr>
                <a:t>“has note on use or audience”</a:t>
              </a:r>
              <a:endParaRPr lang="en-GB" sz="1200">
                <a:effectLst/>
                <a:latin typeface="Times New Roman"/>
                <a:ea typeface="Times New Roman"/>
              </a:endParaRPr>
            </a:p>
          </p:txBody>
        </p:sp>
        <p:cxnSp>
          <p:nvCxnSpPr>
            <p:cNvPr id="28" name="Curved Connector 27"/>
            <p:cNvCxnSpPr/>
            <p:nvPr/>
          </p:nvCxnSpPr>
          <p:spPr>
            <a:xfrm rot="16200000" flipV="1">
              <a:off x="2389348" y="1212404"/>
              <a:ext cx="227315" cy="195781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 Box 13"/>
            <p:cNvSpPr txBox="1"/>
            <p:nvPr/>
          </p:nvSpPr>
          <p:spPr>
            <a:xfrm>
              <a:off x="2475525" y="1071835"/>
              <a:ext cx="1391920" cy="93091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isbd:</a:t>
              </a:r>
              <a:endParaRPr lang="en-GB" sz="1200">
                <a:effectLst/>
                <a:latin typeface="Times New Roman"/>
                <a:ea typeface="Times New Roman"/>
              </a:endParaRPr>
            </a:p>
            <a:p>
              <a:pPr algn="ctr">
                <a:spcAft>
                  <a:spcPts val="0"/>
                </a:spcAft>
              </a:pPr>
              <a:r>
                <a:rPr lang="en-GB" sz="1100" b="1">
                  <a:effectLst/>
                  <a:latin typeface="Arial"/>
                  <a:ea typeface="Times New Roman"/>
                </a:rPr>
                <a:t>“has note on use or audience”</a:t>
              </a:r>
              <a:endParaRPr lang="en-GB" sz="1200">
                <a:effectLst/>
                <a:latin typeface="Times New Roman"/>
                <a:ea typeface="Times New Roman"/>
              </a:endParaRPr>
            </a:p>
          </p:txBody>
        </p:sp>
        <p:sp>
          <p:nvSpPr>
            <p:cNvPr id="30" name="Text Box 13"/>
            <p:cNvSpPr txBox="1"/>
            <p:nvPr/>
          </p:nvSpPr>
          <p:spPr>
            <a:xfrm>
              <a:off x="967030" y="1373604"/>
              <a:ext cx="1114134"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unc:</a:t>
              </a:r>
              <a:endParaRPr lang="en-GB" sz="1200">
                <a:effectLst/>
                <a:latin typeface="Times New Roman"/>
                <a:ea typeface="Times New Roman"/>
              </a:endParaRPr>
            </a:p>
            <a:p>
              <a:pPr algn="ctr">
                <a:spcAft>
                  <a:spcPts val="0"/>
                </a:spcAft>
              </a:pPr>
              <a:r>
                <a:rPr lang="en-GB" sz="1100" b="1">
                  <a:effectLst/>
                  <a:latin typeface="Arial"/>
                  <a:ea typeface="Times New Roman"/>
                </a:rPr>
                <a:t>“Intended audience”</a:t>
              </a:r>
              <a:endParaRPr lang="en-GB" sz="1200">
                <a:effectLst/>
                <a:latin typeface="Times New Roman"/>
                <a:ea typeface="Times New Roman"/>
              </a:endParaRPr>
            </a:p>
          </p:txBody>
        </p:sp>
        <p:cxnSp>
          <p:nvCxnSpPr>
            <p:cNvPr id="31" name="Curved Connector 30"/>
            <p:cNvCxnSpPr/>
            <p:nvPr/>
          </p:nvCxnSpPr>
          <p:spPr>
            <a:xfrm rot="10800000">
              <a:off x="1983869" y="1168400"/>
              <a:ext cx="491657" cy="368890"/>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rot="5400000" flipH="1" flipV="1">
              <a:off x="1651380" y="1041117"/>
              <a:ext cx="205204" cy="459771"/>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Text Box 13"/>
            <p:cNvSpPr txBox="1"/>
            <p:nvPr/>
          </p:nvSpPr>
          <p:spPr>
            <a:xfrm>
              <a:off x="2081164" y="2338762"/>
              <a:ext cx="1143000"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rda:</a:t>
              </a:r>
              <a:endParaRPr lang="en-GB" sz="1200">
                <a:effectLst/>
                <a:latin typeface="Times New Roman"/>
                <a:ea typeface="Times New Roman"/>
              </a:endParaRPr>
            </a:p>
            <a:p>
              <a:pPr algn="ctr">
                <a:spcAft>
                  <a:spcPts val="0"/>
                </a:spcAft>
              </a:pPr>
              <a:r>
                <a:rPr lang="en-GB" sz="1100" b="1">
                  <a:effectLst/>
                  <a:latin typeface="Arial"/>
                  <a:ea typeface="Times New Roman"/>
                </a:rPr>
                <a:t>“Intended audience”</a:t>
              </a:r>
              <a:endParaRPr lang="en-GB" sz="1200">
                <a:effectLst/>
                <a:latin typeface="Times New Roman"/>
                <a:ea typeface="Times New Roman"/>
              </a:endParaRPr>
            </a:p>
          </p:txBody>
        </p:sp>
        <p:cxnSp>
          <p:nvCxnSpPr>
            <p:cNvPr id="34" name="Curved Connector 33"/>
            <p:cNvCxnSpPr/>
            <p:nvPr/>
          </p:nvCxnSpPr>
          <p:spPr>
            <a:xfrm rot="10800000">
              <a:off x="1524098" y="2077655"/>
              <a:ext cx="557067" cy="613133"/>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 Box 13"/>
            <p:cNvSpPr txBox="1"/>
            <p:nvPr/>
          </p:nvSpPr>
          <p:spPr>
            <a:xfrm>
              <a:off x="561975" y="2989338"/>
              <a:ext cx="160027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m21:</a:t>
              </a:r>
              <a:endParaRPr lang="en-GB" sz="1200">
                <a:effectLst/>
                <a:latin typeface="Times New Roman"/>
                <a:ea typeface="Times New Roman"/>
              </a:endParaRPr>
            </a:p>
            <a:p>
              <a:pPr algn="ctr">
                <a:spcAft>
                  <a:spcPts val="0"/>
                </a:spcAft>
              </a:pPr>
              <a:r>
                <a:rPr lang="en-GB" sz="1100" b="1">
                  <a:effectLst/>
                  <a:latin typeface="Arial"/>
                  <a:ea typeface="Times New Roman"/>
                </a:rPr>
                <a:t>“Target audience”</a:t>
              </a:r>
              <a:endParaRPr lang="en-GB" sz="1200">
                <a:effectLst/>
                <a:latin typeface="Times New Roman"/>
                <a:ea typeface="Times New Roman"/>
              </a:endParaRPr>
            </a:p>
          </p:txBody>
        </p:sp>
        <p:cxnSp>
          <p:nvCxnSpPr>
            <p:cNvPr id="36" name="Curved Connector 35"/>
            <p:cNvCxnSpPr/>
            <p:nvPr/>
          </p:nvCxnSpPr>
          <p:spPr>
            <a:xfrm rot="5400000" flipH="1" flipV="1">
              <a:off x="652818" y="2221166"/>
              <a:ext cx="1014790" cy="727767"/>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Text Box 13"/>
            <p:cNvSpPr txBox="1"/>
            <p:nvPr/>
          </p:nvSpPr>
          <p:spPr>
            <a:xfrm>
              <a:off x="2880157" y="2952581"/>
              <a:ext cx="1449411" cy="704051"/>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frbrer:</a:t>
              </a:r>
              <a:endParaRPr lang="en-GB" sz="1200">
                <a:effectLst/>
                <a:latin typeface="Times New Roman"/>
                <a:ea typeface="Times New Roman"/>
              </a:endParaRPr>
            </a:p>
            <a:p>
              <a:pPr algn="ctr">
                <a:spcAft>
                  <a:spcPts val="0"/>
                </a:spcAft>
              </a:pPr>
              <a:r>
                <a:rPr lang="en-GB" sz="1100" b="1">
                  <a:effectLst/>
                  <a:latin typeface="Arial"/>
                  <a:ea typeface="Times New Roman"/>
                </a:rPr>
                <a:t>“has intended audience”</a:t>
              </a:r>
              <a:endParaRPr lang="en-GB" sz="1200">
                <a:effectLst/>
                <a:latin typeface="Times New Roman"/>
                <a:ea typeface="Times New Roman"/>
              </a:endParaRPr>
            </a:p>
          </p:txBody>
        </p:sp>
        <p:cxnSp>
          <p:nvCxnSpPr>
            <p:cNvPr id="38" name="Curved Connector 37"/>
            <p:cNvCxnSpPr/>
            <p:nvPr/>
          </p:nvCxnSpPr>
          <p:spPr>
            <a:xfrm rot="10800000">
              <a:off x="1524097" y="2077655"/>
              <a:ext cx="1356060" cy="1226953"/>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 Box 13"/>
            <p:cNvSpPr txBox="1"/>
            <p:nvPr/>
          </p:nvSpPr>
          <p:spPr>
            <a:xfrm>
              <a:off x="3318587" y="2222181"/>
              <a:ext cx="1115251" cy="565309"/>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b="1">
                  <a:effectLst/>
                  <a:latin typeface="Arial"/>
                  <a:ea typeface="Times New Roman"/>
                </a:rPr>
                <a:t>dct:</a:t>
              </a:r>
              <a:endParaRPr lang="en-GB" sz="1200">
                <a:effectLst/>
                <a:latin typeface="Times New Roman"/>
                <a:ea typeface="Times New Roman"/>
              </a:endParaRPr>
            </a:p>
            <a:p>
              <a:pPr algn="ctr">
                <a:spcAft>
                  <a:spcPts val="0"/>
                </a:spcAft>
              </a:pPr>
              <a:r>
                <a:rPr lang="en-GB" sz="1100" b="1">
                  <a:effectLst/>
                  <a:latin typeface="Arial"/>
                  <a:ea typeface="Times New Roman"/>
                </a:rPr>
                <a:t>“audience”</a:t>
              </a:r>
              <a:endParaRPr lang="en-GB" sz="1200">
                <a:effectLst/>
                <a:latin typeface="Times New Roman"/>
                <a:ea typeface="Times New Roman"/>
              </a:endParaRPr>
            </a:p>
          </p:txBody>
        </p:sp>
        <p:sp>
          <p:nvSpPr>
            <p:cNvPr id="40" name="Text Box 44"/>
            <p:cNvSpPr txBox="1"/>
            <p:nvPr/>
          </p:nvSpPr>
          <p:spPr>
            <a:xfrm>
              <a:off x="276520" y="924659"/>
              <a:ext cx="1167765" cy="44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rPr>
                <a:t>rdfs:</a:t>
              </a:r>
              <a:endParaRPr lang="en-GB" sz="1200">
                <a:effectLst/>
                <a:latin typeface="Times New Roman"/>
                <a:ea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sp>
          <p:nvSpPr>
            <p:cNvPr id="41" name="Text Box 13"/>
            <p:cNvSpPr txBox="1"/>
            <p:nvPr/>
          </p:nvSpPr>
          <p:spPr>
            <a:xfrm>
              <a:off x="2234137" y="3833682"/>
              <a:ext cx="1247776"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200" b="1">
                  <a:effectLst/>
                  <a:latin typeface="Times New Roman"/>
                  <a:ea typeface="Times New Roman"/>
                </a:rPr>
                <a:t> </a:t>
              </a:r>
              <a:endParaRPr lang="en-GB" sz="1200">
                <a:effectLst/>
                <a:latin typeface="Times New Roman"/>
                <a:ea typeface="Times New Roman"/>
              </a:endParaRPr>
            </a:p>
            <a:p>
              <a:pPr algn="ctr">
                <a:spcAft>
                  <a:spcPts val="0"/>
                </a:spcAft>
              </a:pPr>
              <a:r>
                <a:rPr lang="en-GB" sz="1200" b="1">
                  <a:effectLst/>
                  <a:latin typeface="Times New Roman"/>
                  <a:ea typeface="Times New Roman"/>
                </a:rPr>
                <a:t> </a:t>
              </a:r>
              <a:endParaRPr lang="en-GB" sz="1200">
                <a:effectLst/>
                <a:latin typeface="Times New Roman"/>
                <a:ea typeface="Times New Roman"/>
              </a:endParaRPr>
            </a:p>
          </p:txBody>
        </p:sp>
        <p:sp>
          <p:nvSpPr>
            <p:cNvPr id="42" name="Text Box 13"/>
            <p:cNvSpPr txBox="1"/>
            <p:nvPr/>
          </p:nvSpPr>
          <p:spPr>
            <a:xfrm>
              <a:off x="1814062" y="3825938"/>
              <a:ext cx="1467826" cy="711794"/>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200" b="1">
                  <a:effectLst/>
                  <a:latin typeface="Times New Roman"/>
                  <a:ea typeface="Times New Roman"/>
                </a:rPr>
                <a:t> </a:t>
              </a:r>
              <a:endParaRPr lang="en-GB" sz="1200">
                <a:effectLst/>
                <a:latin typeface="Times New Roman"/>
                <a:ea typeface="Times New Roman"/>
              </a:endParaRPr>
            </a:p>
            <a:p>
              <a:pPr algn="ctr">
                <a:spcAft>
                  <a:spcPts val="0"/>
                </a:spcAft>
              </a:pPr>
              <a:r>
                <a:rPr lang="en-GB" sz="1200" b="1">
                  <a:effectLst/>
                  <a:latin typeface="Times New Roman"/>
                  <a:ea typeface="Times New Roman"/>
                </a:rPr>
                <a:t> </a:t>
              </a:r>
              <a:endParaRPr lang="en-GB" sz="1200">
                <a:effectLst/>
                <a:latin typeface="Times New Roman"/>
                <a:ea typeface="Times New Roman"/>
              </a:endParaRPr>
            </a:p>
          </p:txBody>
        </p:sp>
        <p:sp>
          <p:nvSpPr>
            <p:cNvPr id="43" name="Text Box 13"/>
            <p:cNvSpPr txBox="1"/>
            <p:nvPr/>
          </p:nvSpPr>
          <p:spPr>
            <a:xfrm>
              <a:off x="1538811" y="3833682"/>
              <a:ext cx="150537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b="1">
                  <a:effectLst/>
                  <a:latin typeface="Arial"/>
                  <a:ea typeface="Times New Roman"/>
                </a:rPr>
                <a:t>m21:</a:t>
              </a:r>
              <a:endParaRPr lang="en-GB" sz="1200">
                <a:effectLst/>
                <a:latin typeface="Times New Roman"/>
                <a:ea typeface="Times New Roman"/>
              </a:endParaRPr>
            </a:p>
            <a:p>
              <a:pPr algn="ctr">
                <a:spcAft>
                  <a:spcPts val="0"/>
                </a:spcAft>
              </a:pPr>
              <a:r>
                <a:rPr lang="en-GB" sz="1100" b="1">
                  <a:effectLst/>
                  <a:latin typeface="Arial"/>
                  <a:ea typeface="Times New Roman"/>
                </a:rPr>
                <a:t>“Target audience of …”</a:t>
              </a:r>
              <a:endParaRPr lang="en-GB" sz="1200">
                <a:effectLst/>
                <a:latin typeface="Times New Roman"/>
                <a:ea typeface="Times New Roman"/>
              </a:endParaRPr>
            </a:p>
          </p:txBody>
        </p:sp>
        <p:cxnSp>
          <p:nvCxnSpPr>
            <p:cNvPr id="44" name="Curved Connector 43"/>
            <p:cNvCxnSpPr/>
            <p:nvPr/>
          </p:nvCxnSpPr>
          <p:spPr>
            <a:xfrm rot="16200000" flipV="1">
              <a:off x="1756661" y="3298842"/>
              <a:ext cx="140294" cy="92938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Text Box 44"/>
            <p:cNvSpPr txBox="1"/>
            <p:nvPr/>
          </p:nvSpPr>
          <p:spPr>
            <a:xfrm>
              <a:off x="276520" y="3725665"/>
              <a:ext cx="1167765" cy="4489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GB" sz="1100" b="1">
                  <a:effectLst/>
                  <a:latin typeface="Arial"/>
                  <a:ea typeface="Calibri"/>
                </a:rPr>
                <a:t>rdfs:</a:t>
              </a:r>
              <a:endParaRPr lang="en-GB" sz="1200">
                <a:effectLst/>
                <a:latin typeface="Times New Roman"/>
                <a:ea typeface="Times New Roman"/>
              </a:endParaRPr>
            </a:p>
            <a:p>
              <a:pPr>
                <a:lnSpc>
                  <a:spcPct val="115000"/>
                </a:lnSpc>
                <a:spcAft>
                  <a:spcPts val="1000"/>
                </a:spcAft>
              </a:pPr>
              <a:r>
                <a:rPr lang="en-GB" sz="1100" b="1">
                  <a:effectLst/>
                  <a:latin typeface="Arial"/>
                  <a:ea typeface="Calibri"/>
                </a:rPr>
                <a:t>subPropertyOf</a:t>
              </a:r>
              <a:endParaRPr lang="en-GB" sz="1200">
                <a:effectLst/>
                <a:latin typeface="Times New Roman"/>
                <a:ea typeface="Times New Roman"/>
              </a:endParaRPr>
            </a:p>
          </p:txBody>
        </p:sp>
      </p:grpSp>
      <p:sp>
        <p:nvSpPr>
          <p:cNvPr id="2" name="Oval 1"/>
          <p:cNvSpPr/>
          <p:nvPr/>
        </p:nvSpPr>
        <p:spPr>
          <a:xfrm>
            <a:off x="3181914" y="692696"/>
            <a:ext cx="1659962" cy="806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771799" y="2099153"/>
            <a:ext cx="1280443" cy="806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4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“Commons” properties</a:t>
            </a:r>
            <a:endParaRPr lang="en-GB" dirty="0"/>
          </a:p>
        </p:txBody>
      </p:sp>
      <p:sp>
        <p:nvSpPr>
          <p:cNvPr id="3" name="Content Placeholder 2"/>
          <p:cNvSpPr>
            <a:spLocks noGrp="1"/>
          </p:cNvSpPr>
          <p:nvPr>
            <p:ph idx="1"/>
          </p:nvPr>
        </p:nvSpPr>
        <p:spPr/>
        <p:txBody>
          <a:bodyPr/>
          <a:lstStyle/>
          <a:p>
            <a:r>
              <a:rPr lang="en-GB" dirty="0" smtClean="0"/>
              <a:t>Unconstrained by domain or range</a:t>
            </a:r>
          </a:p>
          <a:p>
            <a:r>
              <a:rPr lang="en-GB" dirty="0" smtClean="0"/>
              <a:t>Broad definition</a:t>
            </a:r>
          </a:p>
          <a:p>
            <a:r>
              <a:rPr lang="en-GB" dirty="0" smtClean="0"/>
              <a:t>Common to bibliographic schema</a:t>
            </a:r>
          </a:p>
          <a:p>
            <a:r>
              <a:rPr lang="en-GB" dirty="0" smtClean="0"/>
              <a:t>Consensus?</a:t>
            </a:r>
          </a:p>
          <a:p>
            <a:r>
              <a:rPr lang="en-GB" dirty="0" smtClean="0"/>
              <a:t>Who creates and maintains?</a:t>
            </a:r>
            <a:endParaRPr lang="en-GB" dirty="0"/>
          </a:p>
        </p:txBody>
      </p:sp>
    </p:spTree>
    <p:extLst>
      <p:ext uri="{BB962C8B-B14F-4D97-AF65-F5344CB8AC3E}">
        <p14:creationId xmlns:p14="http://schemas.microsoft.com/office/powerpoint/2010/main" val="3493836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noChangeAspect="1"/>
          </p:cNvGrpSpPr>
          <p:nvPr/>
        </p:nvGrpSpPr>
        <p:grpSpPr>
          <a:xfrm>
            <a:off x="804672" y="389636"/>
            <a:ext cx="7534656" cy="6078728"/>
            <a:chOff x="195214" y="228614"/>
            <a:chExt cx="4709204" cy="3799486"/>
          </a:xfrm>
        </p:grpSpPr>
        <p:sp>
          <p:nvSpPr>
            <p:cNvPr id="25" name="Text Box 13"/>
            <p:cNvSpPr txBox="1"/>
            <p:nvPr/>
          </p:nvSpPr>
          <p:spPr>
            <a:xfrm>
              <a:off x="3512480" y="521544"/>
              <a:ext cx="1391920" cy="476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dcterms:</a:t>
              </a:r>
              <a:endParaRPr lang="en-GB" sz="1200">
                <a:effectLst/>
                <a:latin typeface="Times New Roman"/>
                <a:ea typeface="Times New Roman"/>
              </a:endParaRPr>
            </a:p>
            <a:p>
              <a:pPr algn="ctr">
                <a:spcAft>
                  <a:spcPts val="0"/>
                </a:spcAft>
              </a:pPr>
              <a:r>
                <a:rPr lang="en-GB" sz="1100">
                  <a:effectLst/>
                  <a:latin typeface="Arial"/>
                  <a:ea typeface="Times New Roman"/>
                </a:rPr>
                <a:t>“extent”</a:t>
              </a:r>
              <a:endParaRPr lang="en-GB" sz="1200">
                <a:effectLst/>
                <a:latin typeface="Times New Roman"/>
                <a:ea typeface="Times New Roman"/>
              </a:endParaRPr>
            </a:p>
          </p:txBody>
        </p:sp>
        <p:cxnSp>
          <p:nvCxnSpPr>
            <p:cNvPr id="26" name="Curved Connector 25"/>
            <p:cNvCxnSpPr/>
            <p:nvPr/>
          </p:nvCxnSpPr>
          <p:spPr>
            <a:xfrm rot="5400000" flipH="1" flipV="1">
              <a:off x="1579063" y="270985"/>
              <a:ext cx="224457" cy="615967"/>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 Box 13"/>
            <p:cNvSpPr txBox="1"/>
            <p:nvPr/>
          </p:nvSpPr>
          <p:spPr>
            <a:xfrm>
              <a:off x="1999275" y="228614"/>
              <a:ext cx="1391920" cy="476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commons:</a:t>
              </a:r>
              <a:endParaRPr lang="en-GB" sz="1200">
                <a:effectLst/>
                <a:latin typeface="Times New Roman"/>
                <a:ea typeface="Times New Roman"/>
              </a:endParaRPr>
            </a:p>
            <a:p>
              <a:pPr algn="ctr">
                <a:spcAft>
                  <a:spcPts val="0"/>
                </a:spcAft>
              </a:pPr>
              <a:r>
                <a:rPr lang="en-GB" sz="1100">
                  <a:effectLst/>
                  <a:latin typeface="Arial"/>
                  <a:ea typeface="Times New Roman"/>
                </a:rPr>
                <a:t>“extent”</a:t>
              </a:r>
              <a:endParaRPr lang="en-GB" sz="1200">
                <a:effectLst/>
                <a:latin typeface="Times New Roman"/>
                <a:ea typeface="Times New Roman"/>
              </a:endParaRPr>
            </a:p>
          </p:txBody>
        </p:sp>
        <p:cxnSp>
          <p:nvCxnSpPr>
            <p:cNvPr id="28" name="Curved Connector 27"/>
            <p:cNvCxnSpPr/>
            <p:nvPr/>
          </p:nvCxnSpPr>
          <p:spPr>
            <a:xfrm rot="16200000" flipV="1">
              <a:off x="2562488" y="1756181"/>
              <a:ext cx="265524" cy="9"/>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6200000" flipV="1">
              <a:off x="2474386" y="925714"/>
              <a:ext cx="441709" cy="1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6200000" flipV="1">
              <a:off x="3491484" y="366450"/>
              <a:ext cx="124550" cy="325127"/>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Text Box 13"/>
            <p:cNvSpPr txBox="1"/>
            <p:nvPr/>
          </p:nvSpPr>
          <p:spPr>
            <a:xfrm>
              <a:off x="1999275" y="1146573"/>
              <a:ext cx="1391939" cy="476851"/>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a:t>
              </a:r>
              <a:endParaRPr lang="en-GB" sz="1200">
                <a:effectLst/>
                <a:latin typeface="Times New Roman"/>
                <a:ea typeface="Times New Roman"/>
              </a:endParaRPr>
            </a:p>
            <a:p>
              <a:pPr algn="ctr">
                <a:spcAft>
                  <a:spcPts val="0"/>
                </a:spcAft>
              </a:pPr>
              <a:r>
                <a:rPr lang="en-GB" sz="1100">
                  <a:effectLst/>
                  <a:latin typeface="Arial"/>
                  <a:ea typeface="Times New Roman"/>
                </a:rPr>
                <a:t>“extent”</a:t>
              </a:r>
              <a:endParaRPr lang="en-GB" sz="1200">
                <a:effectLst/>
                <a:latin typeface="Times New Roman"/>
                <a:ea typeface="Times New Roman"/>
              </a:endParaRPr>
            </a:p>
          </p:txBody>
        </p:sp>
        <p:sp>
          <p:nvSpPr>
            <p:cNvPr id="32" name="Text Box 13"/>
            <p:cNvSpPr txBox="1"/>
            <p:nvPr/>
          </p:nvSpPr>
          <p:spPr>
            <a:xfrm>
              <a:off x="1999294" y="1888948"/>
              <a:ext cx="1391920" cy="4762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a:t>
              </a:r>
              <a:endParaRPr lang="en-GB" sz="1200">
                <a:effectLst/>
                <a:latin typeface="Times New Roman"/>
                <a:ea typeface="Times New Roman"/>
              </a:endParaRPr>
            </a:p>
            <a:p>
              <a:pPr algn="ctr">
                <a:spcAft>
                  <a:spcPts val="0"/>
                </a:spcAft>
              </a:pPr>
              <a:r>
                <a:rPr lang="en-GB" sz="1100">
                  <a:effectLst/>
                  <a:latin typeface="Arial"/>
                  <a:ea typeface="Times New Roman"/>
                </a:rPr>
                <a:t>“extent of text”</a:t>
              </a:r>
              <a:endParaRPr lang="en-GB" sz="1200">
                <a:effectLst/>
                <a:latin typeface="Times New Roman"/>
                <a:ea typeface="Times New Roman"/>
              </a:endParaRPr>
            </a:p>
          </p:txBody>
        </p:sp>
        <p:sp>
          <p:nvSpPr>
            <p:cNvPr id="33" name="Text Box 13"/>
            <p:cNvSpPr txBox="1"/>
            <p:nvPr/>
          </p:nvSpPr>
          <p:spPr>
            <a:xfrm>
              <a:off x="195214" y="521544"/>
              <a:ext cx="1391939" cy="1158453"/>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isbd:</a:t>
              </a:r>
              <a:endParaRPr lang="en-GB" sz="1200">
                <a:effectLst/>
                <a:latin typeface="Times New Roman"/>
                <a:ea typeface="Times New Roman"/>
              </a:endParaRPr>
            </a:p>
            <a:p>
              <a:pPr algn="ctr">
                <a:spcAft>
                  <a:spcPts val="0"/>
                </a:spcAft>
              </a:pPr>
              <a:r>
                <a:rPr lang="en-GB" sz="1100">
                  <a:effectLst/>
                  <a:latin typeface="Arial"/>
                  <a:ea typeface="Times New Roman"/>
                </a:rPr>
                <a:t>“has specific material designation and extent”</a:t>
              </a:r>
              <a:endParaRPr lang="en-GB" sz="1200">
                <a:effectLst/>
                <a:latin typeface="Times New Roman"/>
                <a:ea typeface="Times New Roman"/>
              </a:endParaRPr>
            </a:p>
          </p:txBody>
        </p:sp>
        <p:sp>
          <p:nvSpPr>
            <p:cNvPr id="34" name="Text Box 13"/>
            <p:cNvSpPr txBox="1"/>
            <p:nvPr/>
          </p:nvSpPr>
          <p:spPr>
            <a:xfrm>
              <a:off x="3512461" y="1270398"/>
              <a:ext cx="139193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marc21:</a:t>
              </a:r>
              <a:endParaRPr lang="en-GB" sz="1200">
                <a:effectLst/>
                <a:latin typeface="Times New Roman"/>
                <a:ea typeface="Times New Roman"/>
              </a:endParaRPr>
            </a:p>
            <a:p>
              <a:pPr algn="ctr">
                <a:spcAft>
                  <a:spcPts val="0"/>
                </a:spcAft>
              </a:pPr>
              <a:r>
                <a:rPr lang="en-GB" sz="1100">
                  <a:effectLst/>
                  <a:latin typeface="Arial"/>
                  <a:ea typeface="Times New Roman"/>
                </a:rPr>
                <a:t>“Physical description”</a:t>
              </a:r>
              <a:endParaRPr lang="en-GB" sz="1200">
                <a:effectLst/>
                <a:latin typeface="Times New Roman"/>
                <a:ea typeface="Times New Roman"/>
              </a:endParaRPr>
            </a:p>
          </p:txBody>
        </p:sp>
        <p:cxnSp>
          <p:nvCxnSpPr>
            <p:cNvPr id="35" name="Curved Connector 34"/>
            <p:cNvCxnSpPr/>
            <p:nvPr/>
          </p:nvCxnSpPr>
          <p:spPr>
            <a:xfrm rot="16200000" flipV="1">
              <a:off x="3082638" y="739835"/>
              <a:ext cx="738385" cy="528953"/>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Text Box 13"/>
            <p:cNvSpPr txBox="1"/>
            <p:nvPr/>
          </p:nvSpPr>
          <p:spPr>
            <a:xfrm>
              <a:off x="195233" y="2694793"/>
              <a:ext cx="1391920" cy="475615"/>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a:t>
              </a:r>
              <a:endParaRPr lang="en-GB" sz="1200">
                <a:effectLst/>
                <a:latin typeface="Times New Roman"/>
                <a:ea typeface="Times New Roman"/>
              </a:endParaRPr>
            </a:p>
            <a:p>
              <a:pPr algn="ctr">
                <a:spcAft>
                  <a:spcPts val="0"/>
                </a:spcAft>
              </a:pPr>
              <a:r>
                <a:rPr lang="en-GB" sz="1100">
                  <a:effectLst/>
                  <a:latin typeface="Arial"/>
                  <a:ea typeface="Times New Roman"/>
                </a:rPr>
                <a:t>“duration”</a:t>
              </a:r>
              <a:endParaRPr lang="en-GB" sz="1200">
                <a:effectLst/>
                <a:latin typeface="Times New Roman"/>
                <a:ea typeface="Times New Roman"/>
              </a:endParaRPr>
            </a:p>
          </p:txBody>
        </p:sp>
        <p:sp>
          <p:nvSpPr>
            <p:cNvPr id="37" name="Text Box 13"/>
            <p:cNvSpPr txBox="1"/>
            <p:nvPr/>
          </p:nvSpPr>
          <p:spPr>
            <a:xfrm>
              <a:off x="195214" y="3324050"/>
              <a:ext cx="139193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rda:</a:t>
              </a:r>
              <a:endParaRPr lang="en-GB" sz="1200">
                <a:effectLst/>
                <a:latin typeface="Times New Roman"/>
                <a:ea typeface="Times New Roman"/>
              </a:endParaRPr>
            </a:p>
            <a:p>
              <a:pPr algn="ctr">
                <a:spcAft>
                  <a:spcPts val="0"/>
                </a:spcAft>
              </a:pPr>
              <a:r>
                <a:rPr lang="en-GB" sz="1100">
                  <a:effectLst/>
                  <a:latin typeface="Arial"/>
                  <a:ea typeface="Times New Roman"/>
                </a:rPr>
                <a:t>“duration (Expression)”</a:t>
              </a:r>
              <a:endParaRPr lang="en-GB" sz="1200">
                <a:effectLst/>
                <a:latin typeface="Times New Roman"/>
                <a:ea typeface="Times New Roman"/>
              </a:endParaRPr>
            </a:p>
          </p:txBody>
        </p:sp>
        <p:cxnSp>
          <p:nvCxnSpPr>
            <p:cNvPr id="38" name="Curved Connector 37"/>
            <p:cNvCxnSpPr/>
            <p:nvPr/>
          </p:nvCxnSpPr>
          <p:spPr>
            <a:xfrm rot="16200000" flipV="1">
              <a:off x="811604" y="2615203"/>
              <a:ext cx="159170" cy="9"/>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flipH="1" flipV="1">
              <a:off x="814367" y="3247225"/>
              <a:ext cx="153642" cy="9"/>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Text Box 13"/>
            <p:cNvSpPr txBox="1"/>
            <p:nvPr/>
          </p:nvSpPr>
          <p:spPr>
            <a:xfrm>
              <a:off x="195214" y="1831573"/>
              <a:ext cx="1391939" cy="7040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frbrer:</a:t>
              </a:r>
              <a:endParaRPr lang="en-GB" sz="1200">
                <a:effectLst/>
                <a:latin typeface="Times New Roman"/>
                <a:ea typeface="Times New Roman"/>
              </a:endParaRPr>
            </a:p>
            <a:p>
              <a:pPr algn="ctr">
                <a:spcAft>
                  <a:spcPts val="0"/>
                </a:spcAft>
              </a:pPr>
              <a:r>
                <a:rPr lang="en-GB" sz="1100">
                  <a:effectLst/>
                  <a:latin typeface="Arial"/>
                  <a:ea typeface="Times New Roman"/>
                </a:rPr>
                <a:t>“has extent of the expression”</a:t>
              </a:r>
              <a:endParaRPr lang="en-GB" sz="1200">
                <a:effectLst/>
                <a:latin typeface="Times New Roman"/>
                <a:ea typeface="Times New Roman"/>
              </a:endParaRPr>
            </a:p>
          </p:txBody>
        </p:sp>
        <p:sp>
          <p:nvSpPr>
            <p:cNvPr id="41" name="Text Box 13"/>
            <p:cNvSpPr txBox="1"/>
            <p:nvPr/>
          </p:nvSpPr>
          <p:spPr>
            <a:xfrm>
              <a:off x="3512480" y="2202668"/>
              <a:ext cx="1391938" cy="4768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p>
              <a:pPr algn="ctr">
                <a:spcAft>
                  <a:spcPts val="0"/>
                </a:spcAft>
              </a:pPr>
              <a:r>
                <a:rPr lang="en-GB" sz="1100">
                  <a:effectLst/>
                  <a:latin typeface="Arial"/>
                  <a:ea typeface="Times New Roman"/>
                </a:rPr>
                <a:t>bibo:</a:t>
              </a:r>
              <a:endParaRPr lang="en-GB" sz="1200">
                <a:effectLst/>
                <a:latin typeface="Times New Roman"/>
                <a:ea typeface="Times New Roman"/>
              </a:endParaRPr>
            </a:p>
            <a:p>
              <a:pPr algn="ctr">
                <a:spcAft>
                  <a:spcPts val="0"/>
                </a:spcAft>
              </a:pPr>
              <a:r>
                <a:rPr lang="en-GB" sz="1100">
                  <a:effectLst/>
                  <a:latin typeface="Arial"/>
                  <a:ea typeface="Times New Roman"/>
                </a:rPr>
                <a:t>“numPages”</a:t>
              </a:r>
              <a:endParaRPr lang="en-GB" sz="1200">
                <a:effectLst/>
                <a:latin typeface="Times New Roman"/>
                <a:ea typeface="Times New Roman"/>
              </a:endParaRPr>
            </a:p>
          </p:txBody>
        </p:sp>
        <p:sp>
          <p:nvSpPr>
            <p:cNvPr id="42" name="Text Box 13"/>
            <p:cNvSpPr txBox="1"/>
            <p:nvPr/>
          </p:nvSpPr>
          <p:spPr>
            <a:xfrm>
              <a:off x="1949103" y="2679518"/>
              <a:ext cx="1510691" cy="791550"/>
            </a:xfrm>
            <a:prstGeom prst="ellipse">
              <a:avLst/>
            </a:prstGeom>
            <a:solidFill>
              <a:schemeClr val="bg1">
                <a:lumMod val="8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a:effectLst/>
                  <a:latin typeface="Arial"/>
                  <a:ea typeface="Times New Roman"/>
                </a:rPr>
                <a:t>rda:</a:t>
              </a:r>
              <a:endParaRPr lang="en-GB" sz="1200">
                <a:effectLst/>
                <a:latin typeface="Times New Roman"/>
                <a:ea typeface="Times New Roman"/>
              </a:endParaRPr>
            </a:p>
            <a:p>
              <a:pPr algn="ctr">
                <a:spcAft>
                  <a:spcPts val="0"/>
                </a:spcAft>
              </a:pPr>
              <a:r>
                <a:rPr lang="en-GB" sz="1100">
                  <a:effectLst/>
                  <a:latin typeface="Arial"/>
                  <a:ea typeface="Times New Roman"/>
                </a:rPr>
                <a:t>“extent of text (Manifestation)”</a:t>
              </a:r>
              <a:endParaRPr lang="en-GB" sz="1200">
                <a:effectLst/>
                <a:latin typeface="Times New Roman"/>
                <a:ea typeface="Times New Roman"/>
              </a:endParaRPr>
            </a:p>
          </p:txBody>
        </p:sp>
        <p:cxnSp>
          <p:nvCxnSpPr>
            <p:cNvPr id="43" name="Curved Connector 42"/>
            <p:cNvCxnSpPr/>
            <p:nvPr/>
          </p:nvCxnSpPr>
          <p:spPr>
            <a:xfrm rot="16200000" flipV="1">
              <a:off x="2542692" y="2517760"/>
              <a:ext cx="314320" cy="9195"/>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6200000" flipV="1">
              <a:off x="3481056" y="2037231"/>
              <a:ext cx="145428" cy="325111"/>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flipH="1" flipV="1">
              <a:off x="1143432" y="874995"/>
              <a:ext cx="1299560" cy="819809"/>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Oval 45"/>
          <p:cNvSpPr/>
          <p:nvPr/>
        </p:nvSpPr>
        <p:spPr>
          <a:xfrm>
            <a:off x="4164446" y="389636"/>
            <a:ext cx="1280443" cy="74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4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mappings</a:t>
            </a:r>
            <a:endParaRPr lang="en-GB" dirty="0"/>
          </a:p>
        </p:txBody>
      </p:sp>
      <p:sp>
        <p:nvSpPr>
          <p:cNvPr id="3" name="Content Placeholder 2"/>
          <p:cNvSpPr>
            <a:spLocks noGrp="1"/>
          </p:cNvSpPr>
          <p:nvPr>
            <p:ph idx="1"/>
          </p:nvPr>
        </p:nvSpPr>
        <p:spPr/>
        <p:txBody>
          <a:bodyPr/>
          <a:lstStyle/>
          <a:p>
            <a:r>
              <a:rPr lang="en-GB" dirty="0" smtClean="0"/>
              <a:t>Duplicate maps</a:t>
            </a:r>
          </a:p>
          <a:p>
            <a:pPr lvl="1"/>
            <a:r>
              <a:rPr lang="en-GB" dirty="0" smtClean="0"/>
              <a:t>Ontologies</a:t>
            </a:r>
          </a:p>
          <a:p>
            <a:r>
              <a:rPr lang="en-GB" dirty="0" smtClean="0"/>
              <a:t>Partial maps</a:t>
            </a:r>
          </a:p>
          <a:p>
            <a:pPr lvl="1"/>
            <a:r>
              <a:rPr lang="en-GB" dirty="0" smtClean="0"/>
              <a:t>From single  mappings up</a:t>
            </a:r>
          </a:p>
          <a:p>
            <a:r>
              <a:rPr lang="en-GB" dirty="0" smtClean="0"/>
              <a:t>Semantic collisions</a:t>
            </a:r>
          </a:p>
          <a:p>
            <a:pPr lvl="1"/>
            <a:r>
              <a:rPr lang="en-GB" dirty="0" smtClean="0"/>
              <a:t>Inconsistencies between maps</a:t>
            </a:r>
          </a:p>
          <a:p>
            <a:r>
              <a:rPr lang="en-GB" dirty="0" smtClean="0"/>
              <a:t>Map names</a:t>
            </a:r>
          </a:p>
          <a:p>
            <a:pPr lvl="1"/>
            <a:r>
              <a:rPr lang="en-GB" smtClean="0"/>
              <a:t>Named graphs</a:t>
            </a:r>
            <a:endParaRPr lang="en-GB" dirty="0"/>
          </a:p>
        </p:txBody>
      </p:sp>
    </p:spTree>
    <p:extLst>
      <p:ext uri="{BB962C8B-B14F-4D97-AF65-F5344CB8AC3E}">
        <p14:creationId xmlns:p14="http://schemas.microsoft.com/office/powerpoint/2010/main" val="392154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Bibliographic granularity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Aggregate resources: Collections, etc.</a:t>
            </a:r>
          </a:p>
          <a:p>
            <a:r>
              <a:rPr lang="en-GB" dirty="0" smtClean="0"/>
              <a:t>Resource </a:t>
            </a:r>
            <a:r>
              <a:rPr lang="en-GB" dirty="0" err="1" smtClean="0"/>
              <a:t>vs</a:t>
            </a:r>
            <a:r>
              <a:rPr lang="en-GB" dirty="0" smtClean="0"/>
              <a:t> Work/Expression/</a:t>
            </a:r>
            <a:r>
              <a:rPr lang="en-GB" dirty="0" err="1" smtClean="0"/>
              <a:t>Manifestion</a:t>
            </a:r>
            <a:r>
              <a:rPr lang="en-GB" dirty="0" smtClean="0"/>
              <a:t>/Item </a:t>
            </a:r>
          </a:p>
          <a:p>
            <a:pPr lvl="1"/>
            <a:r>
              <a:rPr lang="en-GB" dirty="0" smtClean="0"/>
              <a:t>Or Work/Instance? [BIBFRAME]</a:t>
            </a:r>
          </a:p>
          <a:p>
            <a:r>
              <a:rPr lang="en-GB" dirty="0" smtClean="0"/>
              <a:t> Aggregated statements: e.g. Publication statement</a:t>
            </a:r>
          </a:p>
          <a:p>
            <a:pPr lvl="1"/>
            <a:r>
              <a:rPr lang="en-GB" dirty="0" smtClean="0"/>
              <a:t>Components: place, publisher, date</a:t>
            </a:r>
          </a:p>
          <a:p>
            <a:pPr lvl="1"/>
            <a:r>
              <a:rPr lang="en-GB" dirty="0" smtClean="0"/>
              <a:t>Repeatable: need to cluster components</a:t>
            </a:r>
          </a:p>
          <a:p>
            <a:r>
              <a:rPr lang="en-GB" dirty="0" smtClean="0"/>
              <a:t>Every granular level needs identification!</a:t>
            </a:r>
          </a:p>
          <a:p>
            <a:pPr lvl="1"/>
            <a:r>
              <a:rPr lang="en-GB" dirty="0" smtClean="0"/>
              <a:t>Beware of blank nodes …</a:t>
            </a:r>
            <a:endParaRPr lang="en-GB" dirty="0"/>
          </a:p>
        </p:txBody>
      </p:sp>
    </p:spTree>
    <p:extLst>
      <p:ext uri="{BB962C8B-B14F-4D97-AF65-F5344CB8AC3E}">
        <p14:creationId xmlns:p14="http://schemas.microsoft.com/office/powerpoint/2010/main" val="33321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363597" y="465967"/>
            <a:ext cx="6416806" cy="5926067"/>
            <a:chOff x="980100" y="176996"/>
            <a:chExt cx="4583670" cy="4233303"/>
          </a:xfrm>
        </p:grpSpPr>
        <p:sp>
          <p:nvSpPr>
            <p:cNvPr id="3" name="Text Box 44"/>
            <p:cNvSpPr txBox="1"/>
            <p:nvPr/>
          </p:nvSpPr>
          <p:spPr>
            <a:xfrm>
              <a:off x="3484902" y="176996"/>
              <a:ext cx="1264285" cy="311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Materials specified</a:t>
              </a:r>
              <a:endParaRPr lang="en-GB" sz="1100">
                <a:effectLst/>
                <a:ea typeface="Calibri"/>
                <a:cs typeface="Times New Roman"/>
              </a:endParaRPr>
            </a:p>
          </p:txBody>
        </p:sp>
        <p:cxnSp>
          <p:nvCxnSpPr>
            <p:cNvPr id="4" name="Curved Connector 3"/>
            <p:cNvCxnSpPr/>
            <p:nvPr/>
          </p:nvCxnSpPr>
          <p:spPr>
            <a:xfrm rot="5400000" flipH="1" flipV="1">
              <a:off x="3736905" y="-2218"/>
              <a:ext cx="522019" cy="1502814"/>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 name="Text Box 44"/>
            <p:cNvSpPr txBox="1"/>
            <p:nvPr/>
          </p:nvSpPr>
          <p:spPr>
            <a:xfrm>
              <a:off x="4749321" y="337244"/>
              <a:ext cx="814314" cy="301869"/>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“2001-2005”</a:t>
              </a:r>
              <a:endParaRPr lang="en-GB" sz="1200">
                <a:effectLst/>
                <a:latin typeface="Times New Roman"/>
                <a:ea typeface="Times New Roman"/>
              </a:endParaRPr>
            </a:p>
          </p:txBody>
        </p:sp>
        <p:sp>
          <p:nvSpPr>
            <p:cNvPr id="6" name="Text Box 13"/>
            <p:cNvSpPr txBox="1"/>
            <p:nvPr/>
          </p:nvSpPr>
          <p:spPr>
            <a:xfrm>
              <a:off x="1557397" y="2129944"/>
              <a:ext cx="422220" cy="476250"/>
            </a:xfrm>
            <a:prstGeom prst="ellipse">
              <a:avLst/>
            </a:prstGeom>
            <a:solidFill>
              <a:schemeClr val="bg1"/>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a:effectLst/>
                  <a:ea typeface="Times New Roman"/>
                  <a:cs typeface="Calibri"/>
                </a:rPr>
                <a:t>ex:</a:t>
              </a:r>
              <a:endParaRPr lang="en-GB" sz="1200">
                <a:effectLst/>
                <a:latin typeface="Times New Roman"/>
                <a:ea typeface="Times New Roman"/>
              </a:endParaRPr>
            </a:p>
            <a:p>
              <a:pPr algn="ctr">
                <a:spcAft>
                  <a:spcPts val="0"/>
                </a:spcAft>
              </a:pPr>
              <a:r>
                <a:rPr lang="en-GB" sz="1100">
                  <a:effectLst/>
                  <a:ea typeface="Times New Roman"/>
                  <a:cs typeface="Calibri"/>
                </a:rPr>
                <a:t>1</a:t>
              </a:r>
              <a:endParaRPr lang="en-GB" sz="1200">
                <a:effectLst/>
                <a:latin typeface="Times New Roman"/>
                <a:ea typeface="Times New Roman"/>
              </a:endParaRPr>
            </a:p>
          </p:txBody>
        </p:sp>
        <p:cxnSp>
          <p:nvCxnSpPr>
            <p:cNvPr id="7" name="Curved Connector 6"/>
            <p:cNvCxnSpPr/>
            <p:nvPr/>
          </p:nvCxnSpPr>
          <p:spPr>
            <a:xfrm>
              <a:off x="3419475" y="1255459"/>
              <a:ext cx="1288705" cy="21327"/>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 Box 44"/>
            <p:cNvSpPr txBox="1"/>
            <p:nvPr/>
          </p:nvSpPr>
          <p:spPr>
            <a:xfrm>
              <a:off x="4708180" y="1126169"/>
              <a:ext cx="855589" cy="301234"/>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a:t>
              </a:r>
              <a:r>
                <a:rPr lang="en-GB" sz="1100">
                  <a:effectLst/>
                  <a:ea typeface="Times New Roman"/>
                  <a:cs typeface="Calibri"/>
                </a:rPr>
                <a:t>Edinburgh :</a:t>
              </a:r>
              <a:r>
                <a:rPr lang="en-GB" sz="1100">
                  <a:effectLst/>
                  <a:ea typeface="Calibri"/>
                  <a:cs typeface="Calibri"/>
                </a:rPr>
                <a:t>”</a:t>
              </a:r>
              <a:endParaRPr lang="en-GB" sz="1200">
                <a:effectLst/>
                <a:latin typeface="Times New Roman"/>
                <a:ea typeface="Times New Roman"/>
              </a:endParaRPr>
            </a:p>
          </p:txBody>
        </p:sp>
        <p:sp>
          <p:nvSpPr>
            <p:cNvPr id="9" name="Text Box 44"/>
            <p:cNvSpPr txBox="1"/>
            <p:nvPr/>
          </p:nvSpPr>
          <p:spPr>
            <a:xfrm>
              <a:off x="4284636" y="1602311"/>
              <a:ext cx="1279134" cy="300599"/>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a:t>
              </a:r>
              <a:r>
                <a:rPr lang="en-GB" sz="1100">
                  <a:effectLst/>
                  <a:ea typeface="Times New Roman"/>
                  <a:cs typeface="Calibri"/>
                </a:rPr>
                <a:t>Mudhut Publishing</a:t>
              </a:r>
              <a:r>
                <a:rPr lang="en-GB" sz="1100">
                  <a:effectLst/>
                  <a:ea typeface="Calibri"/>
                  <a:cs typeface="Calibri"/>
                </a:rPr>
                <a:t>”</a:t>
              </a:r>
              <a:endParaRPr lang="en-GB" sz="1200">
                <a:effectLst/>
                <a:latin typeface="Times New Roman"/>
                <a:ea typeface="Times New Roman"/>
              </a:endParaRPr>
            </a:p>
          </p:txBody>
        </p:sp>
        <p:cxnSp>
          <p:nvCxnSpPr>
            <p:cNvPr id="10" name="Curved Connector 9"/>
            <p:cNvCxnSpPr/>
            <p:nvPr/>
          </p:nvCxnSpPr>
          <p:spPr>
            <a:xfrm rot="16200000" flipH="1">
              <a:off x="3639626" y="1107600"/>
              <a:ext cx="251891" cy="1038129"/>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 Box 44"/>
            <p:cNvSpPr txBox="1"/>
            <p:nvPr/>
          </p:nvSpPr>
          <p:spPr>
            <a:xfrm>
              <a:off x="3012095" y="1769735"/>
              <a:ext cx="1272540" cy="496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Name of publisher,</a:t>
              </a:r>
              <a:endParaRPr lang="en-GB" sz="1200">
                <a:effectLst/>
                <a:latin typeface="Times New Roman"/>
                <a:ea typeface="Times New Roman"/>
              </a:endParaRPr>
            </a:p>
            <a:p>
              <a:pPr algn="r">
                <a:spcAft>
                  <a:spcPts val="0"/>
                </a:spcAft>
              </a:pPr>
              <a:r>
                <a:rPr lang="en-GB" sz="1100">
                  <a:effectLst/>
                  <a:ea typeface="Calibri"/>
                  <a:cs typeface="Calibri"/>
                </a:rPr>
                <a:t> distributor, etc.</a:t>
              </a:r>
              <a:endParaRPr lang="en-GB" sz="1200">
                <a:effectLst/>
                <a:latin typeface="Times New Roman"/>
                <a:ea typeface="Times New Roman"/>
              </a:endParaRPr>
            </a:p>
          </p:txBody>
        </p:sp>
        <p:sp>
          <p:nvSpPr>
            <p:cNvPr id="12" name="Text Box 44"/>
            <p:cNvSpPr txBox="1"/>
            <p:nvPr/>
          </p:nvSpPr>
          <p:spPr>
            <a:xfrm>
              <a:off x="3366675" y="780720"/>
              <a:ext cx="1339850" cy="495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Place of publication,</a:t>
              </a:r>
              <a:endParaRPr lang="en-GB" sz="1200">
                <a:effectLst/>
                <a:latin typeface="Times New Roman"/>
                <a:ea typeface="Times New Roman"/>
              </a:endParaRPr>
            </a:p>
            <a:p>
              <a:pPr algn="r">
                <a:spcAft>
                  <a:spcPts val="0"/>
                </a:spcAft>
              </a:pPr>
              <a:r>
                <a:rPr lang="en-GB" sz="1100">
                  <a:effectLst/>
                  <a:ea typeface="Calibri"/>
                  <a:cs typeface="Calibri"/>
                </a:rPr>
                <a:t> distribution, etc.</a:t>
              </a:r>
              <a:endParaRPr lang="en-GB" sz="1200">
                <a:effectLst/>
                <a:latin typeface="Times New Roman"/>
                <a:ea typeface="Times New Roman"/>
              </a:endParaRPr>
            </a:p>
          </p:txBody>
        </p:sp>
        <p:sp>
          <p:nvSpPr>
            <p:cNvPr id="13" name="Text Box 13"/>
            <p:cNvSpPr txBox="1"/>
            <p:nvPr/>
          </p:nvSpPr>
          <p:spPr>
            <a:xfrm>
              <a:off x="2238375" y="908607"/>
              <a:ext cx="1181100" cy="693704"/>
            </a:xfrm>
            <a:prstGeom prst="ellipse">
              <a:avLst/>
            </a:prstGeom>
            <a:solidFill>
              <a:schemeClr val="bg1"/>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a:effectLst/>
                  <a:ea typeface="Times New Roman"/>
                  <a:cs typeface="Calibri"/>
                </a:rPr>
                <a:t>Publication</a:t>
              </a:r>
              <a:endParaRPr lang="en-GB" sz="1200">
                <a:effectLst/>
                <a:latin typeface="Times New Roman"/>
                <a:ea typeface="Times New Roman"/>
              </a:endParaRPr>
            </a:p>
            <a:p>
              <a:pPr algn="ctr">
                <a:spcAft>
                  <a:spcPts val="0"/>
                </a:spcAft>
              </a:pPr>
              <a:r>
                <a:rPr lang="en-GB" sz="1100">
                  <a:effectLst/>
                  <a:ea typeface="Times New Roman"/>
                  <a:cs typeface="Calibri"/>
                </a:rPr>
                <a:t>statement:</a:t>
              </a:r>
              <a:endParaRPr lang="en-GB" sz="1200">
                <a:effectLst/>
                <a:latin typeface="Times New Roman"/>
                <a:ea typeface="Times New Roman"/>
              </a:endParaRPr>
            </a:p>
            <a:p>
              <a:pPr algn="ctr">
                <a:spcAft>
                  <a:spcPts val="0"/>
                </a:spcAft>
              </a:pPr>
              <a:r>
                <a:rPr lang="en-GB" sz="1100">
                  <a:effectLst/>
                  <a:ea typeface="Times New Roman"/>
                  <a:cs typeface="Calibri"/>
                </a:rPr>
                <a:t>1</a:t>
              </a:r>
              <a:endParaRPr lang="en-GB" sz="1200">
                <a:effectLst/>
                <a:latin typeface="Times New Roman"/>
                <a:ea typeface="Times New Roman"/>
              </a:endParaRPr>
            </a:p>
          </p:txBody>
        </p:sp>
        <p:cxnSp>
          <p:nvCxnSpPr>
            <p:cNvPr id="14" name="Curved Connector 13"/>
            <p:cNvCxnSpPr/>
            <p:nvPr/>
          </p:nvCxnSpPr>
          <p:spPr>
            <a:xfrm rot="5400000" flipH="1" flipV="1">
              <a:off x="2074665" y="1445430"/>
              <a:ext cx="597378" cy="911141"/>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 Box 44"/>
            <p:cNvSpPr txBox="1"/>
            <p:nvPr/>
          </p:nvSpPr>
          <p:spPr>
            <a:xfrm>
              <a:off x="1050925" y="1418314"/>
              <a:ext cx="1708785" cy="6896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en-GB" sz="1100">
                  <a:effectLst/>
                  <a:ea typeface="Times New Roman"/>
                  <a:cs typeface="Calibri"/>
                </a:rPr>
                <a:t>Publication,</a:t>
              </a:r>
              <a:endParaRPr lang="en-GB" sz="1200">
                <a:effectLst/>
                <a:latin typeface="Times New Roman"/>
                <a:ea typeface="Times New Roman"/>
              </a:endParaRPr>
            </a:p>
            <a:p>
              <a:pPr>
                <a:spcAft>
                  <a:spcPts val="0"/>
                </a:spcAft>
              </a:pPr>
              <a:r>
                <a:rPr lang="en-GB" sz="1100">
                  <a:effectLst/>
                  <a:ea typeface="Times New Roman"/>
                  <a:cs typeface="Calibri"/>
                </a:rPr>
                <a:t>Distribution, etc.  (Imprint)</a:t>
              </a:r>
              <a:endParaRPr lang="en-GB" sz="1200">
                <a:effectLst/>
                <a:latin typeface="Times New Roman"/>
                <a:ea typeface="Times New Roman"/>
              </a:endParaRPr>
            </a:p>
          </p:txBody>
        </p:sp>
        <p:sp>
          <p:nvSpPr>
            <p:cNvPr id="16" name="Text Box 44"/>
            <p:cNvSpPr txBox="1"/>
            <p:nvPr/>
          </p:nvSpPr>
          <p:spPr>
            <a:xfrm>
              <a:off x="3810791" y="2319744"/>
              <a:ext cx="1264285" cy="31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Materials specified</a:t>
              </a:r>
              <a:endParaRPr lang="en-GB" sz="1200">
                <a:effectLst/>
                <a:latin typeface="Times New Roman"/>
                <a:ea typeface="Times New Roman"/>
              </a:endParaRPr>
            </a:p>
          </p:txBody>
        </p:sp>
        <p:cxnSp>
          <p:nvCxnSpPr>
            <p:cNvPr id="17" name="Curved Connector 16"/>
            <p:cNvCxnSpPr/>
            <p:nvPr/>
          </p:nvCxnSpPr>
          <p:spPr>
            <a:xfrm rot="5400000" flipH="1" flipV="1">
              <a:off x="3898895" y="1978506"/>
              <a:ext cx="523792" cy="1828569"/>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 Box 44"/>
            <p:cNvSpPr txBox="1"/>
            <p:nvPr/>
          </p:nvSpPr>
          <p:spPr>
            <a:xfrm>
              <a:off x="5075076" y="2480277"/>
              <a:ext cx="488559" cy="301234"/>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“2006”</a:t>
              </a:r>
              <a:endParaRPr lang="en-GB" sz="1200">
                <a:effectLst/>
                <a:latin typeface="Times New Roman"/>
                <a:ea typeface="Times New Roman"/>
              </a:endParaRPr>
            </a:p>
          </p:txBody>
        </p:sp>
        <p:cxnSp>
          <p:nvCxnSpPr>
            <p:cNvPr id="19" name="Curved Connector 18"/>
            <p:cNvCxnSpPr/>
            <p:nvPr/>
          </p:nvCxnSpPr>
          <p:spPr>
            <a:xfrm>
              <a:off x="3419475" y="3399847"/>
              <a:ext cx="1287050" cy="30818"/>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 Box 44"/>
            <p:cNvSpPr txBox="1"/>
            <p:nvPr/>
          </p:nvSpPr>
          <p:spPr>
            <a:xfrm>
              <a:off x="4706525" y="3280365"/>
              <a:ext cx="855589" cy="300599"/>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a:t>
              </a:r>
              <a:r>
                <a:rPr lang="en-GB" sz="1100">
                  <a:effectLst/>
                  <a:ea typeface="Times New Roman"/>
                  <a:cs typeface="Calibri"/>
                </a:rPr>
                <a:t>Edinburgh :</a:t>
              </a:r>
              <a:r>
                <a:rPr lang="en-GB" sz="1100">
                  <a:effectLst/>
                  <a:ea typeface="Calibri"/>
                  <a:cs typeface="Calibri"/>
                </a:rPr>
                <a:t>”</a:t>
              </a:r>
              <a:endParaRPr lang="en-GB" sz="1200">
                <a:effectLst/>
                <a:latin typeface="Times New Roman"/>
                <a:ea typeface="Times New Roman"/>
              </a:endParaRPr>
            </a:p>
          </p:txBody>
        </p:sp>
        <p:sp>
          <p:nvSpPr>
            <p:cNvPr id="21" name="Text Box 44"/>
            <p:cNvSpPr txBox="1"/>
            <p:nvPr/>
          </p:nvSpPr>
          <p:spPr>
            <a:xfrm>
              <a:off x="4682781" y="3763747"/>
              <a:ext cx="880989" cy="299964"/>
            </a:xfrm>
            <a:prstGeom prst="rect">
              <a:avLst/>
            </a:prstGeom>
            <a:noFill/>
            <a:ln w="158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algn="ctr">
                <a:spcAft>
                  <a:spcPts val="0"/>
                </a:spcAft>
              </a:pPr>
              <a:r>
                <a:rPr lang="en-GB" sz="1100">
                  <a:effectLst/>
                  <a:ea typeface="Calibri"/>
                  <a:cs typeface="Calibri"/>
                </a:rPr>
                <a:t>“</a:t>
              </a:r>
              <a:r>
                <a:rPr lang="en-GB" sz="1100">
                  <a:effectLst/>
                  <a:ea typeface="Times New Roman"/>
                  <a:cs typeface="Calibri"/>
                </a:rPr>
                <a:t>Castle Press</a:t>
              </a:r>
              <a:r>
                <a:rPr lang="en-GB" sz="1100">
                  <a:effectLst/>
                  <a:ea typeface="Calibri"/>
                  <a:cs typeface="Calibri"/>
                </a:rPr>
                <a:t>”</a:t>
              </a:r>
              <a:endParaRPr lang="en-GB" sz="1200">
                <a:effectLst/>
                <a:latin typeface="Times New Roman"/>
                <a:ea typeface="Times New Roman"/>
              </a:endParaRPr>
            </a:p>
          </p:txBody>
        </p:sp>
        <p:cxnSp>
          <p:nvCxnSpPr>
            <p:cNvPr id="22" name="Curved Connector 21"/>
            <p:cNvCxnSpPr/>
            <p:nvPr/>
          </p:nvCxnSpPr>
          <p:spPr>
            <a:xfrm rot="16200000" flipH="1">
              <a:off x="3830284" y="3061231"/>
              <a:ext cx="268721" cy="1436274"/>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 Box 44"/>
            <p:cNvSpPr txBox="1"/>
            <p:nvPr/>
          </p:nvSpPr>
          <p:spPr>
            <a:xfrm>
              <a:off x="3410241" y="3913729"/>
              <a:ext cx="1272540" cy="496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Name of publisher,</a:t>
              </a:r>
              <a:endParaRPr lang="en-GB" sz="1200">
                <a:effectLst/>
                <a:latin typeface="Times New Roman"/>
                <a:ea typeface="Times New Roman"/>
              </a:endParaRPr>
            </a:p>
            <a:p>
              <a:pPr algn="r">
                <a:spcAft>
                  <a:spcPts val="0"/>
                </a:spcAft>
              </a:pPr>
              <a:r>
                <a:rPr lang="en-GB" sz="1100">
                  <a:effectLst/>
                  <a:ea typeface="Calibri"/>
                  <a:cs typeface="Calibri"/>
                </a:rPr>
                <a:t> distributor, etc.</a:t>
              </a:r>
              <a:endParaRPr lang="en-GB" sz="1200">
                <a:effectLst/>
                <a:latin typeface="Times New Roman"/>
                <a:ea typeface="Times New Roman"/>
              </a:endParaRPr>
            </a:p>
          </p:txBody>
        </p:sp>
        <p:sp>
          <p:nvSpPr>
            <p:cNvPr id="24" name="Text Box 44"/>
            <p:cNvSpPr txBox="1"/>
            <p:nvPr/>
          </p:nvSpPr>
          <p:spPr>
            <a:xfrm>
              <a:off x="3342931" y="2918560"/>
              <a:ext cx="1339850" cy="495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r">
                <a:spcAft>
                  <a:spcPts val="0"/>
                </a:spcAft>
              </a:pPr>
              <a:r>
                <a:rPr lang="en-GB" sz="1100">
                  <a:effectLst/>
                  <a:ea typeface="Calibri"/>
                  <a:cs typeface="Calibri"/>
                </a:rPr>
                <a:t>Place of publication,</a:t>
              </a:r>
              <a:endParaRPr lang="en-GB" sz="1200">
                <a:effectLst/>
                <a:latin typeface="Times New Roman"/>
                <a:ea typeface="Times New Roman"/>
              </a:endParaRPr>
            </a:p>
            <a:p>
              <a:pPr algn="r">
                <a:spcAft>
                  <a:spcPts val="0"/>
                </a:spcAft>
              </a:pPr>
              <a:r>
                <a:rPr lang="en-GB" sz="1100">
                  <a:effectLst/>
                  <a:ea typeface="Calibri"/>
                  <a:cs typeface="Calibri"/>
                </a:rPr>
                <a:t> distribution, etc.</a:t>
              </a:r>
              <a:endParaRPr lang="en-GB" sz="1200">
                <a:effectLst/>
                <a:latin typeface="Times New Roman"/>
                <a:ea typeface="Times New Roman"/>
              </a:endParaRPr>
            </a:p>
          </p:txBody>
        </p:sp>
        <p:sp>
          <p:nvSpPr>
            <p:cNvPr id="25" name="Text Box 13"/>
            <p:cNvSpPr txBox="1"/>
            <p:nvPr/>
          </p:nvSpPr>
          <p:spPr>
            <a:xfrm>
              <a:off x="2238375" y="3053137"/>
              <a:ext cx="1181100" cy="693420"/>
            </a:xfrm>
            <a:prstGeom prst="ellipse">
              <a:avLst/>
            </a:prstGeom>
            <a:solidFill>
              <a:schemeClr val="bg1"/>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1100">
                  <a:effectLst/>
                  <a:ea typeface="Times New Roman"/>
                  <a:cs typeface="Calibri"/>
                </a:rPr>
                <a:t>Publication</a:t>
              </a:r>
              <a:endParaRPr lang="en-GB" sz="1200">
                <a:effectLst/>
                <a:latin typeface="Times New Roman"/>
                <a:ea typeface="Times New Roman"/>
              </a:endParaRPr>
            </a:p>
            <a:p>
              <a:pPr algn="ctr">
                <a:spcAft>
                  <a:spcPts val="0"/>
                </a:spcAft>
              </a:pPr>
              <a:r>
                <a:rPr lang="en-GB" sz="1100">
                  <a:effectLst/>
                  <a:ea typeface="Times New Roman"/>
                  <a:cs typeface="Calibri"/>
                </a:rPr>
                <a:t>statement:</a:t>
              </a:r>
              <a:endParaRPr lang="en-GB" sz="1200">
                <a:effectLst/>
                <a:latin typeface="Times New Roman"/>
                <a:ea typeface="Times New Roman"/>
              </a:endParaRPr>
            </a:p>
            <a:p>
              <a:pPr algn="ctr">
                <a:spcAft>
                  <a:spcPts val="0"/>
                </a:spcAft>
              </a:pPr>
              <a:r>
                <a:rPr lang="en-GB" sz="1100">
                  <a:effectLst/>
                  <a:ea typeface="Times New Roman"/>
                  <a:cs typeface="Calibri"/>
                </a:rPr>
                <a:t>2</a:t>
              </a:r>
              <a:endParaRPr lang="en-GB" sz="1200">
                <a:effectLst/>
                <a:latin typeface="Times New Roman"/>
                <a:ea typeface="Times New Roman"/>
              </a:endParaRPr>
            </a:p>
          </p:txBody>
        </p:sp>
        <p:cxnSp>
          <p:nvCxnSpPr>
            <p:cNvPr id="26" name="Curved Connector 25"/>
            <p:cNvCxnSpPr/>
            <p:nvPr/>
          </p:nvCxnSpPr>
          <p:spPr>
            <a:xfrm rot="16200000" flipH="1">
              <a:off x="2115010" y="2339222"/>
              <a:ext cx="516688" cy="911141"/>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 Box 44"/>
            <p:cNvSpPr txBox="1"/>
            <p:nvPr/>
          </p:nvSpPr>
          <p:spPr>
            <a:xfrm>
              <a:off x="980100" y="2630894"/>
              <a:ext cx="1708785" cy="6705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en-GB" sz="1100">
                  <a:effectLst/>
                  <a:ea typeface="Times New Roman"/>
                  <a:cs typeface="Calibri"/>
                </a:rPr>
                <a:t>Publication,</a:t>
              </a:r>
              <a:endParaRPr lang="en-GB" sz="1200">
                <a:effectLst/>
                <a:latin typeface="Times New Roman"/>
                <a:ea typeface="Times New Roman"/>
              </a:endParaRPr>
            </a:p>
            <a:p>
              <a:pPr>
                <a:spcAft>
                  <a:spcPts val="0"/>
                </a:spcAft>
              </a:pPr>
              <a:r>
                <a:rPr lang="en-GB" sz="1100">
                  <a:effectLst/>
                  <a:ea typeface="Times New Roman"/>
                  <a:cs typeface="Calibri"/>
                </a:rPr>
                <a:t>Distribution, etc.  (Imprint)</a:t>
              </a:r>
              <a:endParaRPr lang="en-GB" sz="1200">
                <a:effectLst/>
                <a:latin typeface="Times New Roman"/>
                <a:ea typeface="Times New Roman"/>
              </a:endParaRPr>
            </a:p>
          </p:txBody>
        </p:sp>
      </p:grpSp>
    </p:spTree>
    <p:extLst>
      <p:ext uri="{BB962C8B-B14F-4D97-AF65-F5344CB8AC3E}">
        <p14:creationId xmlns:p14="http://schemas.microsoft.com/office/powerpoint/2010/main" val="2204093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Bottom line: trust a librarian?</a:t>
            </a:r>
            <a:endParaRPr lang="en-GB" dirty="0"/>
          </a:p>
        </p:txBody>
      </p:sp>
      <p:sp>
        <p:nvSpPr>
          <p:cNvPr id="3" name="Content Placeholder 2"/>
          <p:cNvSpPr>
            <a:spLocks noGrp="1"/>
          </p:cNvSpPr>
          <p:nvPr>
            <p:ph idx="1"/>
          </p:nvPr>
        </p:nvSpPr>
        <p:spPr/>
        <p:txBody>
          <a:bodyPr>
            <a:normAutofit fontScale="92500" lnSpcReduction="10000"/>
          </a:bodyPr>
          <a:lstStyle/>
          <a:p>
            <a:r>
              <a:rPr lang="en-GB" dirty="0"/>
              <a:t>Provenance is important</a:t>
            </a:r>
          </a:p>
          <a:p>
            <a:pPr lvl="1"/>
            <a:r>
              <a:rPr lang="en-GB" dirty="0" smtClean="0"/>
              <a:t>Anyone can say Anything about Any thing (AAA)</a:t>
            </a:r>
          </a:p>
          <a:p>
            <a:pPr lvl="1"/>
            <a:r>
              <a:rPr lang="en-GB" dirty="0" smtClean="0"/>
              <a:t>No intrinsic test </a:t>
            </a:r>
            <a:r>
              <a:rPr lang="en-GB" dirty="0"/>
              <a:t>of truth – </a:t>
            </a:r>
            <a:r>
              <a:rPr lang="en-GB" dirty="0" smtClean="0"/>
              <a:t>only inconsistency</a:t>
            </a:r>
          </a:p>
          <a:p>
            <a:r>
              <a:rPr lang="en-GB" dirty="0"/>
              <a:t>“Who said that</a:t>
            </a:r>
            <a:r>
              <a:rPr lang="en-GB" dirty="0" smtClean="0"/>
              <a:t>?”</a:t>
            </a:r>
          </a:p>
          <a:p>
            <a:pPr lvl="1"/>
            <a:r>
              <a:rPr lang="en-GB" dirty="0" smtClean="0"/>
              <a:t>Competing data from many different sources: social networks, publishers and sellers, governments, propagandists, etc.</a:t>
            </a:r>
          </a:p>
          <a:p>
            <a:r>
              <a:rPr lang="en-GB" dirty="0" smtClean="0"/>
              <a:t>Library data generally of higher quality</a:t>
            </a:r>
          </a:p>
          <a:p>
            <a:pPr lvl="1"/>
            <a:r>
              <a:rPr lang="en-GB" dirty="0" smtClean="0"/>
              <a:t>Ethos of trust, neutrality, etc.</a:t>
            </a:r>
          </a:p>
          <a:p>
            <a:r>
              <a:rPr lang="en-GB" dirty="0" smtClean="0"/>
              <a:t>Can we keep it that way?</a:t>
            </a:r>
          </a:p>
          <a:p>
            <a:pPr lvl="2"/>
            <a:endParaRPr lang="en-GB" dirty="0"/>
          </a:p>
          <a:p>
            <a:endParaRPr lang="en-GB" dirty="0"/>
          </a:p>
        </p:txBody>
      </p:sp>
    </p:spTree>
    <p:extLst>
      <p:ext uri="{BB962C8B-B14F-4D97-AF65-F5344CB8AC3E}">
        <p14:creationId xmlns:p14="http://schemas.microsoft.com/office/powerpoint/2010/main" val="332247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gordon@gordondunsire.com</a:t>
            </a:r>
            <a:endParaRPr lang="en-GB" dirty="0"/>
          </a:p>
        </p:txBody>
      </p:sp>
    </p:spTree>
    <p:extLst>
      <p:ext uri="{BB962C8B-B14F-4D97-AF65-F5344CB8AC3E}">
        <p14:creationId xmlns:p14="http://schemas.microsoft.com/office/powerpoint/2010/main" val="79596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6"/>
          <p:cNvSpPr>
            <a:spLocks noChangeArrowheads="1"/>
          </p:cNvSpPr>
          <p:nvPr/>
        </p:nvSpPr>
        <p:spPr bwMode="auto">
          <a:xfrm>
            <a:off x="6042025" y="1860550"/>
            <a:ext cx="2830513" cy="12509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24" name="Rectangle 16"/>
          <p:cNvSpPr>
            <a:spLocks noChangeArrowheads="1"/>
          </p:cNvSpPr>
          <p:nvPr/>
        </p:nvSpPr>
        <p:spPr bwMode="auto">
          <a:xfrm>
            <a:off x="6042025" y="3673475"/>
            <a:ext cx="2840038" cy="12509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14" name="Rectangle 16"/>
          <p:cNvSpPr>
            <a:spLocks noChangeArrowheads="1"/>
          </p:cNvSpPr>
          <p:nvPr/>
        </p:nvSpPr>
        <p:spPr bwMode="auto">
          <a:xfrm>
            <a:off x="285750" y="1785938"/>
            <a:ext cx="4714875" cy="278606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 name="Rectangle 16"/>
          <p:cNvSpPr>
            <a:spLocks noChangeArrowheads="1"/>
          </p:cNvSpPr>
          <p:nvPr/>
        </p:nvSpPr>
        <p:spPr bwMode="auto">
          <a:xfrm>
            <a:off x="261938" y="6161088"/>
            <a:ext cx="4738687" cy="414337"/>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 name="Rectangle 16"/>
          <p:cNvSpPr>
            <a:spLocks noChangeArrowheads="1"/>
          </p:cNvSpPr>
          <p:nvPr/>
        </p:nvSpPr>
        <p:spPr bwMode="auto">
          <a:xfrm>
            <a:off x="263525" y="4995863"/>
            <a:ext cx="4732338" cy="8382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64" name="Rectangle 16"/>
          <p:cNvSpPr>
            <a:spLocks noChangeArrowheads="1"/>
          </p:cNvSpPr>
          <p:nvPr/>
        </p:nvSpPr>
        <p:spPr bwMode="auto">
          <a:xfrm>
            <a:off x="271463" y="4267200"/>
            <a:ext cx="4714875" cy="414338"/>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66" name="Rectangle 16"/>
          <p:cNvSpPr>
            <a:spLocks noChangeArrowheads="1"/>
          </p:cNvSpPr>
          <p:nvPr/>
        </p:nvSpPr>
        <p:spPr bwMode="auto">
          <a:xfrm>
            <a:off x="274638" y="3101975"/>
            <a:ext cx="4714875" cy="8382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 name="Text Box 4"/>
          <p:cNvSpPr txBox="1">
            <a:spLocks noChangeArrowheads="1"/>
          </p:cNvSpPr>
          <p:nvPr/>
        </p:nvSpPr>
        <p:spPr bwMode="auto">
          <a:xfrm>
            <a:off x="469900" y="1989138"/>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4" name="Text Box 5"/>
          <p:cNvSpPr txBox="1">
            <a:spLocks noChangeArrowheads="1"/>
          </p:cNvSpPr>
          <p:nvPr/>
        </p:nvSpPr>
        <p:spPr bwMode="auto">
          <a:xfrm>
            <a:off x="469900" y="2406650"/>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 name="Text Box 6"/>
          <p:cNvSpPr txBox="1">
            <a:spLocks noChangeArrowheads="1"/>
          </p:cNvSpPr>
          <p:nvPr/>
        </p:nvSpPr>
        <p:spPr bwMode="auto">
          <a:xfrm>
            <a:off x="469900" y="2824163"/>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 name="Text Box 8"/>
          <p:cNvSpPr txBox="1">
            <a:spLocks noChangeArrowheads="1"/>
          </p:cNvSpPr>
          <p:nvPr/>
        </p:nvSpPr>
        <p:spPr bwMode="auto">
          <a:xfrm>
            <a:off x="469900" y="4078288"/>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7" name="Text Box 9"/>
          <p:cNvSpPr txBox="1">
            <a:spLocks noChangeArrowheads="1"/>
          </p:cNvSpPr>
          <p:nvPr/>
        </p:nvSpPr>
        <p:spPr bwMode="auto">
          <a:xfrm>
            <a:off x="469900" y="3660775"/>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8" name="Text Box 10"/>
          <p:cNvSpPr txBox="1">
            <a:spLocks noChangeArrowheads="1"/>
          </p:cNvSpPr>
          <p:nvPr/>
        </p:nvSpPr>
        <p:spPr bwMode="auto">
          <a:xfrm>
            <a:off x="7575550" y="2014538"/>
            <a:ext cx="99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9" name="Text Box 11"/>
          <p:cNvSpPr txBox="1">
            <a:spLocks noChangeArrowheads="1"/>
          </p:cNvSpPr>
          <p:nvPr/>
        </p:nvSpPr>
        <p:spPr bwMode="auto">
          <a:xfrm>
            <a:off x="2143125" y="2408238"/>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10" name="Text Box 12"/>
          <p:cNvSpPr txBox="1">
            <a:spLocks noChangeArrowheads="1"/>
          </p:cNvSpPr>
          <p:nvPr/>
        </p:nvSpPr>
        <p:spPr bwMode="auto">
          <a:xfrm>
            <a:off x="2143125" y="2825750"/>
            <a:ext cx="1333500" cy="274638"/>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11" name="Text Box 13"/>
          <p:cNvSpPr txBox="1">
            <a:spLocks noChangeArrowheads="1"/>
          </p:cNvSpPr>
          <p:nvPr/>
        </p:nvSpPr>
        <p:spPr bwMode="auto">
          <a:xfrm>
            <a:off x="2143125" y="3244850"/>
            <a:ext cx="1054100" cy="274638"/>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12" name="Text Box 14"/>
          <p:cNvSpPr txBox="1">
            <a:spLocks noChangeArrowheads="1"/>
          </p:cNvSpPr>
          <p:nvPr/>
        </p:nvSpPr>
        <p:spPr bwMode="auto">
          <a:xfrm>
            <a:off x="7466013" y="3827463"/>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3" name="Text Box 15"/>
          <p:cNvSpPr txBox="1">
            <a:spLocks noChangeArrowheads="1"/>
          </p:cNvSpPr>
          <p:nvPr/>
        </p:nvSpPr>
        <p:spPr bwMode="auto">
          <a:xfrm>
            <a:off x="2143125" y="4079875"/>
            <a:ext cx="226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42" name="Text Box 9"/>
          <p:cNvSpPr txBox="1">
            <a:spLocks noChangeArrowheads="1"/>
          </p:cNvSpPr>
          <p:nvPr/>
        </p:nvSpPr>
        <p:spPr bwMode="auto">
          <a:xfrm>
            <a:off x="469900" y="3241675"/>
            <a:ext cx="1371600" cy="277813"/>
          </a:xfrm>
          <a:prstGeom prst="rect">
            <a:avLst/>
          </a:prstGeom>
          <a:noFill/>
          <a:ln w="9525">
            <a:noFill/>
            <a:miter lim="800000"/>
            <a:headEnd/>
            <a:tailEnd/>
          </a:ln>
        </p:spPr>
        <p:txBody>
          <a:bodyPr wrap="none" lIns="0" tIns="0" rIns="0" bIns="0">
            <a:spAutoFit/>
          </a:bodyPr>
          <a:lstStyle/>
          <a:p>
            <a:r>
              <a:rPr lang="en-GB" sz="1800"/>
              <a:t>Carrier type:</a:t>
            </a:r>
          </a:p>
        </p:txBody>
      </p:sp>
      <p:sp>
        <p:nvSpPr>
          <p:cNvPr id="16" name="Title 15"/>
          <p:cNvSpPr>
            <a:spLocks noGrp="1"/>
          </p:cNvSpPr>
          <p:nvPr>
            <p:ph type="title" idx="4294967295"/>
          </p:nvPr>
        </p:nvSpPr>
        <p:spPr>
          <a:xfrm>
            <a:off x="0" y="476250"/>
            <a:ext cx="5011738" cy="584200"/>
          </a:xfrm>
        </p:spPr>
        <p:txBody>
          <a:bodyPr wrap="none">
            <a:spAutoFit/>
          </a:bodyPr>
          <a:lstStyle/>
          <a:p>
            <a:pPr eaLnBrk="1" hangingPunct="1"/>
            <a:r>
              <a:rPr lang="en-GB" smtClean="0"/>
              <a:t>From flat-file description ...</a:t>
            </a:r>
          </a:p>
        </p:txBody>
      </p:sp>
      <p:sp>
        <p:nvSpPr>
          <p:cNvPr id="18" name="Title 15"/>
          <p:cNvSpPr txBox="1">
            <a:spLocks/>
          </p:cNvSpPr>
          <p:nvPr/>
        </p:nvSpPr>
        <p:spPr bwMode="auto">
          <a:xfrm>
            <a:off x="5402410" y="5959366"/>
            <a:ext cx="3462338" cy="646331"/>
          </a:xfrm>
          <a:prstGeom prst="rect">
            <a:avLst/>
          </a:prstGeom>
          <a:noFill/>
          <a:ln w="9525">
            <a:noFill/>
            <a:miter lim="800000"/>
            <a:headEnd/>
            <a:tailEnd/>
          </a:ln>
        </p:spPr>
        <p:txBody>
          <a:bodyPr anchor="ctr">
            <a:spAutoFit/>
          </a:bodyPr>
          <a:lstStyle/>
          <a:p>
            <a:pPr eaLnBrk="0" hangingPunct="0">
              <a:defRPr/>
            </a:pPr>
            <a:r>
              <a:rPr lang="en-GB" sz="3600" kern="0" dirty="0">
                <a:solidFill>
                  <a:schemeClr val="tx2"/>
                </a:solidFill>
                <a:latin typeface="+mj-lt"/>
                <a:ea typeface="+mj-ea"/>
                <a:cs typeface="+mj-cs"/>
              </a:rPr>
              <a:t>... to FRBR record</a:t>
            </a:r>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1" name="Text Box 4"/>
          <p:cNvSpPr txBox="1">
            <a:spLocks noChangeArrowheads="1"/>
          </p:cNvSpPr>
          <p:nvPr/>
        </p:nvSpPr>
        <p:spPr bwMode="auto">
          <a:xfrm>
            <a:off x="6184900" y="2355850"/>
            <a:ext cx="1217613" cy="277813"/>
          </a:xfrm>
          <a:prstGeom prst="rect">
            <a:avLst/>
          </a:prstGeom>
          <a:noFill/>
          <a:ln w="9525">
            <a:noFill/>
            <a:miter lim="800000"/>
            <a:headEnd/>
            <a:tailEnd/>
          </a:ln>
        </p:spPr>
        <p:txBody>
          <a:bodyPr wrap="none" lIns="0" tIns="0" rIns="0" bIns="0">
            <a:spAutoFit/>
          </a:bodyPr>
          <a:lstStyle/>
          <a:p>
            <a:r>
              <a:rPr lang="en-GB" sz="1800"/>
              <a:t>Biography:</a:t>
            </a:r>
          </a:p>
        </p:txBody>
      </p:sp>
      <p:sp>
        <p:nvSpPr>
          <p:cNvPr id="22" name="Text Box 4"/>
          <p:cNvSpPr txBox="1">
            <a:spLocks noChangeArrowheads="1"/>
          </p:cNvSpPr>
          <p:nvPr/>
        </p:nvSpPr>
        <p:spPr bwMode="auto">
          <a:xfrm>
            <a:off x="6184900" y="2698750"/>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5" name="Text Box 4"/>
          <p:cNvSpPr txBox="1">
            <a:spLocks noChangeArrowheads="1"/>
          </p:cNvSpPr>
          <p:nvPr/>
        </p:nvSpPr>
        <p:spPr bwMode="auto">
          <a:xfrm>
            <a:off x="6184900" y="3827463"/>
            <a:ext cx="623888" cy="276225"/>
          </a:xfrm>
          <a:prstGeom prst="rect">
            <a:avLst/>
          </a:prstGeom>
          <a:noFill/>
          <a:ln w="9525">
            <a:noFill/>
            <a:miter lim="800000"/>
            <a:headEnd/>
            <a:tailEnd/>
          </a:ln>
        </p:spPr>
        <p:txBody>
          <a:bodyPr wrap="none" lIns="0" tIns="0" rIns="0" bIns="0">
            <a:spAutoFit/>
          </a:bodyPr>
          <a:lstStyle/>
          <a:p>
            <a:r>
              <a:rPr lang="en-GB" sz="1800"/>
              <a:t>Term:</a:t>
            </a:r>
          </a:p>
        </p:txBody>
      </p:sp>
      <p:sp>
        <p:nvSpPr>
          <p:cNvPr id="26" name="Text Box 4"/>
          <p:cNvSpPr txBox="1">
            <a:spLocks noChangeArrowheads="1"/>
          </p:cNvSpPr>
          <p:nvPr/>
        </p:nvSpPr>
        <p:spPr bwMode="auto">
          <a:xfrm>
            <a:off x="6184900" y="4170363"/>
            <a:ext cx="1141413" cy="276225"/>
          </a:xfrm>
          <a:prstGeom prst="rect">
            <a:avLst/>
          </a:prstGeom>
          <a:noFill/>
          <a:ln w="9525">
            <a:noFill/>
            <a:miter lim="800000"/>
            <a:headEnd/>
            <a:tailEnd/>
          </a:ln>
        </p:spPr>
        <p:txBody>
          <a:bodyPr wrap="none" lIns="0" tIns="0" rIns="0" bIns="0">
            <a:spAutoFit/>
          </a:bodyPr>
          <a:lstStyle/>
          <a:p>
            <a:r>
              <a:rPr lang="en-GB" sz="1800"/>
              <a:t>Definition:</a:t>
            </a:r>
          </a:p>
        </p:txBody>
      </p:sp>
      <p:sp>
        <p:nvSpPr>
          <p:cNvPr id="27" name="Text Box 4"/>
          <p:cNvSpPr txBox="1">
            <a:spLocks noChangeArrowheads="1"/>
          </p:cNvSpPr>
          <p:nvPr/>
        </p:nvSpPr>
        <p:spPr bwMode="auto">
          <a:xfrm>
            <a:off x="6184900" y="4511675"/>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8" name="Text Box 4"/>
          <p:cNvSpPr txBox="1">
            <a:spLocks noChangeArrowheads="1"/>
          </p:cNvSpPr>
          <p:nvPr/>
        </p:nvSpPr>
        <p:spPr bwMode="auto">
          <a:xfrm>
            <a:off x="6042025" y="3365500"/>
            <a:ext cx="1884363"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29" name="Text Box 4"/>
          <p:cNvSpPr txBox="1">
            <a:spLocks noChangeArrowheads="1"/>
          </p:cNvSpPr>
          <p:nvPr/>
        </p:nvSpPr>
        <p:spPr bwMode="auto">
          <a:xfrm>
            <a:off x="277813" y="1482725"/>
            <a:ext cx="2782887" cy="276225"/>
          </a:xfrm>
          <a:prstGeom prst="rect">
            <a:avLst/>
          </a:prstGeom>
          <a:noFill/>
          <a:ln w="9525">
            <a:noFill/>
            <a:miter lim="800000"/>
            <a:headEnd/>
            <a:tailEnd/>
          </a:ln>
        </p:spPr>
        <p:txBody>
          <a:bodyPr wrap="none" lIns="0" tIns="0" rIns="0" bIns="0">
            <a:spAutoFit/>
          </a:bodyPr>
          <a:lstStyle/>
          <a:p>
            <a:r>
              <a:rPr lang="en-GB" sz="1800" i="1"/>
              <a:t>Bibliographic description</a:t>
            </a:r>
          </a:p>
        </p:txBody>
      </p:sp>
      <p:cxnSp>
        <p:nvCxnSpPr>
          <p:cNvPr id="31" name="Elbow Connector 30"/>
          <p:cNvCxnSpPr>
            <a:cxnSpLocks noChangeShapeType="1"/>
            <a:endCxn id="28" idx="1"/>
          </p:cNvCxnSpPr>
          <p:nvPr/>
        </p:nvCxnSpPr>
        <p:spPr bwMode="auto">
          <a:xfrm flipV="1">
            <a:off x="4995863" y="3503613"/>
            <a:ext cx="1046162" cy="339725"/>
          </a:xfrm>
          <a:prstGeom prst="bentConnector3">
            <a:avLst>
              <a:gd name="adj1" fmla="val 50000"/>
            </a:avLst>
          </a:prstGeom>
          <a:noFill/>
          <a:ln w="25400" algn="ctr">
            <a:solidFill>
              <a:schemeClr val="tx1"/>
            </a:solidFill>
            <a:round/>
            <a:headEnd type="triangle" w="med" len="med"/>
            <a:tailEnd type="triangle" w="med" len="med"/>
          </a:ln>
        </p:spPr>
      </p:cxnSp>
      <p:cxnSp>
        <p:nvCxnSpPr>
          <p:cNvPr id="40" name="Elbow Connector 39"/>
          <p:cNvCxnSpPr>
            <a:cxnSpLocks noChangeShapeType="1"/>
            <a:endCxn id="23" idx="1"/>
          </p:cNvCxnSpPr>
          <p:nvPr/>
        </p:nvCxnSpPr>
        <p:spPr bwMode="auto">
          <a:xfrm flipV="1">
            <a:off x="4995863" y="1701800"/>
            <a:ext cx="1023937" cy="398463"/>
          </a:xfrm>
          <a:prstGeom prst="bentConnector3">
            <a:avLst>
              <a:gd name="adj1" fmla="val 50000"/>
            </a:avLst>
          </a:prstGeom>
          <a:noFill/>
          <a:ln w="25400" algn="ctr">
            <a:solidFill>
              <a:schemeClr val="tx1"/>
            </a:solidFill>
            <a:round/>
            <a:headEnd type="triangle" w="med" len="med"/>
            <a:tailEnd type="triangle" w="med" len="med"/>
          </a:ln>
        </p:spPr>
      </p:cxnSp>
      <p:sp>
        <p:nvSpPr>
          <p:cNvPr id="32" name="Text Box 4"/>
          <p:cNvSpPr txBox="1">
            <a:spLocks noChangeArrowheads="1"/>
          </p:cNvSpPr>
          <p:nvPr/>
        </p:nvSpPr>
        <p:spPr bwMode="auto">
          <a:xfrm>
            <a:off x="271463" y="5873750"/>
            <a:ext cx="474662" cy="277813"/>
          </a:xfrm>
          <a:prstGeom prst="rect">
            <a:avLst/>
          </a:prstGeom>
          <a:noFill/>
          <a:ln w="9525">
            <a:noFill/>
            <a:miter lim="800000"/>
            <a:headEnd/>
            <a:tailEnd/>
          </a:ln>
        </p:spPr>
        <p:txBody>
          <a:bodyPr wrap="none" lIns="0" tIns="0" rIns="0" bIns="0">
            <a:spAutoFit/>
          </a:bodyPr>
          <a:lstStyle/>
          <a:p>
            <a:r>
              <a:rPr lang="en-GB" sz="1800" i="1"/>
              <a:t>Item</a:t>
            </a:r>
          </a:p>
        </p:txBody>
      </p:sp>
      <p:sp>
        <p:nvSpPr>
          <p:cNvPr id="36" name="Text Box 4"/>
          <p:cNvSpPr txBox="1">
            <a:spLocks noChangeArrowheads="1"/>
          </p:cNvSpPr>
          <p:nvPr/>
        </p:nvSpPr>
        <p:spPr bwMode="auto">
          <a:xfrm>
            <a:off x="250825" y="4699000"/>
            <a:ext cx="1487488" cy="276225"/>
          </a:xfrm>
          <a:prstGeom prst="rect">
            <a:avLst/>
          </a:prstGeom>
          <a:noFill/>
          <a:ln w="9525">
            <a:noFill/>
            <a:miter lim="800000"/>
            <a:headEnd/>
            <a:tailEnd/>
          </a:ln>
        </p:spPr>
        <p:txBody>
          <a:bodyPr lIns="0" tIns="0" rIns="0" bIns="0">
            <a:spAutoFit/>
          </a:bodyPr>
          <a:lstStyle/>
          <a:p>
            <a:r>
              <a:rPr lang="en-GB" sz="1800" i="1"/>
              <a:t>Manifestation</a:t>
            </a:r>
          </a:p>
        </p:txBody>
      </p:sp>
      <p:cxnSp>
        <p:nvCxnSpPr>
          <p:cNvPr id="48" name="Straight Arrow Connector 47"/>
          <p:cNvCxnSpPr>
            <a:cxnSpLocks noChangeShapeType="1"/>
            <a:stCxn id="35" idx="2"/>
            <a:endCxn id="30" idx="0"/>
          </p:cNvCxnSpPr>
          <p:nvPr/>
        </p:nvCxnSpPr>
        <p:spPr bwMode="auto">
          <a:xfrm rot="16200000" flipH="1">
            <a:off x="2466975" y="5997576"/>
            <a:ext cx="327025" cy="0"/>
          </a:xfrm>
          <a:prstGeom prst="straightConnector1">
            <a:avLst/>
          </a:prstGeom>
          <a:noFill/>
          <a:ln w="25400" algn="ctr">
            <a:solidFill>
              <a:schemeClr val="tx1"/>
            </a:solidFill>
            <a:round/>
            <a:headEnd type="triangle" w="med" len="med"/>
            <a:tailEnd type="triangle" w="med" len="med"/>
          </a:ln>
        </p:spPr>
      </p:cxnSp>
      <p:sp>
        <p:nvSpPr>
          <p:cNvPr id="60" name="Text Box 4"/>
          <p:cNvSpPr txBox="1">
            <a:spLocks noChangeArrowheads="1"/>
          </p:cNvSpPr>
          <p:nvPr/>
        </p:nvSpPr>
        <p:spPr bwMode="auto">
          <a:xfrm>
            <a:off x="481013" y="3219450"/>
            <a:ext cx="833437" cy="276225"/>
          </a:xfrm>
          <a:prstGeom prst="rect">
            <a:avLst/>
          </a:prstGeom>
          <a:noFill/>
          <a:ln w="9525">
            <a:noFill/>
            <a:miter lim="800000"/>
            <a:headEnd/>
            <a:tailEnd/>
          </a:ln>
        </p:spPr>
        <p:txBody>
          <a:bodyPr wrap="none" lIns="0" tIns="0" rIns="0" bIns="0">
            <a:spAutoFit/>
          </a:bodyPr>
          <a:lstStyle/>
          <a:p>
            <a:r>
              <a:rPr lang="en-GB" sz="1800"/>
              <a:t>Author:</a:t>
            </a:r>
          </a:p>
        </p:txBody>
      </p:sp>
      <p:sp>
        <p:nvSpPr>
          <p:cNvPr id="61" name="Text Box 6"/>
          <p:cNvSpPr txBox="1">
            <a:spLocks noChangeArrowheads="1"/>
          </p:cNvSpPr>
          <p:nvPr/>
        </p:nvSpPr>
        <p:spPr bwMode="auto">
          <a:xfrm>
            <a:off x="481013" y="4325938"/>
            <a:ext cx="1487487"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2" name="Text Box 9"/>
          <p:cNvSpPr txBox="1">
            <a:spLocks noChangeArrowheads="1"/>
          </p:cNvSpPr>
          <p:nvPr/>
        </p:nvSpPr>
        <p:spPr bwMode="auto">
          <a:xfrm>
            <a:off x="481013" y="3573463"/>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63" name="Text Box 12"/>
          <p:cNvSpPr txBox="1">
            <a:spLocks noChangeArrowheads="1"/>
          </p:cNvSpPr>
          <p:nvPr/>
        </p:nvSpPr>
        <p:spPr bwMode="auto">
          <a:xfrm>
            <a:off x="2154238" y="4329113"/>
            <a:ext cx="1333500" cy="274637"/>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65" name="Text Box 4"/>
          <p:cNvSpPr txBox="1">
            <a:spLocks noChangeArrowheads="1"/>
          </p:cNvSpPr>
          <p:nvPr/>
        </p:nvSpPr>
        <p:spPr bwMode="auto">
          <a:xfrm>
            <a:off x="282575" y="3979863"/>
            <a:ext cx="1244600" cy="277812"/>
          </a:xfrm>
          <a:prstGeom prst="rect">
            <a:avLst/>
          </a:prstGeom>
          <a:noFill/>
          <a:ln w="9525">
            <a:noFill/>
            <a:miter lim="800000"/>
            <a:headEnd/>
            <a:tailEnd/>
          </a:ln>
        </p:spPr>
        <p:txBody>
          <a:bodyPr wrap="none" lIns="0" tIns="0" rIns="0" bIns="0">
            <a:spAutoFit/>
          </a:bodyPr>
          <a:lstStyle/>
          <a:p>
            <a:r>
              <a:rPr lang="en-GB" sz="1800" i="1"/>
              <a:t>Expression</a:t>
            </a:r>
          </a:p>
        </p:txBody>
      </p:sp>
      <p:sp>
        <p:nvSpPr>
          <p:cNvPr id="67" name="Text Box 4"/>
          <p:cNvSpPr txBox="1">
            <a:spLocks noChangeArrowheads="1"/>
          </p:cNvSpPr>
          <p:nvPr/>
        </p:nvSpPr>
        <p:spPr bwMode="auto">
          <a:xfrm>
            <a:off x="261938" y="2805113"/>
            <a:ext cx="1487487" cy="276225"/>
          </a:xfrm>
          <a:prstGeom prst="rect">
            <a:avLst/>
          </a:prstGeom>
          <a:noFill/>
          <a:ln w="9525">
            <a:noFill/>
            <a:miter lim="800000"/>
            <a:headEnd/>
            <a:tailEnd/>
          </a:ln>
        </p:spPr>
        <p:txBody>
          <a:bodyPr lIns="0" tIns="0" rIns="0" bIns="0">
            <a:spAutoFit/>
          </a:bodyPr>
          <a:lstStyle/>
          <a:p>
            <a:r>
              <a:rPr lang="en-GB" sz="1800" i="1"/>
              <a:t>Work</a:t>
            </a:r>
          </a:p>
        </p:txBody>
      </p:sp>
      <p:cxnSp>
        <p:nvCxnSpPr>
          <p:cNvPr id="68" name="Straight Arrow Connector 67"/>
          <p:cNvCxnSpPr>
            <a:cxnSpLocks noChangeShapeType="1"/>
            <a:stCxn id="66" idx="2"/>
            <a:endCxn id="64" idx="0"/>
          </p:cNvCxnSpPr>
          <p:nvPr/>
        </p:nvCxnSpPr>
        <p:spPr bwMode="auto">
          <a:xfrm rot="5400000">
            <a:off x="2466975" y="4102100"/>
            <a:ext cx="327025" cy="3175"/>
          </a:xfrm>
          <a:prstGeom prst="straightConnector1">
            <a:avLst/>
          </a:prstGeom>
          <a:noFill/>
          <a:ln w="25400" algn="ctr">
            <a:solidFill>
              <a:schemeClr val="tx1"/>
            </a:solidFill>
            <a:round/>
            <a:headEnd type="triangle" w="med" len="med"/>
            <a:tailEnd type="triangle" w="med" len="med"/>
          </a:ln>
        </p:spPr>
      </p:cxnSp>
      <p:cxnSp>
        <p:nvCxnSpPr>
          <p:cNvPr id="69" name="Straight Arrow Connector 68"/>
          <p:cNvCxnSpPr>
            <a:cxnSpLocks noChangeShapeType="1"/>
            <a:stCxn id="64" idx="2"/>
          </p:cNvCxnSpPr>
          <p:nvPr/>
        </p:nvCxnSpPr>
        <p:spPr bwMode="auto">
          <a:xfrm rot="16200000" flipH="1">
            <a:off x="2466181" y="4844257"/>
            <a:ext cx="325437" cy="0"/>
          </a:xfrm>
          <a:prstGeom prst="straightConnector1">
            <a:avLst/>
          </a:prstGeom>
          <a:noFill/>
          <a:ln w="25400" algn="ctr">
            <a:solidFill>
              <a:schemeClr val="tx1"/>
            </a:solidFill>
            <a:round/>
            <a:headEnd type="triangle" w="med" len="med"/>
            <a:tailEnd type="triangle" w="med" len="med"/>
          </a:ln>
        </p:spPr>
      </p:cxnSp>
      <p:cxnSp>
        <p:nvCxnSpPr>
          <p:cNvPr id="82" name="Elbow Connector 81"/>
          <p:cNvCxnSpPr>
            <a:cxnSpLocks noChangeShapeType="1"/>
            <a:endCxn id="28" idx="1"/>
          </p:cNvCxnSpPr>
          <p:nvPr/>
        </p:nvCxnSpPr>
        <p:spPr bwMode="auto">
          <a:xfrm flipV="1">
            <a:off x="4995863" y="3503613"/>
            <a:ext cx="1046162" cy="219075"/>
          </a:xfrm>
          <a:prstGeom prst="bentConnector3">
            <a:avLst>
              <a:gd name="adj1" fmla="val 50000"/>
            </a:avLst>
          </a:prstGeom>
          <a:noFill/>
          <a:ln w="25400" algn="ctr">
            <a:solidFill>
              <a:schemeClr val="tx1"/>
            </a:solidFill>
            <a:round/>
            <a:headEnd type="triangle" w="med" len="med"/>
            <a:tailEnd type="triangle" w="med" len="med"/>
          </a:ln>
        </p:spPr>
      </p:cxnSp>
      <p:cxnSp>
        <p:nvCxnSpPr>
          <p:cNvPr id="93" name="Straight Connector 92"/>
          <p:cNvCxnSpPr>
            <a:cxnSpLocks noChangeShapeType="1"/>
          </p:cNvCxnSpPr>
          <p:nvPr/>
        </p:nvCxnSpPr>
        <p:spPr bwMode="auto">
          <a:xfrm>
            <a:off x="5486400" y="1698625"/>
            <a:ext cx="522288" cy="3175"/>
          </a:xfrm>
          <a:prstGeom prst="line">
            <a:avLst/>
          </a:prstGeom>
          <a:noFill/>
          <a:ln w="25400" algn="ctr">
            <a:solidFill>
              <a:schemeClr val="tx1"/>
            </a:solidFill>
            <a:round/>
            <a:headEnd/>
            <a:tailEnd type="triangle" w="med" len="med"/>
          </a:ln>
        </p:spPr>
      </p:cxnSp>
      <p:cxnSp>
        <p:nvCxnSpPr>
          <p:cNvPr id="96" name="Straight Connector 95"/>
          <p:cNvCxnSpPr>
            <a:cxnSpLocks noChangeShapeType="1"/>
          </p:cNvCxnSpPr>
          <p:nvPr/>
        </p:nvCxnSpPr>
        <p:spPr bwMode="auto">
          <a:xfrm rot="16200000" flipH="1">
            <a:off x="4675981" y="2520157"/>
            <a:ext cx="1654175" cy="11112"/>
          </a:xfrm>
          <a:prstGeom prst="line">
            <a:avLst/>
          </a:prstGeom>
          <a:noFill/>
          <a:ln w="25400" algn="ctr">
            <a:solidFill>
              <a:schemeClr val="tx1"/>
            </a:solidFill>
            <a:round/>
            <a:headEnd/>
            <a:tailEnd/>
          </a:ln>
        </p:spPr>
      </p:cxnSp>
      <p:cxnSp>
        <p:nvCxnSpPr>
          <p:cNvPr id="101" name="Straight Connector 100"/>
          <p:cNvCxnSpPr>
            <a:cxnSpLocks noChangeShapeType="1"/>
          </p:cNvCxnSpPr>
          <p:nvPr/>
        </p:nvCxnSpPr>
        <p:spPr bwMode="auto">
          <a:xfrm>
            <a:off x="4986338" y="3341688"/>
            <a:ext cx="522287" cy="3175"/>
          </a:xfrm>
          <a:prstGeom prst="line">
            <a:avLst/>
          </a:prstGeom>
          <a:noFill/>
          <a:ln w="25400" algn="ctr">
            <a:solidFill>
              <a:schemeClr val="tx1"/>
            </a:solidFill>
            <a:round/>
            <a:headEnd type="triangle" w="med" len="med"/>
            <a:tailEnd/>
          </a:ln>
        </p:spPr>
      </p:cxnSp>
    </p:spTree>
    <p:extLst>
      <p:ext uri="{BB962C8B-B14F-4D97-AF65-F5344CB8AC3E}">
        <p14:creationId xmlns:p14="http://schemas.microsoft.com/office/powerpoint/2010/main" val="10499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par>
                                <p:cTn id="77" presetID="9"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dissolve">
                                      <p:cBhvr>
                                        <p:cTn id="79" dur="500"/>
                                        <p:tgtEl>
                                          <p:spTgt spid="31"/>
                                        </p:tgtEl>
                                      </p:cBhvr>
                                    </p:animEffect>
                                  </p:childTnLst>
                                </p:cTn>
                              </p:par>
                              <p:par>
                                <p:cTn id="80" presetID="9"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dissolv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dissolve">
                                      <p:cBhvr>
                                        <p:cTn id="87" dur="500"/>
                                        <p:tgtEl>
                                          <p:spTgt spid="3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childTnLst>
                          </p:cTn>
                        </p:par>
                        <p:par>
                          <p:cTn id="91" fill="hold">
                            <p:stCondLst>
                              <p:cond delay="500"/>
                            </p:stCondLst>
                            <p:childTnLst>
                              <p:par>
                                <p:cTn id="92" presetID="42" presetClass="path" presetSubtype="0" accel="50000" decel="50000" fill="hold" grpId="1" nodeType="afterEffect">
                                  <p:stCondLst>
                                    <p:cond delay="0"/>
                                  </p:stCondLst>
                                  <p:childTnLst>
                                    <p:animMotion origin="layout" path="M -3.33333E-6 -4.81481E-6 L -3.33333E-6 0.31737 " pathEditMode="relative" rAng="0" ptsTypes="AA">
                                      <p:cBhvr>
                                        <p:cTn id="93" dur="2000" fill="hold"/>
                                        <p:tgtEl>
                                          <p:spTgt spid="6"/>
                                        </p:tgtEl>
                                        <p:attrNameLst>
                                          <p:attrName>ppt_x</p:attrName>
                                          <p:attrName>ppt_y</p:attrName>
                                        </p:attrNameLst>
                                      </p:cBhvr>
                                      <p:rCtr x="0" y="159"/>
                                    </p:animMotion>
                                  </p:childTnLst>
                                </p:cTn>
                              </p:par>
                              <p:par>
                                <p:cTn id="94" presetID="42" presetClass="path" presetSubtype="0" accel="50000" decel="50000" fill="hold" grpId="1" nodeType="withEffect">
                                  <p:stCondLst>
                                    <p:cond delay="0"/>
                                  </p:stCondLst>
                                  <p:childTnLst>
                                    <p:animMotion origin="layout" path="M 3.88889E-6 -4.81481E-6 L 3.88889E-6 0.31922 " pathEditMode="relative" rAng="0" ptsTypes="AA">
                                      <p:cBhvr>
                                        <p:cTn id="95" dur="2000" fill="hold"/>
                                        <p:tgtEl>
                                          <p:spTgt spid="13"/>
                                        </p:tgtEl>
                                        <p:attrNameLst>
                                          <p:attrName>ppt_x</p:attrName>
                                          <p:attrName>ppt_y</p:attrName>
                                        </p:attrNameLst>
                                      </p:cBhvr>
                                      <p:rCtr x="0" y="159"/>
                                    </p:animMotion>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5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dissolve">
                                      <p:cBhvr>
                                        <p:cTn id="103" dur="500"/>
                                        <p:tgtEl>
                                          <p:spTgt spid="35"/>
                                        </p:tgtEl>
                                      </p:cBhvr>
                                    </p:animEffect>
                                  </p:childTnLst>
                                </p:cTn>
                              </p:par>
                            </p:childTnLst>
                          </p:cTn>
                        </p:par>
                        <p:par>
                          <p:cTn id="104" fill="hold">
                            <p:stCondLst>
                              <p:cond delay="500"/>
                            </p:stCondLst>
                            <p:childTnLst>
                              <p:par>
                                <p:cTn id="105" presetID="42" presetClass="path" presetSubtype="0" accel="50000" decel="50000" fill="hold" grpId="1" nodeType="afterEffect">
                                  <p:stCondLst>
                                    <p:cond delay="0"/>
                                  </p:stCondLst>
                                  <p:childTnLst>
                                    <p:animMotion origin="layout" path="M 0 0  L 0 0.33333  E" pathEditMode="relative" ptsTypes="">
                                      <p:cBhvr>
                                        <p:cTn id="106" dur="2000" fill="hold"/>
                                        <p:tgtEl>
                                          <p:spTgt spid="42"/>
                                        </p:tgtEl>
                                        <p:attrNameLst>
                                          <p:attrName>ppt_x</p:attrName>
                                          <p:attrName>ppt_y</p:attrName>
                                        </p:attrNameLst>
                                      </p:cBhvr>
                                    </p:animMotion>
                                  </p:childTnLst>
                                </p:cTn>
                              </p:par>
                              <p:par>
                                <p:cTn id="107" presetID="42" presetClass="path" presetSubtype="0" accel="50000" decel="50000" fill="hold" grpId="1" nodeType="withEffect">
                                  <p:stCondLst>
                                    <p:cond delay="0"/>
                                  </p:stCondLst>
                                  <p:childTnLst>
                                    <p:animMotion origin="layout" path="M 0 0  L 0 0.33333  E" pathEditMode="relative" ptsTypes="">
                                      <p:cBhvr>
                                        <p:cTn id="108" dur="2000" fill="hold"/>
                                        <p:tgtEl>
                                          <p:spTgt spid="11"/>
                                        </p:tgtEl>
                                        <p:attrNameLst>
                                          <p:attrName>ppt_x</p:attrName>
                                          <p:attrName>ppt_y</p:attrName>
                                        </p:attrNameLst>
                                      </p:cBhvr>
                                    </p:animMotion>
                                  </p:childTnLst>
                                </p:cTn>
                              </p:par>
                            </p:childTnLst>
                          </p:cTn>
                        </p:par>
                        <p:par>
                          <p:cTn id="109" fill="hold">
                            <p:stCondLst>
                              <p:cond delay="2500"/>
                            </p:stCondLst>
                            <p:childTnLst>
                              <p:par>
                                <p:cTn id="110" presetID="42" presetClass="path" presetSubtype="0" accel="50000" decel="50000" fill="hold" grpId="1" nodeType="afterEffect">
                                  <p:stCondLst>
                                    <p:cond delay="0"/>
                                  </p:stCondLst>
                                  <p:childTnLst>
                                    <p:animMotion origin="layout" path="M 1.38778E-17 -4.81481E-6 L 1.38778E-17 0.397 " pathEditMode="relative" rAng="0" ptsTypes="AA">
                                      <p:cBhvr>
                                        <p:cTn id="111" dur="2000" fill="hold"/>
                                        <p:tgtEl>
                                          <p:spTgt spid="4"/>
                                        </p:tgtEl>
                                        <p:attrNameLst>
                                          <p:attrName>ppt_x</p:attrName>
                                          <p:attrName>ppt_y</p:attrName>
                                        </p:attrNameLst>
                                      </p:cBhvr>
                                      <p:rCtr x="0" y="198"/>
                                    </p:animMotion>
                                  </p:childTnLst>
                                </p:cTn>
                              </p:par>
                              <p:par>
                                <p:cTn id="112" presetID="42" presetClass="path" presetSubtype="0" accel="50000" decel="50000" fill="hold" grpId="1" nodeType="withEffect">
                                  <p:stCondLst>
                                    <p:cond delay="0"/>
                                  </p:stCondLst>
                                  <p:childTnLst>
                                    <p:animMotion origin="layout" path="M 3.88889E-6 -4.81481E-6 L 3.88889E-6 0.39977 " pathEditMode="relative" rAng="0" ptsTypes="AA">
                                      <p:cBhvr>
                                        <p:cTn id="113" dur="2000" fill="hold"/>
                                        <p:tgtEl>
                                          <p:spTgt spid="9"/>
                                        </p:tgtEl>
                                        <p:attrNameLst>
                                          <p:attrName>ppt_x</p:attrName>
                                          <p:attrName>ppt_y</p:attrName>
                                        </p:attrNameLst>
                                      </p:cBhvr>
                                      <p:rCtr x="0" y="200"/>
                                    </p:animMotion>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grpId="1" nodeType="clickEffect">
                                  <p:stCondLst>
                                    <p:cond delay="0"/>
                                  </p:stCondLst>
                                  <p:childTnLst>
                                    <p:animEffect transition="out" filter="dissolv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14"/>
                                        </p:tgtEl>
                                      </p:cBhvr>
                                    </p:animEffect>
                                    <p:set>
                                      <p:cBhvr>
                                        <p:cTn id="121" dur="1" fill="hold">
                                          <p:stCondLst>
                                            <p:cond delay="499"/>
                                          </p:stCondLst>
                                        </p:cTn>
                                        <p:tgtEl>
                                          <p:spTgt spid="14"/>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3"/>
                                        </p:tgtEl>
                                      </p:cBhvr>
                                    </p:animEffect>
                                    <p:set>
                                      <p:cBhvr>
                                        <p:cTn id="124" dur="1" fill="hold">
                                          <p:stCondLst>
                                            <p:cond delay="499"/>
                                          </p:stCondLst>
                                        </p:cTn>
                                        <p:tgtEl>
                                          <p:spTgt spid="3"/>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5"/>
                                        </p:tgtEl>
                                      </p:cBhvr>
                                    </p:animEffect>
                                    <p:set>
                                      <p:cBhvr>
                                        <p:cTn id="127" dur="1" fill="hold">
                                          <p:stCondLst>
                                            <p:cond delay="499"/>
                                          </p:stCondLst>
                                        </p:cTn>
                                        <p:tgtEl>
                                          <p:spTgt spid="5"/>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10"/>
                                        </p:tgtEl>
                                      </p:cBhvr>
                                    </p:animEffect>
                                    <p:set>
                                      <p:cBhvr>
                                        <p:cTn id="130" dur="1" fill="hold">
                                          <p:stCondLst>
                                            <p:cond delay="499"/>
                                          </p:stCondLst>
                                        </p:cTn>
                                        <p:tgtEl>
                                          <p:spTgt spid="10"/>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7"/>
                                        </p:tgtEl>
                                      </p:cBhvr>
                                    </p:animEffect>
                                    <p:set>
                                      <p:cBhvr>
                                        <p:cTn id="133" dur="1" fill="hold">
                                          <p:stCondLst>
                                            <p:cond delay="499"/>
                                          </p:stCondLst>
                                        </p:cTn>
                                        <p:tgtEl>
                                          <p:spTgt spid="7"/>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40"/>
                                        </p:tgtEl>
                                      </p:cBhvr>
                                    </p:animEffect>
                                    <p:set>
                                      <p:cBhvr>
                                        <p:cTn id="136" dur="1" fill="hold">
                                          <p:stCondLst>
                                            <p:cond delay="499"/>
                                          </p:stCondLst>
                                        </p:cTn>
                                        <p:tgtEl>
                                          <p:spTgt spid="40"/>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500"/>
                                        <p:tgtEl>
                                          <p:spTgt spid="31"/>
                                        </p:tgtEl>
                                      </p:cBhvr>
                                    </p:animEffect>
                                    <p:set>
                                      <p:cBhvr>
                                        <p:cTn id="139" dur="1" fill="hold">
                                          <p:stCondLst>
                                            <p:cond delay="499"/>
                                          </p:stCondLst>
                                        </p:cTn>
                                        <p:tgtEl>
                                          <p:spTgt spid="31"/>
                                        </p:tgtEl>
                                        <p:attrNameLst>
                                          <p:attrName>style.visibility</p:attrName>
                                        </p:attrNameLst>
                                      </p:cBhvr>
                                      <p:to>
                                        <p:strVal val="hidden"/>
                                      </p:to>
                                    </p:set>
                                  </p:childTnLst>
                                </p:cTn>
                              </p:par>
                            </p:childTnLst>
                          </p:cTn>
                        </p:par>
                        <p:par>
                          <p:cTn id="140" fill="hold">
                            <p:stCondLst>
                              <p:cond delay="500"/>
                            </p:stCondLst>
                            <p:childTnLst>
                              <p:par>
                                <p:cTn id="141" presetID="9" presetClass="entr" presetSubtype="0" fill="hold" grpId="0" nodeType="after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dissolve">
                                      <p:cBhvr>
                                        <p:cTn id="143" dur="500"/>
                                        <p:tgtEl>
                                          <p:spTgt spid="6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dissolve">
                                      <p:cBhvr>
                                        <p:cTn id="146" dur="500"/>
                                        <p:tgtEl>
                                          <p:spTgt spid="6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dissolve">
                                      <p:cBhvr>
                                        <p:cTn id="149" dur="500"/>
                                        <p:tgtEl>
                                          <p:spTgt spid="62"/>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63"/>
                                        </p:tgtEl>
                                        <p:attrNameLst>
                                          <p:attrName>style.visibility</p:attrName>
                                        </p:attrNameLst>
                                      </p:cBhvr>
                                      <p:to>
                                        <p:strVal val="visible"/>
                                      </p:to>
                                    </p:set>
                                    <p:animEffect transition="in" filter="dissolve">
                                      <p:cBhvr>
                                        <p:cTn id="152" dur="500"/>
                                        <p:tgtEl>
                                          <p:spTgt spid="6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dissolve">
                                      <p:cBhvr>
                                        <p:cTn id="155" dur="500"/>
                                        <p:tgtEl>
                                          <p:spTgt spid="64"/>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dissolve">
                                      <p:cBhvr>
                                        <p:cTn id="158" dur="500"/>
                                        <p:tgtEl>
                                          <p:spTgt spid="65"/>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dissolve">
                                      <p:cBhvr>
                                        <p:cTn id="161" dur="500"/>
                                        <p:tgtEl>
                                          <p:spTgt spid="66"/>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dissolve">
                                      <p:cBhvr>
                                        <p:cTn id="164" dur="500"/>
                                        <p:tgtEl>
                                          <p:spTgt spid="67"/>
                                        </p:tgtEl>
                                      </p:cBhvr>
                                    </p:animEffect>
                                  </p:childTnLst>
                                </p:cTn>
                              </p:par>
                              <p:par>
                                <p:cTn id="165" presetID="9" presetClass="entr" presetSubtype="0"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Effect transition="in" filter="dissolve">
                                      <p:cBhvr>
                                        <p:cTn id="167" dur="500"/>
                                        <p:tgtEl>
                                          <p:spTgt spid="68"/>
                                        </p:tgtEl>
                                      </p:cBhvr>
                                    </p:animEffect>
                                  </p:childTnLst>
                                </p:cTn>
                              </p:par>
                              <p:par>
                                <p:cTn id="168" presetID="9" presetClass="entr" presetSubtype="0"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dissolve">
                                      <p:cBhvr>
                                        <p:cTn id="170" dur="500"/>
                                        <p:tgtEl>
                                          <p:spTgt spid="69"/>
                                        </p:tgtEl>
                                      </p:cBhvr>
                                    </p:animEffect>
                                  </p:childTnLst>
                                </p:cTn>
                              </p:par>
                              <p:par>
                                <p:cTn id="171" presetID="9" presetClass="entr" presetSubtype="0" fill="hold"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dissolve">
                                      <p:cBhvr>
                                        <p:cTn id="173" dur="500"/>
                                        <p:tgtEl>
                                          <p:spTgt spid="48"/>
                                        </p:tgtEl>
                                      </p:cBhvr>
                                    </p:animEffect>
                                  </p:childTnLst>
                                </p:cTn>
                              </p:par>
                              <p:par>
                                <p:cTn id="174" presetID="9" presetClass="entr" presetSubtype="0" fill="hold" nodeType="withEffect">
                                  <p:stCondLst>
                                    <p:cond delay="0"/>
                                  </p:stCondLst>
                                  <p:childTnLst>
                                    <p:set>
                                      <p:cBhvr>
                                        <p:cTn id="175" dur="1" fill="hold">
                                          <p:stCondLst>
                                            <p:cond delay="0"/>
                                          </p:stCondLst>
                                        </p:cTn>
                                        <p:tgtEl>
                                          <p:spTgt spid="101"/>
                                        </p:tgtEl>
                                        <p:attrNameLst>
                                          <p:attrName>style.visibility</p:attrName>
                                        </p:attrNameLst>
                                      </p:cBhvr>
                                      <p:to>
                                        <p:strVal val="visible"/>
                                      </p:to>
                                    </p:set>
                                    <p:animEffect transition="in" filter="dissolve">
                                      <p:cBhvr>
                                        <p:cTn id="176" dur="500"/>
                                        <p:tgtEl>
                                          <p:spTgt spid="101"/>
                                        </p:tgtEl>
                                      </p:cBhvr>
                                    </p:animEffect>
                                  </p:childTnLst>
                                </p:cTn>
                              </p:par>
                              <p:par>
                                <p:cTn id="177" presetID="9" presetClass="entr" presetSubtype="0" fill="hold" nodeType="with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dissolve">
                                      <p:cBhvr>
                                        <p:cTn id="179" dur="500"/>
                                        <p:tgtEl>
                                          <p:spTgt spid="96"/>
                                        </p:tgtEl>
                                      </p:cBhvr>
                                    </p:animEffect>
                                  </p:childTnLst>
                                </p:cTn>
                              </p:par>
                              <p:par>
                                <p:cTn id="180" presetID="9" presetClass="entr" presetSubtype="0" fill="hold" nodeType="withEffect">
                                  <p:stCondLst>
                                    <p:cond delay="0"/>
                                  </p:stCondLst>
                                  <p:childTnLst>
                                    <p:set>
                                      <p:cBhvr>
                                        <p:cTn id="181" dur="1" fill="hold">
                                          <p:stCondLst>
                                            <p:cond delay="0"/>
                                          </p:stCondLst>
                                        </p:cTn>
                                        <p:tgtEl>
                                          <p:spTgt spid="93"/>
                                        </p:tgtEl>
                                        <p:attrNameLst>
                                          <p:attrName>style.visibility</p:attrName>
                                        </p:attrNameLst>
                                      </p:cBhvr>
                                      <p:to>
                                        <p:strVal val="visible"/>
                                      </p:to>
                                    </p:set>
                                    <p:animEffect transition="in" filter="dissolve">
                                      <p:cBhvr>
                                        <p:cTn id="182" dur="500"/>
                                        <p:tgtEl>
                                          <p:spTgt spid="93"/>
                                        </p:tgtEl>
                                      </p:cBhvr>
                                    </p:animEffect>
                                  </p:childTnLst>
                                </p:cTn>
                              </p:par>
                              <p:par>
                                <p:cTn id="183" presetID="9" presetClass="entr" presetSubtype="0" fill="hold" nodeType="withEffect">
                                  <p:stCondLst>
                                    <p:cond delay="0"/>
                                  </p:stCondLst>
                                  <p:childTnLst>
                                    <p:set>
                                      <p:cBhvr>
                                        <p:cTn id="184" dur="1" fill="hold">
                                          <p:stCondLst>
                                            <p:cond delay="0"/>
                                          </p:stCondLst>
                                        </p:cTn>
                                        <p:tgtEl>
                                          <p:spTgt spid="82"/>
                                        </p:tgtEl>
                                        <p:attrNameLst>
                                          <p:attrName>style.visibility</p:attrName>
                                        </p:attrNameLst>
                                      </p:cBhvr>
                                      <p:to>
                                        <p:strVal val="visible"/>
                                      </p:to>
                                    </p:set>
                                    <p:animEffect transition="in" filter="dissolve">
                                      <p:cBhvr>
                                        <p:cTn id="185" dur="500"/>
                                        <p:tgtEl>
                                          <p:spTgt spid="82"/>
                                        </p:tgtEl>
                                      </p:cBhvr>
                                    </p:animEffect>
                                  </p:childTnLst>
                                </p:cTn>
                              </p:par>
                            </p:childTnLst>
                          </p:cTn>
                        </p:par>
                        <p:par>
                          <p:cTn id="186" fill="hold">
                            <p:stCondLst>
                              <p:cond delay="1000"/>
                            </p:stCondLst>
                            <p:childTnLst>
                              <p:par>
                                <p:cTn id="187" presetID="9" presetClass="exit" presetSubtype="0" fill="hold" grpId="0" nodeType="afterEffect">
                                  <p:stCondLst>
                                    <p:cond delay="0"/>
                                  </p:stCondLst>
                                  <p:childTnLst>
                                    <p:animEffect transition="out" filter="dissolve">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childTnLst>
                          </p:cTn>
                        </p:par>
                        <p:par>
                          <p:cTn id="190" fill="hold">
                            <p:stCondLst>
                              <p:cond delay="1500"/>
                            </p:stCondLst>
                            <p:childTnLst>
                              <p:par>
                                <p:cTn id="191" presetID="2" presetClass="entr" presetSubtype="4" fill="hold" grpId="0" nodeType="after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additive="base">
                                        <p:cTn id="193" dur="500" fill="hold"/>
                                        <p:tgtEl>
                                          <p:spTgt spid="18"/>
                                        </p:tgtEl>
                                        <p:attrNameLst>
                                          <p:attrName>ppt_x</p:attrName>
                                        </p:attrNameLst>
                                      </p:cBhvr>
                                      <p:tavLst>
                                        <p:tav tm="0">
                                          <p:val>
                                            <p:strVal val="#ppt_x"/>
                                          </p:val>
                                        </p:tav>
                                        <p:tav tm="100000">
                                          <p:val>
                                            <p:strVal val="#ppt_x"/>
                                          </p:val>
                                        </p:tav>
                                      </p:tavLst>
                                    </p:anim>
                                    <p:anim calcmode="lin" valueType="num">
                                      <p:cBhvr additive="base">
                                        <p:cTn id="1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14" grpId="0" animBg="1"/>
      <p:bldP spid="14" grpId="1" animBg="1"/>
      <p:bldP spid="30" grpId="0" animBg="1"/>
      <p:bldP spid="35" grpId="0" animBg="1"/>
      <p:bldP spid="64" grpId="0" animBg="1"/>
      <p:bldP spid="66" grpId="0" animBg="1"/>
      <p:bldP spid="3" grpId="0"/>
      <p:bldP spid="3" grpId="1"/>
      <p:bldP spid="4" grpId="0"/>
      <p:bldP spid="4" grpId="1"/>
      <p:bldP spid="5" grpId="0"/>
      <p:bldP spid="5" grpId="1"/>
      <p:bldP spid="6" grpId="0"/>
      <p:bldP spid="6" grpId="1"/>
      <p:bldP spid="7" grpId="0"/>
      <p:bldP spid="7" grpId="1"/>
      <p:bldP spid="8" grpId="0"/>
      <p:bldP spid="9" grpId="0"/>
      <p:bldP spid="9" grpId="1"/>
      <p:bldP spid="10" grpId="0"/>
      <p:bldP spid="10" grpId="1"/>
      <p:bldP spid="11" grpId="0"/>
      <p:bldP spid="11" grpId="1"/>
      <p:bldP spid="12" grpId="0"/>
      <p:bldP spid="13" grpId="0"/>
      <p:bldP spid="13" grpId="1"/>
      <p:bldP spid="42" grpId="0"/>
      <p:bldP spid="42" grpId="1"/>
      <p:bldP spid="16" grpId="0"/>
      <p:bldP spid="18" grpId="0"/>
      <p:bldP spid="20" grpId="0"/>
      <p:bldP spid="21" grpId="0"/>
      <p:bldP spid="22" grpId="0"/>
      <p:bldP spid="23" grpId="0"/>
      <p:bldP spid="25" grpId="0"/>
      <p:bldP spid="26" grpId="0"/>
      <p:bldP spid="27" grpId="0"/>
      <p:bldP spid="28" grpId="0"/>
      <p:bldP spid="29" grpId="0"/>
      <p:bldP spid="29" grpId="1"/>
      <p:bldP spid="32" grpId="0"/>
      <p:bldP spid="36" grpId="0"/>
      <p:bldP spid="60" grpId="0"/>
      <p:bldP spid="61" grpId="0"/>
      <p:bldP spid="62" grpId="0"/>
      <p:bldP spid="63" grpId="0"/>
      <p:bldP spid="65"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6"/>
          <p:cNvSpPr>
            <a:spLocks noChangeArrowheads="1"/>
          </p:cNvSpPr>
          <p:nvPr/>
        </p:nvSpPr>
        <p:spPr bwMode="auto">
          <a:xfrm>
            <a:off x="6042025" y="1860550"/>
            <a:ext cx="2830513" cy="523875"/>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24" name="Rectangle 16"/>
          <p:cNvSpPr>
            <a:spLocks noChangeArrowheads="1"/>
          </p:cNvSpPr>
          <p:nvPr/>
        </p:nvSpPr>
        <p:spPr bwMode="auto">
          <a:xfrm>
            <a:off x="6042025" y="2790825"/>
            <a:ext cx="2840038" cy="5080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0" name="Rectangle 16"/>
          <p:cNvSpPr>
            <a:spLocks noChangeArrowheads="1"/>
          </p:cNvSpPr>
          <p:nvPr/>
        </p:nvSpPr>
        <p:spPr bwMode="auto">
          <a:xfrm>
            <a:off x="261938" y="4899025"/>
            <a:ext cx="4738687" cy="4127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35" name="Rectangle 16"/>
          <p:cNvSpPr>
            <a:spLocks noChangeArrowheads="1"/>
          </p:cNvSpPr>
          <p:nvPr/>
        </p:nvSpPr>
        <p:spPr bwMode="auto">
          <a:xfrm>
            <a:off x="263525" y="3733800"/>
            <a:ext cx="4732338" cy="8382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64" name="Rectangle 16"/>
          <p:cNvSpPr>
            <a:spLocks noChangeArrowheads="1"/>
          </p:cNvSpPr>
          <p:nvPr/>
        </p:nvSpPr>
        <p:spPr bwMode="auto">
          <a:xfrm>
            <a:off x="271463" y="3005138"/>
            <a:ext cx="4714875" cy="41275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66" name="Rectangle 16"/>
          <p:cNvSpPr>
            <a:spLocks noChangeArrowheads="1"/>
          </p:cNvSpPr>
          <p:nvPr/>
        </p:nvSpPr>
        <p:spPr bwMode="auto">
          <a:xfrm>
            <a:off x="274638" y="1839913"/>
            <a:ext cx="4714875" cy="838200"/>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77" name="Rectangle 16"/>
          <p:cNvSpPr>
            <a:spLocks noChangeArrowheads="1"/>
          </p:cNvSpPr>
          <p:nvPr/>
        </p:nvSpPr>
        <p:spPr bwMode="auto">
          <a:xfrm>
            <a:off x="6030913" y="3760788"/>
            <a:ext cx="2841625" cy="50641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1" name="Rectangle 16"/>
          <p:cNvSpPr>
            <a:spLocks noChangeArrowheads="1"/>
          </p:cNvSpPr>
          <p:nvPr/>
        </p:nvSpPr>
        <p:spPr bwMode="auto">
          <a:xfrm>
            <a:off x="6030913" y="4718050"/>
            <a:ext cx="2841625" cy="506413"/>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98" name="Rectangle 16"/>
          <p:cNvSpPr>
            <a:spLocks noChangeArrowheads="1"/>
          </p:cNvSpPr>
          <p:nvPr/>
        </p:nvSpPr>
        <p:spPr bwMode="auto">
          <a:xfrm>
            <a:off x="849313" y="5807075"/>
            <a:ext cx="4005262" cy="506413"/>
          </a:xfrm>
          <a:prstGeom prst="rect">
            <a:avLst/>
          </a:prstGeom>
          <a:solidFill>
            <a:schemeClr val="bg1"/>
          </a:solidFill>
          <a:ln w="19050">
            <a:solidFill>
              <a:srgbClr val="CC3399"/>
            </a:solidFill>
            <a:miter lim="800000"/>
            <a:headEnd/>
            <a:tailEnd/>
          </a:ln>
        </p:spPr>
        <p:txBody>
          <a:bodyPr wrap="none" anchor="ctr"/>
          <a:lstStyle/>
          <a:p>
            <a:endParaRPr lang="en-US"/>
          </a:p>
        </p:txBody>
      </p:sp>
      <p:sp>
        <p:nvSpPr>
          <p:cNvPr id="8" name="Text Box 10"/>
          <p:cNvSpPr txBox="1">
            <a:spLocks noChangeArrowheads="1"/>
          </p:cNvSpPr>
          <p:nvPr/>
        </p:nvSpPr>
        <p:spPr bwMode="auto">
          <a:xfrm>
            <a:off x="7575550" y="2014538"/>
            <a:ext cx="99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12" name="Text Box 14"/>
          <p:cNvSpPr txBox="1">
            <a:spLocks noChangeArrowheads="1"/>
          </p:cNvSpPr>
          <p:nvPr/>
        </p:nvSpPr>
        <p:spPr bwMode="auto">
          <a:xfrm>
            <a:off x="7477125" y="2967038"/>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6" name="Title 15"/>
          <p:cNvSpPr>
            <a:spLocks noGrp="1"/>
          </p:cNvSpPr>
          <p:nvPr>
            <p:ph type="title" idx="4294967295"/>
          </p:nvPr>
        </p:nvSpPr>
        <p:spPr>
          <a:xfrm>
            <a:off x="0" y="476250"/>
            <a:ext cx="4100513" cy="584200"/>
          </a:xfrm>
        </p:spPr>
        <p:txBody>
          <a:bodyPr wrap="none">
            <a:spAutoFit/>
          </a:bodyPr>
          <a:lstStyle/>
          <a:p>
            <a:pPr eaLnBrk="1" hangingPunct="1"/>
            <a:r>
              <a:rPr lang="en-GB" smtClean="0"/>
              <a:t>From FRBR record ...</a:t>
            </a:r>
          </a:p>
        </p:txBody>
      </p:sp>
      <p:sp>
        <p:nvSpPr>
          <p:cNvPr id="18" name="Title 15"/>
          <p:cNvSpPr txBox="1">
            <a:spLocks/>
          </p:cNvSpPr>
          <p:nvPr/>
        </p:nvSpPr>
        <p:spPr bwMode="auto">
          <a:xfrm>
            <a:off x="5312936" y="5826182"/>
            <a:ext cx="3602038" cy="707886"/>
          </a:xfrm>
          <a:prstGeom prst="rect">
            <a:avLst/>
          </a:prstGeom>
          <a:noFill/>
          <a:ln w="9525">
            <a:noFill/>
            <a:miter lim="800000"/>
            <a:headEnd/>
            <a:tailEnd/>
          </a:ln>
        </p:spPr>
        <p:txBody>
          <a:bodyPr wrap="square" anchor="ctr">
            <a:spAutoFit/>
          </a:bodyPr>
          <a:lstStyle/>
          <a:p>
            <a:pPr eaLnBrk="0" hangingPunct="0">
              <a:defRPr/>
            </a:pPr>
            <a:r>
              <a:rPr lang="en-GB" sz="4000" kern="0" dirty="0">
                <a:solidFill>
                  <a:schemeClr val="tx2"/>
                </a:solidFill>
                <a:latin typeface="+mj-lt"/>
                <a:ea typeface="+mj-ea"/>
                <a:cs typeface="+mj-cs"/>
              </a:rPr>
              <a:t>... to extinction!</a:t>
            </a:r>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5" name="Text Box 4"/>
          <p:cNvSpPr txBox="1">
            <a:spLocks noChangeArrowheads="1"/>
          </p:cNvSpPr>
          <p:nvPr/>
        </p:nvSpPr>
        <p:spPr bwMode="auto">
          <a:xfrm>
            <a:off x="6196013" y="2967038"/>
            <a:ext cx="623887" cy="277812"/>
          </a:xfrm>
          <a:prstGeom prst="rect">
            <a:avLst/>
          </a:prstGeom>
          <a:noFill/>
          <a:ln w="9525">
            <a:noFill/>
            <a:miter lim="800000"/>
            <a:headEnd/>
            <a:tailEnd/>
          </a:ln>
        </p:spPr>
        <p:txBody>
          <a:bodyPr wrap="none" lIns="0" tIns="0" rIns="0" bIns="0">
            <a:spAutoFit/>
          </a:bodyPr>
          <a:lstStyle/>
          <a:p>
            <a:r>
              <a:rPr lang="en-GB" sz="1800"/>
              <a:t>Term:</a:t>
            </a:r>
          </a:p>
        </p:txBody>
      </p:sp>
      <p:sp>
        <p:nvSpPr>
          <p:cNvPr id="28" name="Text Box 4"/>
          <p:cNvSpPr txBox="1">
            <a:spLocks noChangeArrowheads="1"/>
          </p:cNvSpPr>
          <p:nvPr/>
        </p:nvSpPr>
        <p:spPr bwMode="auto">
          <a:xfrm>
            <a:off x="6053138" y="2505075"/>
            <a:ext cx="1884362"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32" name="Text Box 4"/>
          <p:cNvSpPr txBox="1">
            <a:spLocks noChangeArrowheads="1"/>
          </p:cNvSpPr>
          <p:nvPr/>
        </p:nvSpPr>
        <p:spPr bwMode="auto">
          <a:xfrm>
            <a:off x="271463" y="4611688"/>
            <a:ext cx="474662" cy="276225"/>
          </a:xfrm>
          <a:prstGeom prst="rect">
            <a:avLst/>
          </a:prstGeom>
          <a:noFill/>
          <a:ln w="9525">
            <a:noFill/>
            <a:miter lim="800000"/>
            <a:headEnd/>
            <a:tailEnd/>
          </a:ln>
        </p:spPr>
        <p:txBody>
          <a:bodyPr wrap="none" lIns="0" tIns="0" rIns="0" bIns="0">
            <a:spAutoFit/>
          </a:bodyPr>
          <a:lstStyle/>
          <a:p>
            <a:r>
              <a:rPr lang="en-GB" sz="1800" i="1"/>
              <a:t>Item</a:t>
            </a:r>
          </a:p>
        </p:txBody>
      </p:sp>
      <p:sp>
        <p:nvSpPr>
          <p:cNvPr id="36" name="Text Box 4"/>
          <p:cNvSpPr txBox="1">
            <a:spLocks noChangeArrowheads="1"/>
          </p:cNvSpPr>
          <p:nvPr/>
        </p:nvSpPr>
        <p:spPr bwMode="auto">
          <a:xfrm>
            <a:off x="250825" y="3435350"/>
            <a:ext cx="1487488" cy="277813"/>
          </a:xfrm>
          <a:prstGeom prst="rect">
            <a:avLst/>
          </a:prstGeom>
          <a:noFill/>
          <a:ln w="9525">
            <a:noFill/>
            <a:miter lim="800000"/>
            <a:headEnd/>
            <a:tailEnd/>
          </a:ln>
        </p:spPr>
        <p:txBody>
          <a:bodyPr lIns="0" tIns="0" rIns="0" bIns="0">
            <a:spAutoFit/>
          </a:bodyPr>
          <a:lstStyle/>
          <a:p>
            <a:r>
              <a:rPr lang="en-GB" sz="1800" i="1"/>
              <a:t>Manifestation</a:t>
            </a:r>
          </a:p>
        </p:txBody>
      </p:sp>
      <p:cxnSp>
        <p:nvCxnSpPr>
          <p:cNvPr id="48" name="Straight Arrow Connector 47"/>
          <p:cNvCxnSpPr>
            <a:cxnSpLocks noChangeShapeType="1"/>
            <a:stCxn id="35" idx="2"/>
            <a:endCxn id="30" idx="0"/>
          </p:cNvCxnSpPr>
          <p:nvPr/>
        </p:nvCxnSpPr>
        <p:spPr bwMode="auto">
          <a:xfrm rot="16200000" flipH="1">
            <a:off x="2466975" y="4735513"/>
            <a:ext cx="327025" cy="0"/>
          </a:xfrm>
          <a:prstGeom prst="straightConnector1">
            <a:avLst/>
          </a:prstGeom>
          <a:noFill/>
          <a:ln w="25400" algn="ctr">
            <a:solidFill>
              <a:schemeClr val="tx1"/>
            </a:solidFill>
            <a:round/>
            <a:headEnd type="triangle" w="med" len="med"/>
            <a:tailEnd type="triangle" w="med" len="med"/>
          </a:ln>
        </p:spPr>
      </p:cxnSp>
      <p:sp>
        <p:nvSpPr>
          <p:cNvPr id="65" name="Text Box 4"/>
          <p:cNvSpPr txBox="1">
            <a:spLocks noChangeArrowheads="1"/>
          </p:cNvSpPr>
          <p:nvPr/>
        </p:nvSpPr>
        <p:spPr bwMode="auto">
          <a:xfrm>
            <a:off x="282575" y="2717800"/>
            <a:ext cx="1244600" cy="276225"/>
          </a:xfrm>
          <a:prstGeom prst="rect">
            <a:avLst/>
          </a:prstGeom>
          <a:noFill/>
          <a:ln w="9525">
            <a:noFill/>
            <a:miter lim="800000"/>
            <a:headEnd/>
            <a:tailEnd/>
          </a:ln>
        </p:spPr>
        <p:txBody>
          <a:bodyPr wrap="none" lIns="0" tIns="0" rIns="0" bIns="0">
            <a:spAutoFit/>
          </a:bodyPr>
          <a:lstStyle/>
          <a:p>
            <a:r>
              <a:rPr lang="en-GB" sz="1800" i="1"/>
              <a:t>Expression</a:t>
            </a:r>
          </a:p>
        </p:txBody>
      </p:sp>
      <p:sp>
        <p:nvSpPr>
          <p:cNvPr id="67" name="Text Box 4"/>
          <p:cNvSpPr txBox="1">
            <a:spLocks noChangeArrowheads="1"/>
          </p:cNvSpPr>
          <p:nvPr/>
        </p:nvSpPr>
        <p:spPr bwMode="auto">
          <a:xfrm>
            <a:off x="261938" y="1541463"/>
            <a:ext cx="1487487" cy="277812"/>
          </a:xfrm>
          <a:prstGeom prst="rect">
            <a:avLst/>
          </a:prstGeom>
          <a:noFill/>
          <a:ln w="9525">
            <a:noFill/>
            <a:miter lim="800000"/>
            <a:headEnd/>
            <a:tailEnd/>
          </a:ln>
        </p:spPr>
        <p:txBody>
          <a:bodyPr lIns="0" tIns="0" rIns="0" bIns="0">
            <a:spAutoFit/>
          </a:bodyPr>
          <a:lstStyle/>
          <a:p>
            <a:r>
              <a:rPr lang="en-GB" sz="1800" i="1"/>
              <a:t>Work</a:t>
            </a:r>
          </a:p>
        </p:txBody>
      </p:sp>
      <p:cxnSp>
        <p:nvCxnSpPr>
          <p:cNvPr id="68" name="Straight Arrow Connector 67"/>
          <p:cNvCxnSpPr>
            <a:cxnSpLocks noChangeShapeType="1"/>
            <a:stCxn id="66" idx="2"/>
            <a:endCxn id="64" idx="0"/>
          </p:cNvCxnSpPr>
          <p:nvPr/>
        </p:nvCxnSpPr>
        <p:spPr bwMode="auto">
          <a:xfrm rot="5400000">
            <a:off x="2466975" y="2840038"/>
            <a:ext cx="327025" cy="3175"/>
          </a:xfrm>
          <a:prstGeom prst="straightConnector1">
            <a:avLst/>
          </a:prstGeom>
          <a:noFill/>
          <a:ln w="25400" algn="ctr">
            <a:solidFill>
              <a:schemeClr val="tx1"/>
            </a:solidFill>
            <a:round/>
            <a:headEnd type="triangle" w="med" len="med"/>
            <a:tailEnd type="triangle" w="med" len="med"/>
          </a:ln>
        </p:spPr>
      </p:cxnSp>
      <p:cxnSp>
        <p:nvCxnSpPr>
          <p:cNvPr id="69" name="Straight Arrow Connector 68"/>
          <p:cNvCxnSpPr>
            <a:cxnSpLocks noChangeShapeType="1"/>
            <a:stCxn id="64" idx="2"/>
          </p:cNvCxnSpPr>
          <p:nvPr/>
        </p:nvCxnSpPr>
        <p:spPr bwMode="auto">
          <a:xfrm rot="16200000" flipH="1">
            <a:off x="2465387" y="3581401"/>
            <a:ext cx="327025" cy="0"/>
          </a:xfrm>
          <a:prstGeom prst="straightConnector1">
            <a:avLst/>
          </a:prstGeom>
          <a:noFill/>
          <a:ln w="25400" algn="ctr">
            <a:solidFill>
              <a:schemeClr val="tx1"/>
            </a:solidFill>
            <a:round/>
            <a:headEnd type="triangle" w="med" len="med"/>
            <a:tailEnd type="triangle" w="med" len="med"/>
          </a:ln>
        </p:spPr>
      </p:cxnSp>
      <p:sp>
        <p:nvSpPr>
          <p:cNvPr id="49" name="Text Box 8"/>
          <p:cNvSpPr txBox="1">
            <a:spLocks noChangeArrowheads="1"/>
          </p:cNvSpPr>
          <p:nvPr/>
        </p:nvSpPr>
        <p:spPr bwMode="auto">
          <a:xfrm>
            <a:off x="469900" y="4959350"/>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50" name="Text Box 15"/>
          <p:cNvSpPr txBox="1">
            <a:spLocks noChangeArrowheads="1"/>
          </p:cNvSpPr>
          <p:nvPr/>
        </p:nvSpPr>
        <p:spPr bwMode="auto">
          <a:xfrm>
            <a:off x="2143125" y="4960938"/>
            <a:ext cx="226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51" name="Text Box 9"/>
          <p:cNvSpPr txBox="1">
            <a:spLocks noChangeArrowheads="1"/>
          </p:cNvSpPr>
          <p:nvPr/>
        </p:nvSpPr>
        <p:spPr bwMode="auto">
          <a:xfrm>
            <a:off x="469900" y="2278063"/>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53" name="Text Box 4"/>
          <p:cNvSpPr txBox="1">
            <a:spLocks noChangeArrowheads="1"/>
          </p:cNvSpPr>
          <p:nvPr/>
        </p:nvSpPr>
        <p:spPr bwMode="auto">
          <a:xfrm>
            <a:off x="469900" y="1946275"/>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55" name="Text Box 5"/>
          <p:cNvSpPr txBox="1">
            <a:spLocks noChangeArrowheads="1"/>
          </p:cNvSpPr>
          <p:nvPr/>
        </p:nvSpPr>
        <p:spPr bwMode="auto">
          <a:xfrm>
            <a:off x="469900" y="3832225"/>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6" name="Text Box 11"/>
          <p:cNvSpPr txBox="1">
            <a:spLocks noChangeArrowheads="1"/>
          </p:cNvSpPr>
          <p:nvPr/>
        </p:nvSpPr>
        <p:spPr bwMode="auto">
          <a:xfrm>
            <a:off x="2143125" y="3833813"/>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57" name="Text Box 6"/>
          <p:cNvSpPr txBox="1">
            <a:spLocks noChangeArrowheads="1"/>
          </p:cNvSpPr>
          <p:nvPr/>
        </p:nvSpPr>
        <p:spPr bwMode="auto">
          <a:xfrm>
            <a:off x="469900" y="3041650"/>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58" name="Text Box 12"/>
          <p:cNvSpPr txBox="1">
            <a:spLocks noChangeArrowheads="1"/>
          </p:cNvSpPr>
          <p:nvPr/>
        </p:nvSpPr>
        <p:spPr bwMode="auto">
          <a:xfrm>
            <a:off x="2143125" y="3044825"/>
            <a:ext cx="1333500" cy="274638"/>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59" name="Text Box 13"/>
          <p:cNvSpPr txBox="1">
            <a:spLocks noChangeArrowheads="1"/>
          </p:cNvSpPr>
          <p:nvPr/>
        </p:nvSpPr>
        <p:spPr bwMode="auto">
          <a:xfrm>
            <a:off x="2143125" y="4179888"/>
            <a:ext cx="1054100" cy="274637"/>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70" name="Text Box 9"/>
          <p:cNvSpPr txBox="1">
            <a:spLocks noChangeArrowheads="1"/>
          </p:cNvSpPr>
          <p:nvPr/>
        </p:nvSpPr>
        <p:spPr bwMode="auto">
          <a:xfrm>
            <a:off x="469900" y="4178300"/>
            <a:ext cx="1371600" cy="277813"/>
          </a:xfrm>
          <a:prstGeom prst="rect">
            <a:avLst/>
          </a:prstGeom>
          <a:noFill/>
          <a:ln w="9525">
            <a:noFill/>
            <a:miter lim="800000"/>
            <a:headEnd/>
            <a:tailEnd/>
          </a:ln>
        </p:spPr>
        <p:txBody>
          <a:bodyPr wrap="none" lIns="0" tIns="0" rIns="0" bIns="0">
            <a:spAutoFit/>
          </a:bodyPr>
          <a:lstStyle/>
          <a:p>
            <a:r>
              <a:rPr lang="en-GB" sz="1800"/>
              <a:t>Carrier type:</a:t>
            </a:r>
          </a:p>
        </p:txBody>
      </p:sp>
      <p:cxnSp>
        <p:nvCxnSpPr>
          <p:cNvPr id="72" name="Elbow Connector 71"/>
          <p:cNvCxnSpPr>
            <a:cxnSpLocks noChangeShapeType="1"/>
            <a:endCxn id="23" idx="1"/>
          </p:cNvCxnSpPr>
          <p:nvPr/>
        </p:nvCxnSpPr>
        <p:spPr bwMode="auto">
          <a:xfrm flipV="1">
            <a:off x="4986338" y="1701800"/>
            <a:ext cx="1033462" cy="366713"/>
          </a:xfrm>
          <a:prstGeom prst="bentConnector3">
            <a:avLst>
              <a:gd name="adj1" fmla="val 50000"/>
            </a:avLst>
          </a:prstGeom>
          <a:noFill/>
          <a:ln w="25400" algn="ctr">
            <a:solidFill>
              <a:schemeClr val="tx1"/>
            </a:solidFill>
            <a:round/>
            <a:headEnd type="triangle" w="med" len="med"/>
            <a:tailEnd type="triangle" w="med" len="med"/>
          </a:ln>
        </p:spPr>
      </p:cxnSp>
      <p:cxnSp>
        <p:nvCxnSpPr>
          <p:cNvPr id="74" name="Elbow Connector 73"/>
          <p:cNvCxnSpPr>
            <a:cxnSpLocks noChangeShapeType="1"/>
            <a:endCxn id="28" idx="1"/>
          </p:cNvCxnSpPr>
          <p:nvPr/>
        </p:nvCxnSpPr>
        <p:spPr bwMode="auto">
          <a:xfrm>
            <a:off x="4986338" y="2427288"/>
            <a:ext cx="1066800" cy="217487"/>
          </a:xfrm>
          <a:prstGeom prst="bentConnector3">
            <a:avLst>
              <a:gd name="adj1" fmla="val 50000"/>
            </a:avLst>
          </a:prstGeom>
          <a:noFill/>
          <a:ln w="25400" algn="ctr">
            <a:solidFill>
              <a:schemeClr val="tx1"/>
            </a:solidFill>
            <a:round/>
            <a:headEnd type="triangle" w="med" len="med"/>
            <a:tailEnd type="triangle" w="med" len="med"/>
          </a:ln>
        </p:spPr>
      </p:cxnSp>
      <p:sp>
        <p:nvSpPr>
          <p:cNvPr id="78" name="Text Box 4"/>
          <p:cNvSpPr txBox="1">
            <a:spLocks noChangeArrowheads="1"/>
          </p:cNvSpPr>
          <p:nvPr/>
        </p:nvSpPr>
        <p:spPr bwMode="auto">
          <a:xfrm>
            <a:off x="6173788" y="3914775"/>
            <a:ext cx="623887" cy="276225"/>
          </a:xfrm>
          <a:prstGeom prst="rect">
            <a:avLst/>
          </a:prstGeom>
          <a:noFill/>
          <a:ln w="9525">
            <a:noFill/>
            <a:miter lim="800000"/>
            <a:headEnd/>
            <a:tailEnd/>
          </a:ln>
        </p:spPr>
        <p:txBody>
          <a:bodyPr wrap="none" lIns="0" tIns="0" rIns="0" bIns="0">
            <a:spAutoFit/>
          </a:bodyPr>
          <a:lstStyle/>
          <a:p>
            <a:r>
              <a:rPr lang="en-GB" sz="1800"/>
              <a:t>Term:</a:t>
            </a:r>
          </a:p>
        </p:txBody>
      </p:sp>
      <p:sp>
        <p:nvSpPr>
          <p:cNvPr id="79" name="Text Box 4"/>
          <p:cNvSpPr txBox="1">
            <a:spLocks noChangeArrowheads="1"/>
          </p:cNvSpPr>
          <p:nvPr/>
        </p:nvSpPr>
        <p:spPr bwMode="auto">
          <a:xfrm>
            <a:off x="6030913" y="3452813"/>
            <a:ext cx="1927225" cy="276225"/>
          </a:xfrm>
          <a:prstGeom prst="rect">
            <a:avLst/>
          </a:prstGeom>
          <a:noFill/>
          <a:ln w="9525">
            <a:noFill/>
            <a:miter lim="800000"/>
            <a:headEnd/>
            <a:tailEnd/>
          </a:ln>
        </p:spPr>
        <p:txBody>
          <a:bodyPr wrap="none" lIns="0" tIns="0" rIns="0" bIns="0">
            <a:spAutoFit/>
          </a:bodyPr>
          <a:lstStyle/>
          <a:p>
            <a:r>
              <a:rPr lang="en-GB" sz="1800" i="1"/>
              <a:t>RDA content type</a:t>
            </a:r>
          </a:p>
        </p:txBody>
      </p:sp>
      <p:sp>
        <p:nvSpPr>
          <p:cNvPr id="83" name="Text Box 4"/>
          <p:cNvSpPr txBox="1">
            <a:spLocks noChangeArrowheads="1"/>
          </p:cNvSpPr>
          <p:nvPr/>
        </p:nvSpPr>
        <p:spPr bwMode="auto">
          <a:xfrm>
            <a:off x="6173788" y="4872038"/>
            <a:ext cx="623887" cy="277812"/>
          </a:xfrm>
          <a:prstGeom prst="rect">
            <a:avLst/>
          </a:prstGeom>
          <a:noFill/>
          <a:ln w="9525">
            <a:noFill/>
            <a:miter lim="800000"/>
            <a:headEnd/>
            <a:tailEnd/>
          </a:ln>
        </p:spPr>
        <p:txBody>
          <a:bodyPr wrap="none" lIns="0" tIns="0" rIns="0" bIns="0">
            <a:spAutoFit/>
          </a:bodyPr>
          <a:lstStyle/>
          <a:p>
            <a:r>
              <a:rPr lang="en-GB" sz="1800" dirty="0"/>
              <a:t>Term:</a:t>
            </a:r>
          </a:p>
        </p:txBody>
      </p:sp>
      <p:sp>
        <p:nvSpPr>
          <p:cNvPr id="84" name="Text Box 4"/>
          <p:cNvSpPr txBox="1">
            <a:spLocks noChangeArrowheads="1"/>
          </p:cNvSpPr>
          <p:nvPr/>
        </p:nvSpPr>
        <p:spPr bwMode="auto">
          <a:xfrm>
            <a:off x="6030913" y="4410075"/>
            <a:ext cx="1812925" cy="277813"/>
          </a:xfrm>
          <a:prstGeom prst="rect">
            <a:avLst/>
          </a:prstGeom>
          <a:noFill/>
          <a:ln w="9525">
            <a:noFill/>
            <a:miter lim="800000"/>
            <a:headEnd/>
            <a:tailEnd/>
          </a:ln>
        </p:spPr>
        <p:txBody>
          <a:bodyPr wrap="none" lIns="0" tIns="0" rIns="0" bIns="0">
            <a:spAutoFit/>
          </a:bodyPr>
          <a:lstStyle/>
          <a:p>
            <a:r>
              <a:rPr lang="en-GB" sz="1800" i="1"/>
              <a:t>RDA carrier type</a:t>
            </a:r>
          </a:p>
        </p:txBody>
      </p:sp>
      <p:cxnSp>
        <p:nvCxnSpPr>
          <p:cNvPr id="85" name="Elbow Connector 84"/>
          <p:cNvCxnSpPr>
            <a:cxnSpLocks noChangeShapeType="1"/>
            <a:endCxn id="79" idx="1"/>
          </p:cNvCxnSpPr>
          <p:nvPr/>
        </p:nvCxnSpPr>
        <p:spPr bwMode="auto">
          <a:xfrm>
            <a:off x="4986338" y="3222625"/>
            <a:ext cx="1044575" cy="368300"/>
          </a:xfrm>
          <a:prstGeom prst="bentConnector3">
            <a:avLst>
              <a:gd name="adj1" fmla="val 50000"/>
            </a:avLst>
          </a:prstGeom>
          <a:noFill/>
          <a:ln w="25400" algn="ctr">
            <a:solidFill>
              <a:schemeClr val="tx1"/>
            </a:solidFill>
            <a:round/>
            <a:headEnd type="triangle" w="med" len="med"/>
            <a:tailEnd type="triangle" w="med" len="med"/>
          </a:ln>
        </p:spPr>
      </p:cxnSp>
      <p:cxnSp>
        <p:nvCxnSpPr>
          <p:cNvPr id="87" name="Elbow Connector 86"/>
          <p:cNvCxnSpPr>
            <a:cxnSpLocks noChangeShapeType="1"/>
            <a:endCxn id="84" idx="1"/>
          </p:cNvCxnSpPr>
          <p:nvPr/>
        </p:nvCxnSpPr>
        <p:spPr bwMode="auto">
          <a:xfrm>
            <a:off x="5006975" y="4321175"/>
            <a:ext cx="1023938" cy="228600"/>
          </a:xfrm>
          <a:prstGeom prst="bentConnector3">
            <a:avLst>
              <a:gd name="adj1" fmla="val 50000"/>
            </a:avLst>
          </a:prstGeom>
          <a:noFill/>
          <a:ln w="25400" algn="ctr">
            <a:solidFill>
              <a:schemeClr val="tx1"/>
            </a:solidFill>
            <a:round/>
            <a:headEnd type="triangle" w="med" len="med"/>
            <a:tailEnd type="triangle" w="med" len="med"/>
          </a:ln>
        </p:spPr>
      </p:cxnSp>
      <p:sp>
        <p:nvSpPr>
          <p:cNvPr id="89" name="Text Box 8"/>
          <p:cNvSpPr txBox="1">
            <a:spLocks noChangeArrowheads="1"/>
          </p:cNvSpPr>
          <p:nvPr/>
        </p:nvSpPr>
        <p:spPr bwMode="auto">
          <a:xfrm>
            <a:off x="469900" y="4959350"/>
            <a:ext cx="654050" cy="276225"/>
          </a:xfrm>
          <a:prstGeom prst="rect">
            <a:avLst/>
          </a:prstGeom>
          <a:noFill/>
          <a:ln w="9525">
            <a:noFill/>
            <a:miter lim="800000"/>
            <a:headEnd/>
            <a:tailEnd/>
          </a:ln>
        </p:spPr>
        <p:txBody>
          <a:bodyPr wrap="none" lIns="0" tIns="0" rIns="0" bIns="0">
            <a:spAutoFit/>
          </a:bodyPr>
          <a:lstStyle/>
          <a:p>
            <a:r>
              <a:rPr lang="en-GB" sz="1800">
                <a:solidFill>
                  <a:srgbClr val="008000"/>
                </a:solidFill>
              </a:rPr>
              <a:t>Donor:</a:t>
            </a:r>
          </a:p>
        </p:txBody>
      </p:sp>
      <p:cxnSp>
        <p:nvCxnSpPr>
          <p:cNvPr id="92" name="Straight Connector 91"/>
          <p:cNvCxnSpPr>
            <a:cxnSpLocks noChangeShapeType="1"/>
          </p:cNvCxnSpPr>
          <p:nvPr/>
        </p:nvCxnSpPr>
        <p:spPr bwMode="auto">
          <a:xfrm>
            <a:off x="5280025" y="1698625"/>
            <a:ext cx="717550" cy="3175"/>
          </a:xfrm>
          <a:prstGeom prst="line">
            <a:avLst/>
          </a:prstGeom>
          <a:noFill/>
          <a:ln w="25400" algn="ctr">
            <a:solidFill>
              <a:schemeClr val="tx1"/>
            </a:solidFill>
            <a:round/>
            <a:headEnd/>
            <a:tailEnd type="triangle" w="med" len="med"/>
          </a:ln>
        </p:spPr>
      </p:cxnSp>
      <p:cxnSp>
        <p:nvCxnSpPr>
          <p:cNvPr id="94" name="Straight Connector 93"/>
          <p:cNvCxnSpPr>
            <a:cxnSpLocks noChangeShapeType="1"/>
          </p:cNvCxnSpPr>
          <p:nvPr/>
        </p:nvCxnSpPr>
        <p:spPr bwMode="auto">
          <a:xfrm rot="16200000" flipH="1">
            <a:off x="3586957" y="3391694"/>
            <a:ext cx="3429000" cy="20637"/>
          </a:xfrm>
          <a:prstGeom prst="line">
            <a:avLst/>
          </a:prstGeom>
          <a:noFill/>
          <a:ln w="25400" algn="ctr">
            <a:solidFill>
              <a:schemeClr val="tx1"/>
            </a:solidFill>
            <a:round/>
            <a:headEnd/>
            <a:tailEnd/>
          </a:ln>
        </p:spPr>
      </p:cxnSp>
      <p:cxnSp>
        <p:nvCxnSpPr>
          <p:cNvPr id="95" name="Straight Connector 94"/>
          <p:cNvCxnSpPr>
            <a:cxnSpLocks noChangeShapeType="1"/>
          </p:cNvCxnSpPr>
          <p:nvPr/>
        </p:nvCxnSpPr>
        <p:spPr bwMode="auto">
          <a:xfrm>
            <a:off x="4975225" y="5105400"/>
            <a:ext cx="325438" cy="0"/>
          </a:xfrm>
          <a:prstGeom prst="line">
            <a:avLst/>
          </a:prstGeom>
          <a:noFill/>
          <a:ln w="25400" algn="ctr">
            <a:solidFill>
              <a:schemeClr val="tx1"/>
            </a:solidFill>
            <a:round/>
            <a:headEnd type="triangle" w="med" len="med"/>
            <a:tailEnd/>
          </a:ln>
        </p:spPr>
      </p:cxnSp>
      <p:sp>
        <p:nvSpPr>
          <p:cNvPr id="99" name="Text Box 4"/>
          <p:cNvSpPr txBox="1">
            <a:spLocks noChangeArrowheads="1"/>
          </p:cNvSpPr>
          <p:nvPr/>
        </p:nvSpPr>
        <p:spPr bwMode="auto">
          <a:xfrm>
            <a:off x="992188" y="5961063"/>
            <a:ext cx="547687" cy="276225"/>
          </a:xfrm>
          <a:prstGeom prst="rect">
            <a:avLst/>
          </a:prstGeom>
          <a:noFill/>
          <a:ln w="9525">
            <a:noFill/>
            <a:miter lim="800000"/>
            <a:headEnd/>
            <a:tailEnd/>
          </a:ln>
        </p:spPr>
        <p:txBody>
          <a:bodyPr wrap="none" lIns="0" tIns="0" rIns="0" bIns="0">
            <a:spAutoFit/>
          </a:bodyPr>
          <a:lstStyle/>
          <a:p>
            <a:r>
              <a:rPr lang="en-GB" sz="1800">
                <a:solidFill>
                  <a:srgbClr val="CC3399"/>
                </a:solidFill>
              </a:rPr>
              <a:t>Title:</a:t>
            </a:r>
          </a:p>
        </p:txBody>
      </p:sp>
      <p:sp>
        <p:nvSpPr>
          <p:cNvPr id="100" name="Text Box 4"/>
          <p:cNvSpPr txBox="1">
            <a:spLocks noChangeArrowheads="1"/>
          </p:cNvSpPr>
          <p:nvPr/>
        </p:nvSpPr>
        <p:spPr bwMode="auto">
          <a:xfrm>
            <a:off x="849313" y="5510213"/>
            <a:ext cx="2012950" cy="276225"/>
          </a:xfrm>
          <a:prstGeom prst="rect">
            <a:avLst/>
          </a:prstGeom>
          <a:noFill/>
          <a:ln w="9525">
            <a:noFill/>
            <a:miter lim="800000"/>
            <a:headEnd/>
            <a:tailEnd/>
          </a:ln>
        </p:spPr>
        <p:txBody>
          <a:bodyPr wrap="none" lIns="0" tIns="0" rIns="0" bIns="0">
            <a:spAutoFit/>
          </a:bodyPr>
          <a:lstStyle/>
          <a:p>
            <a:r>
              <a:rPr lang="en-GB" sz="1800" i="1">
                <a:solidFill>
                  <a:srgbClr val="CC3399"/>
                </a:solidFill>
              </a:rPr>
              <a:t>Amazon/Publisher</a:t>
            </a:r>
          </a:p>
        </p:txBody>
      </p:sp>
      <p:cxnSp>
        <p:nvCxnSpPr>
          <p:cNvPr id="104" name="Straight Connector 103"/>
          <p:cNvCxnSpPr>
            <a:cxnSpLocks noChangeShapeType="1"/>
          </p:cNvCxnSpPr>
          <p:nvPr/>
        </p:nvCxnSpPr>
        <p:spPr bwMode="auto">
          <a:xfrm>
            <a:off x="4975225" y="3951288"/>
            <a:ext cx="163513" cy="1587"/>
          </a:xfrm>
          <a:prstGeom prst="line">
            <a:avLst/>
          </a:prstGeom>
          <a:noFill/>
          <a:ln w="25400" algn="ctr">
            <a:solidFill>
              <a:schemeClr val="tx1"/>
            </a:solidFill>
            <a:round/>
            <a:headEnd type="triangle" w="med" len="med"/>
            <a:tailEnd/>
          </a:ln>
        </p:spPr>
      </p:cxnSp>
      <p:cxnSp>
        <p:nvCxnSpPr>
          <p:cNvPr id="105" name="Straight Connector 104"/>
          <p:cNvCxnSpPr>
            <a:cxnSpLocks noChangeShapeType="1"/>
          </p:cNvCxnSpPr>
          <p:nvPr/>
        </p:nvCxnSpPr>
        <p:spPr bwMode="auto">
          <a:xfrm rot="16200000" flipH="1">
            <a:off x="4293394" y="4806157"/>
            <a:ext cx="1720850" cy="11112"/>
          </a:xfrm>
          <a:prstGeom prst="line">
            <a:avLst/>
          </a:prstGeom>
          <a:noFill/>
          <a:ln w="25400" algn="ctr">
            <a:solidFill>
              <a:schemeClr val="tx1"/>
            </a:solidFill>
            <a:round/>
            <a:headEnd/>
            <a:tailEnd/>
          </a:ln>
        </p:spPr>
      </p:cxnSp>
      <p:cxnSp>
        <p:nvCxnSpPr>
          <p:cNvPr id="106" name="Straight Connector 105"/>
          <p:cNvCxnSpPr>
            <a:cxnSpLocks noChangeShapeType="1"/>
          </p:cNvCxnSpPr>
          <p:nvPr/>
        </p:nvCxnSpPr>
        <p:spPr bwMode="auto">
          <a:xfrm flipV="1">
            <a:off x="2982913" y="5661025"/>
            <a:ext cx="2165350" cy="0"/>
          </a:xfrm>
          <a:prstGeom prst="line">
            <a:avLst/>
          </a:prstGeom>
          <a:noFill/>
          <a:ln w="25400" algn="ctr">
            <a:solidFill>
              <a:schemeClr val="tx1"/>
            </a:solidFill>
            <a:round/>
            <a:headEnd type="triangle" w="med" len="med"/>
            <a:tailEnd/>
          </a:ln>
        </p:spPr>
      </p:cxnSp>
    </p:spTree>
    <p:extLst>
      <p:ext uri="{BB962C8B-B14F-4D97-AF65-F5344CB8AC3E}">
        <p14:creationId xmlns:p14="http://schemas.microsoft.com/office/powerpoint/2010/main" val="18210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dissolve">
                                      <p:cBhvr>
                                        <p:cTn id="19" dur="500"/>
                                        <p:tgtEl>
                                          <p:spTgt spid="4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dissolve">
                                      <p:cBhvr>
                                        <p:cTn id="28" dur="500"/>
                                        <p:tgtEl>
                                          <p:spTgt spid="6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ssolve">
                                      <p:cBhvr>
                                        <p:cTn id="31" dur="500"/>
                                        <p:tgtEl>
                                          <p:spTgt spid="67"/>
                                        </p:tgtEl>
                                      </p:cBhvr>
                                    </p:animEffect>
                                  </p:childTnLst>
                                </p:cTn>
                              </p:par>
                              <p:par>
                                <p:cTn id="32" presetID="9"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par>
                                <p:cTn id="35" presetID="9"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ssolve">
                                      <p:cBhvr>
                                        <p:cTn id="37" dur="500"/>
                                        <p:tgtEl>
                                          <p:spTgt spid="6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dissolve">
                                      <p:cBhvr>
                                        <p:cTn id="43" dur="500"/>
                                        <p:tgtEl>
                                          <p:spTgt spid="5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ssolve">
                                      <p:cBhvr>
                                        <p:cTn id="46" dur="500"/>
                                        <p:tgtEl>
                                          <p:spTgt spid="5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dissolve">
                                      <p:cBhvr>
                                        <p:cTn id="49" dur="500"/>
                                        <p:tgtEl>
                                          <p:spTgt spid="5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dissolve">
                                      <p:cBhvr>
                                        <p:cTn id="61" dur="500"/>
                                        <p:tgtEl>
                                          <p:spTgt spid="5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500"/>
                                        <p:tgtEl>
                                          <p:spTgt spid="5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dissolve">
                                      <p:cBhvr>
                                        <p:cTn id="67" dur="500"/>
                                        <p:tgtEl>
                                          <p:spTgt spid="70"/>
                                        </p:tgtEl>
                                      </p:cBhvr>
                                    </p:animEffect>
                                  </p:childTnLst>
                                </p:cTn>
                              </p:par>
                              <p:par>
                                <p:cTn id="68" presetID="9"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dissolve">
                                      <p:cBhvr>
                                        <p:cTn id="70" dur="500"/>
                                        <p:tgtEl>
                                          <p:spTgt spid="72"/>
                                        </p:tgtEl>
                                      </p:cBhvr>
                                    </p:animEffect>
                                  </p:childTnLst>
                                </p:cTn>
                              </p:par>
                              <p:par>
                                <p:cTn id="71" presetID="9"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dissolve">
                                      <p:cBhvr>
                                        <p:cTn id="73" dur="500"/>
                                        <p:tgtEl>
                                          <p:spTgt spid="7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dissolve">
                                      <p:cBhvr>
                                        <p:cTn id="82" dur="500"/>
                                        <p:tgtEl>
                                          <p:spTgt spid="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dissolve">
                                      <p:cBhvr>
                                        <p:cTn id="85" dur="500"/>
                                        <p:tgtEl>
                                          <p:spTgt spid="1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dissolve">
                                      <p:cBhvr>
                                        <p:cTn id="88" dur="500"/>
                                        <p:tgtEl>
                                          <p:spTgt spid="28"/>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dissolve">
                                      <p:cBhvr>
                                        <p:cTn id="102" dur="500"/>
                                        <p:tgtEl>
                                          <p:spTgt spid="7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dissolve">
                                      <p:cBhvr>
                                        <p:cTn id="105" dur="500"/>
                                        <p:tgtEl>
                                          <p:spTgt spid="78"/>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dissolve">
                                      <p:cBhvr>
                                        <p:cTn id="108" dur="500"/>
                                        <p:tgtEl>
                                          <p:spTgt spid="79"/>
                                        </p:tgtEl>
                                      </p:cBhvr>
                                    </p:animEffect>
                                  </p:childTnLst>
                                </p:cTn>
                              </p:par>
                            </p:childTnLst>
                          </p:cTn>
                        </p:par>
                        <p:par>
                          <p:cTn id="109" fill="hold">
                            <p:stCondLst>
                              <p:cond delay="500"/>
                            </p:stCondLst>
                            <p:childTnLst>
                              <p:par>
                                <p:cTn id="110" presetID="0" presetClass="path" presetSubtype="0" accel="50000" decel="50000" fill="hold" grpId="1" nodeType="afterEffect">
                                  <p:stCondLst>
                                    <p:cond delay="0"/>
                                  </p:stCondLst>
                                  <p:childTnLst>
                                    <p:animMotion origin="layout" path="M 0.07136 0.00787 L 0.55243 0.13009 " pathEditMode="relative" rAng="0" ptsTypes="AA">
                                      <p:cBhvr>
                                        <p:cTn id="111" dur="2000" fill="hold"/>
                                        <p:tgtEl>
                                          <p:spTgt spid="58"/>
                                        </p:tgtEl>
                                        <p:attrNameLst>
                                          <p:attrName>ppt_x</p:attrName>
                                          <p:attrName>ppt_y</p:attrName>
                                        </p:attrNameLst>
                                      </p:cBhvr>
                                      <p:rCtr x="24000" y="6100"/>
                                    </p:animMotion>
                                  </p:childTnLst>
                                </p:cTn>
                              </p:par>
                            </p:childTnLst>
                          </p:cTn>
                        </p:par>
                        <p:par>
                          <p:cTn id="112" fill="hold">
                            <p:stCondLst>
                              <p:cond delay="2500"/>
                            </p:stCondLst>
                            <p:childTnLst>
                              <p:par>
                                <p:cTn id="113" presetID="9" presetClass="entr" presetSubtype="0" fill="hold"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dissolve">
                                      <p:cBhvr>
                                        <p:cTn id="115" dur="500"/>
                                        <p:tgtEl>
                                          <p:spTgt spid="85"/>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dissolve">
                                      <p:cBhvr>
                                        <p:cTn id="120" dur="500"/>
                                        <p:tgtEl>
                                          <p:spTgt spid="8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dissolve">
                                      <p:cBhvr>
                                        <p:cTn id="123" dur="500"/>
                                        <p:tgtEl>
                                          <p:spTgt spid="8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dissolve">
                                      <p:cBhvr>
                                        <p:cTn id="126" dur="500"/>
                                        <p:tgtEl>
                                          <p:spTgt spid="84"/>
                                        </p:tgtEl>
                                      </p:cBhvr>
                                    </p:animEffect>
                                  </p:childTnLst>
                                </p:cTn>
                              </p:par>
                            </p:childTnLst>
                          </p:cTn>
                        </p:par>
                        <p:par>
                          <p:cTn id="127" fill="hold">
                            <p:stCondLst>
                              <p:cond delay="500"/>
                            </p:stCondLst>
                            <p:childTnLst>
                              <p:par>
                                <p:cTn id="128" presetID="0" presetClass="path" presetSubtype="0" accel="50000" decel="50000" fill="hold" grpId="1" nodeType="afterEffect">
                                  <p:stCondLst>
                                    <p:cond delay="0"/>
                                  </p:stCondLst>
                                  <p:childTnLst>
                                    <p:animMotion origin="layout" path="M 0.05243 0.01412 L 0.56077 0.10162 " pathEditMode="relative" rAng="0" ptsTypes="AA">
                                      <p:cBhvr>
                                        <p:cTn id="129" dur="2000" fill="hold"/>
                                        <p:tgtEl>
                                          <p:spTgt spid="59"/>
                                        </p:tgtEl>
                                        <p:attrNameLst>
                                          <p:attrName>ppt_x</p:attrName>
                                          <p:attrName>ppt_y</p:attrName>
                                        </p:attrNameLst>
                                      </p:cBhvr>
                                      <p:rCtr x="25400" y="4400"/>
                                    </p:animMotion>
                                  </p:childTnLst>
                                </p:cTn>
                              </p:par>
                            </p:childTnLst>
                          </p:cTn>
                        </p:par>
                        <p:par>
                          <p:cTn id="130" fill="hold">
                            <p:stCondLst>
                              <p:cond delay="2500"/>
                            </p:stCondLst>
                            <p:childTnLst>
                              <p:par>
                                <p:cTn id="131" presetID="9" presetClass="entr" presetSubtype="0" fill="hold" nodeType="after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dissolve">
                                      <p:cBhvr>
                                        <p:cTn id="133" dur="500"/>
                                        <p:tgtEl>
                                          <p:spTgt spid="87"/>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grpId="1" nodeType="clickEffect">
                                  <p:stCondLst>
                                    <p:cond delay="0"/>
                                  </p:stCondLst>
                                  <p:childTnLst>
                                    <p:animEffect transition="out" filter="dissolve">
                                      <p:cBhvr>
                                        <p:cTn id="137" dur="500"/>
                                        <p:tgtEl>
                                          <p:spTgt spid="49"/>
                                        </p:tgtEl>
                                      </p:cBhvr>
                                    </p:animEffect>
                                    <p:set>
                                      <p:cBhvr>
                                        <p:cTn id="138" dur="1" fill="hold">
                                          <p:stCondLst>
                                            <p:cond delay="499"/>
                                          </p:stCondLst>
                                        </p:cTn>
                                        <p:tgtEl>
                                          <p:spTgt spid="49"/>
                                        </p:tgtEl>
                                        <p:attrNameLst>
                                          <p:attrName>style.visibility</p:attrName>
                                        </p:attrNameLst>
                                      </p:cBhvr>
                                      <p:to>
                                        <p:strVal val="hidden"/>
                                      </p:to>
                                    </p:set>
                                  </p:childTnLst>
                                </p:cTn>
                              </p:par>
                              <p:par>
                                <p:cTn id="139" presetID="9" presetClass="exit" presetSubtype="0" fill="hold" grpId="1" nodeType="withEffect">
                                  <p:stCondLst>
                                    <p:cond delay="0"/>
                                  </p:stCondLst>
                                  <p:childTnLst>
                                    <p:animEffect transition="out" filter="dissolve">
                                      <p:cBhvr>
                                        <p:cTn id="140" dur="500"/>
                                        <p:tgtEl>
                                          <p:spTgt spid="50"/>
                                        </p:tgtEl>
                                      </p:cBhvr>
                                    </p:animEffect>
                                    <p:set>
                                      <p:cBhvr>
                                        <p:cTn id="141" dur="1" fill="hold">
                                          <p:stCondLst>
                                            <p:cond delay="499"/>
                                          </p:stCondLst>
                                        </p:cTn>
                                        <p:tgtEl>
                                          <p:spTgt spid="50"/>
                                        </p:tgtEl>
                                        <p:attrNameLst>
                                          <p:attrName>style.visibility</p:attrName>
                                        </p:attrNameLst>
                                      </p:cBhvr>
                                      <p:to>
                                        <p:strVal val="hidden"/>
                                      </p:to>
                                    </p:set>
                                  </p:childTnLst>
                                </p:cTn>
                              </p:par>
                            </p:childTnLst>
                          </p:cTn>
                        </p:par>
                        <p:par>
                          <p:cTn id="142" fill="hold">
                            <p:stCondLst>
                              <p:cond delay="500"/>
                            </p:stCondLst>
                            <p:childTnLst>
                              <p:par>
                                <p:cTn id="143" presetID="9" presetClass="entr" presetSubtype="0" fill="hold" grpId="0" nodeType="afterEffect">
                                  <p:stCondLst>
                                    <p:cond delay="0"/>
                                  </p:stCondLst>
                                  <p:childTnLst>
                                    <p:set>
                                      <p:cBhvr>
                                        <p:cTn id="144" dur="1" fill="hold">
                                          <p:stCondLst>
                                            <p:cond delay="0"/>
                                          </p:stCondLst>
                                        </p:cTn>
                                        <p:tgtEl>
                                          <p:spTgt spid="89"/>
                                        </p:tgtEl>
                                        <p:attrNameLst>
                                          <p:attrName>style.visibility</p:attrName>
                                        </p:attrNameLst>
                                      </p:cBhvr>
                                      <p:to>
                                        <p:strVal val="visible"/>
                                      </p:to>
                                    </p:set>
                                    <p:animEffect transition="in" filter="dissolve">
                                      <p:cBhvr>
                                        <p:cTn id="145" dur="500"/>
                                        <p:tgtEl>
                                          <p:spTgt spid="89"/>
                                        </p:tgtEl>
                                      </p:cBhvr>
                                    </p:animEffect>
                                  </p:childTnLst>
                                </p:cTn>
                              </p:par>
                            </p:childTnLst>
                          </p:cTn>
                        </p:par>
                        <p:par>
                          <p:cTn id="146" fill="hold">
                            <p:stCondLst>
                              <p:cond delay="1000"/>
                            </p:stCondLst>
                            <p:childTnLst>
                              <p:par>
                                <p:cTn id="147" presetID="9" presetClass="entr" presetSubtype="0" fill="hold" nodeType="afterEffect">
                                  <p:stCondLst>
                                    <p:cond delay="0"/>
                                  </p:stCondLst>
                                  <p:childTnLst>
                                    <p:set>
                                      <p:cBhvr>
                                        <p:cTn id="148" dur="1" fill="hold">
                                          <p:stCondLst>
                                            <p:cond delay="0"/>
                                          </p:stCondLst>
                                        </p:cTn>
                                        <p:tgtEl>
                                          <p:spTgt spid="95"/>
                                        </p:tgtEl>
                                        <p:attrNameLst>
                                          <p:attrName>style.visibility</p:attrName>
                                        </p:attrNameLst>
                                      </p:cBhvr>
                                      <p:to>
                                        <p:strVal val="visible"/>
                                      </p:to>
                                    </p:set>
                                    <p:animEffect transition="in" filter="dissolve">
                                      <p:cBhvr>
                                        <p:cTn id="149" dur="500"/>
                                        <p:tgtEl>
                                          <p:spTgt spid="95"/>
                                        </p:tgtEl>
                                      </p:cBhvr>
                                    </p:animEffect>
                                  </p:childTnLst>
                                </p:cTn>
                              </p:par>
                              <p:par>
                                <p:cTn id="150" presetID="9" presetClass="entr" presetSubtype="0" fill="hold" nodeType="with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dissolve">
                                      <p:cBhvr>
                                        <p:cTn id="152" dur="500"/>
                                        <p:tgtEl>
                                          <p:spTgt spid="94"/>
                                        </p:tgtEl>
                                      </p:cBhvr>
                                    </p:animEffect>
                                  </p:childTnLst>
                                </p:cTn>
                              </p:par>
                              <p:par>
                                <p:cTn id="153" presetID="9" presetClass="entr" presetSubtype="0" fill="hold" nodeType="withEffect">
                                  <p:stCondLst>
                                    <p:cond delay="0"/>
                                  </p:stCondLst>
                                  <p:childTnLst>
                                    <p:set>
                                      <p:cBhvr>
                                        <p:cTn id="154" dur="1" fill="hold">
                                          <p:stCondLst>
                                            <p:cond delay="0"/>
                                          </p:stCondLst>
                                        </p:cTn>
                                        <p:tgtEl>
                                          <p:spTgt spid="92"/>
                                        </p:tgtEl>
                                        <p:attrNameLst>
                                          <p:attrName>style.visibility</p:attrName>
                                        </p:attrNameLst>
                                      </p:cBhvr>
                                      <p:to>
                                        <p:strVal val="visible"/>
                                      </p:to>
                                    </p:set>
                                    <p:animEffect transition="in" filter="dissolve">
                                      <p:cBhvr>
                                        <p:cTn id="155" dur="500"/>
                                        <p:tgtEl>
                                          <p:spTgt spid="9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98"/>
                                        </p:tgtEl>
                                        <p:attrNameLst>
                                          <p:attrName>style.visibility</p:attrName>
                                        </p:attrNameLst>
                                      </p:cBhvr>
                                      <p:to>
                                        <p:strVal val="visible"/>
                                      </p:to>
                                    </p:set>
                                    <p:animEffect transition="in" filter="dissolve">
                                      <p:cBhvr>
                                        <p:cTn id="160" dur="500"/>
                                        <p:tgtEl>
                                          <p:spTgt spid="98"/>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dissolve">
                                      <p:cBhvr>
                                        <p:cTn id="163" dur="500"/>
                                        <p:tgtEl>
                                          <p:spTgt spid="99"/>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dissolve">
                                      <p:cBhvr>
                                        <p:cTn id="166" dur="500"/>
                                        <p:tgtEl>
                                          <p:spTgt spid="100"/>
                                        </p:tgtEl>
                                      </p:cBhvr>
                                    </p:animEffect>
                                  </p:childTnLst>
                                </p:cTn>
                              </p:par>
                            </p:childTnLst>
                          </p:cTn>
                        </p:par>
                        <p:par>
                          <p:cTn id="167" fill="hold">
                            <p:stCondLst>
                              <p:cond delay="500"/>
                            </p:stCondLst>
                            <p:childTnLst>
                              <p:par>
                                <p:cTn id="168" presetID="0" presetClass="path" presetSubtype="0" accel="50000" decel="50000" fill="hold" grpId="1" nodeType="afterEffect">
                                  <p:stCondLst>
                                    <p:cond delay="0"/>
                                  </p:stCondLst>
                                  <p:childTnLst>
                                    <p:animMotion origin="layout" path="M 3.88889E-6 4.81481E-6 L -0.02848 0.31111 " pathEditMode="relative" rAng="0" ptsTypes="AA">
                                      <p:cBhvr>
                                        <p:cTn id="169" dur="2000" fill="hold"/>
                                        <p:tgtEl>
                                          <p:spTgt spid="56"/>
                                        </p:tgtEl>
                                        <p:attrNameLst>
                                          <p:attrName>ppt_x</p:attrName>
                                          <p:attrName>ppt_y</p:attrName>
                                        </p:attrNameLst>
                                      </p:cBhvr>
                                      <p:rCtr x="-1400" y="15600"/>
                                    </p:animMotion>
                                  </p:childTnLst>
                                </p:cTn>
                              </p:par>
                            </p:childTnLst>
                          </p:cTn>
                        </p:par>
                        <p:par>
                          <p:cTn id="170" fill="hold">
                            <p:stCondLst>
                              <p:cond delay="2500"/>
                            </p:stCondLst>
                            <p:childTnLst>
                              <p:par>
                                <p:cTn id="171" presetID="9" presetClass="entr" presetSubtype="0" fill="hold" nodeType="afterEffect">
                                  <p:stCondLst>
                                    <p:cond delay="0"/>
                                  </p:stCondLst>
                                  <p:childTnLst>
                                    <p:set>
                                      <p:cBhvr>
                                        <p:cTn id="172" dur="1" fill="hold">
                                          <p:stCondLst>
                                            <p:cond delay="0"/>
                                          </p:stCondLst>
                                        </p:cTn>
                                        <p:tgtEl>
                                          <p:spTgt spid="106"/>
                                        </p:tgtEl>
                                        <p:attrNameLst>
                                          <p:attrName>style.visibility</p:attrName>
                                        </p:attrNameLst>
                                      </p:cBhvr>
                                      <p:to>
                                        <p:strVal val="visible"/>
                                      </p:to>
                                    </p:set>
                                    <p:animEffect transition="in" filter="dissolve">
                                      <p:cBhvr>
                                        <p:cTn id="173" dur="500"/>
                                        <p:tgtEl>
                                          <p:spTgt spid="106"/>
                                        </p:tgtEl>
                                      </p:cBhvr>
                                    </p:animEffect>
                                  </p:childTnLst>
                                </p:cTn>
                              </p:par>
                              <p:par>
                                <p:cTn id="174" presetID="9" presetClass="entr" presetSubtype="0" fill="hold" nodeType="withEffect">
                                  <p:stCondLst>
                                    <p:cond delay="0"/>
                                  </p:stCondLst>
                                  <p:childTnLst>
                                    <p:set>
                                      <p:cBhvr>
                                        <p:cTn id="175" dur="1" fill="hold">
                                          <p:stCondLst>
                                            <p:cond delay="0"/>
                                          </p:stCondLst>
                                        </p:cTn>
                                        <p:tgtEl>
                                          <p:spTgt spid="105"/>
                                        </p:tgtEl>
                                        <p:attrNameLst>
                                          <p:attrName>style.visibility</p:attrName>
                                        </p:attrNameLst>
                                      </p:cBhvr>
                                      <p:to>
                                        <p:strVal val="visible"/>
                                      </p:to>
                                    </p:set>
                                    <p:animEffect transition="in" filter="dissolve">
                                      <p:cBhvr>
                                        <p:cTn id="176" dur="500"/>
                                        <p:tgtEl>
                                          <p:spTgt spid="105"/>
                                        </p:tgtEl>
                                      </p:cBhvr>
                                    </p:animEffect>
                                  </p:childTnLst>
                                </p:cTn>
                              </p:par>
                              <p:par>
                                <p:cTn id="177" presetID="9" presetClass="entr" presetSubtype="0" fill="hold"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dissolve">
                                      <p:cBhvr>
                                        <p:cTn id="179" dur="500"/>
                                        <p:tgtEl>
                                          <p:spTgt spid="104"/>
                                        </p:tgtEl>
                                      </p:cBhvr>
                                    </p:animEffect>
                                  </p:childTnLst>
                                </p:cTn>
                              </p:par>
                            </p:childTnLst>
                          </p:cTn>
                        </p:par>
                        <p:par>
                          <p:cTn id="180" fill="hold">
                            <p:stCondLst>
                              <p:cond delay="3000"/>
                            </p:stCondLst>
                            <p:childTnLst>
                              <p:par>
                                <p:cTn id="181" presetID="9" presetClass="exit" presetSubtype="0" fill="hold" grpId="0" nodeType="afterEffect">
                                  <p:stCondLst>
                                    <p:cond delay="0"/>
                                  </p:stCondLst>
                                  <p:childTnLst>
                                    <p:animEffect transition="out" filter="dissolve">
                                      <p:cBhvr>
                                        <p:cTn id="182" dur="500"/>
                                        <p:tgtEl>
                                          <p:spTgt spid="16"/>
                                        </p:tgtEl>
                                      </p:cBhvr>
                                    </p:animEffect>
                                    <p:set>
                                      <p:cBhvr>
                                        <p:cTn id="183" dur="1" fill="hold">
                                          <p:stCondLst>
                                            <p:cond delay="499"/>
                                          </p:stCondLst>
                                        </p:cTn>
                                        <p:tgtEl>
                                          <p:spTgt spid="16"/>
                                        </p:tgtEl>
                                        <p:attrNameLst>
                                          <p:attrName>style.visibility</p:attrName>
                                        </p:attrNameLst>
                                      </p:cBhvr>
                                      <p:to>
                                        <p:strVal val="hidden"/>
                                      </p:to>
                                    </p:set>
                                  </p:childTnLst>
                                </p:cTn>
                              </p:par>
                            </p:childTnLst>
                          </p:cTn>
                        </p:par>
                        <p:par>
                          <p:cTn id="184" fill="hold">
                            <p:stCondLst>
                              <p:cond delay="3500"/>
                            </p:stCondLst>
                            <p:childTnLst>
                              <p:par>
                                <p:cTn id="185" presetID="9" presetClass="entr" presetSubtype="0" fill="hold" grpId="0" nodeType="afterEffect">
                                  <p:stCondLst>
                                    <p:cond delay="0"/>
                                  </p:stCondLst>
                                  <p:childTnLst>
                                    <p:set>
                                      <p:cBhvr>
                                        <p:cTn id="186" dur="1" fill="hold">
                                          <p:stCondLst>
                                            <p:cond delay="0"/>
                                          </p:stCondLst>
                                        </p:cTn>
                                        <p:tgtEl>
                                          <p:spTgt spid="18"/>
                                        </p:tgtEl>
                                        <p:attrNameLst>
                                          <p:attrName>style.visibility</p:attrName>
                                        </p:attrNameLst>
                                      </p:cBhvr>
                                      <p:to>
                                        <p:strVal val="visible"/>
                                      </p:to>
                                    </p:set>
                                    <p:animEffect transition="in" filter="dissolve">
                                      <p:cBhvr>
                                        <p:cTn id="1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0" grpId="0" animBg="1"/>
      <p:bldP spid="35" grpId="0" animBg="1"/>
      <p:bldP spid="64" grpId="0" animBg="1"/>
      <p:bldP spid="66" grpId="0" animBg="1"/>
      <p:bldP spid="77" grpId="0" animBg="1"/>
      <p:bldP spid="81" grpId="0" animBg="1"/>
      <p:bldP spid="98" grpId="0" animBg="1"/>
      <p:bldP spid="8" grpId="0"/>
      <p:bldP spid="12" grpId="0"/>
      <p:bldP spid="16" grpId="0"/>
      <p:bldP spid="18" grpId="0"/>
      <p:bldP spid="20" grpId="0"/>
      <p:bldP spid="23" grpId="0"/>
      <p:bldP spid="25" grpId="0"/>
      <p:bldP spid="28" grpId="0"/>
      <p:bldP spid="32" grpId="0"/>
      <p:bldP spid="36" grpId="0"/>
      <p:bldP spid="65" grpId="0"/>
      <p:bldP spid="67" grpId="0"/>
      <p:bldP spid="49" grpId="0"/>
      <p:bldP spid="49" grpId="1"/>
      <p:bldP spid="50" grpId="0"/>
      <p:bldP spid="50" grpId="1"/>
      <p:bldP spid="51" grpId="0"/>
      <p:bldP spid="53" grpId="0"/>
      <p:bldP spid="55" grpId="0"/>
      <p:bldP spid="56" grpId="0"/>
      <p:bldP spid="56" grpId="1"/>
      <p:bldP spid="57" grpId="0"/>
      <p:bldP spid="58" grpId="0"/>
      <p:bldP spid="58" grpId="1"/>
      <p:bldP spid="59" grpId="0"/>
      <p:bldP spid="59" grpId="1"/>
      <p:bldP spid="70" grpId="0"/>
      <p:bldP spid="78" grpId="0"/>
      <p:bldP spid="79" grpId="0"/>
      <p:bldP spid="83" grpId="0"/>
      <p:bldP spid="84" grpId="0"/>
      <p:bldP spid="89"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mtClean="0"/>
              <a:t>Where is the record?</a:t>
            </a:r>
          </a:p>
        </p:txBody>
      </p:sp>
      <p:sp>
        <p:nvSpPr>
          <p:cNvPr id="32771" name="Content Placeholder 2"/>
          <p:cNvSpPr>
            <a:spLocks noGrp="1"/>
          </p:cNvSpPr>
          <p:nvPr>
            <p:ph idx="1"/>
          </p:nvPr>
        </p:nvSpPr>
        <p:spPr/>
        <p:txBody>
          <a:bodyPr>
            <a:normAutofit fontScale="92500" lnSpcReduction="10000"/>
          </a:bodyPr>
          <a:lstStyle/>
          <a:p>
            <a:pPr eaLnBrk="1" hangingPunct="1"/>
            <a:r>
              <a:rPr lang="en-GB" dirty="0" smtClean="0"/>
              <a:t>Implicit, not explicit</a:t>
            </a:r>
          </a:p>
          <a:p>
            <a:pPr lvl="1" eaLnBrk="1" hangingPunct="1"/>
            <a:r>
              <a:rPr lang="en-GB" dirty="0" smtClean="0"/>
              <a:t>Everywhere and nowhere</a:t>
            </a:r>
          </a:p>
          <a:p>
            <a:pPr eaLnBrk="1" hangingPunct="1"/>
            <a:r>
              <a:rPr lang="en-GB" dirty="0" smtClean="0"/>
              <a:t>A “semantic” Web will allow machines to create the record just-in-time</a:t>
            </a:r>
          </a:p>
          <a:p>
            <a:pPr lvl="1" eaLnBrk="1" hangingPunct="1"/>
            <a:r>
              <a:rPr lang="en-GB" dirty="0" smtClean="0"/>
              <a:t>We will not have to maintain records just-in-case</a:t>
            </a:r>
          </a:p>
          <a:p>
            <a:pPr eaLnBrk="1" hangingPunct="1"/>
            <a:r>
              <a:rPr lang="en-GB" dirty="0" smtClean="0"/>
              <a:t>The user will have control over the presentation</a:t>
            </a:r>
          </a:p>
          <a:p>
            <a:pPr lvl="1" eaLnBrk="1" hangingPunct="1"/>
            <a:r>
              <a:rPr lang="en-GB" dirty="0" smtClean="0"/>
              <a:t>I want to see an archive or library or museum or Amazon or Google or Flickr or ? display</a:t>
            </a:r>
          </a:p>
          <a:p>
            <a:pPr eaLnBrk="1" hangingPunct="1"/>
            <a:r>
              <a:rPr lang="en-GB" dirty="0" smtClean="0"/>
              <a:t>And by avoiding duplication, we can all get on with describing new stuff ...</a:t>
            </a:r>
          </a:p>
          <a:p>
            <a:pPr eaLnBrk="1" hangingPunct="1"/>
            <a:endParaRPr lang="en-GB" dirty="0" smtClean="0"/>
          </a:p>
        </p:txBody>
      </p:sp>
    </p:spTree>
    <p:extLst>
      <p:ext uri="{BB962C8B-B14F-4D97-AF65-F5344CB8AC3E}">
        <p14:creationId xmlns:p14="http://schemas.microsoft.com/office/powerpoint/2010/main" val="42371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Web</a:t>
            </a:r>
            <a:endParaRPr lang="en-GB" dirty="0"/>
          </a:p>
        </p:txBody>
      </p:sp>
      <p:sp>
        <p:nvSpPr>
          <p:cNvPr id="3" name="Content Placeholder 2"/>
          <p:cNvSpPr>
            <a:spLocks noGrp="1"/>
          </p:cNvSpPr>
          <p:nvPr>
            <p:ph idx="1"/>
          </p:nvPr>
        </p:nvSpPr>
        <p:spPr/>
        <p:txBody>
          <a:bodyPr>
            <a:normAutofit lnSpcReduction="10000"/>
          </a:bodyPr>
          <a:lstStyle/>
          <a:p>
            <a:r>
              <a:rPr lang="en-GB" dirty="0"/>
              <a:t>“provides a common framework that allows </a:t>
            </a:r>
            <a:r>
              <a:rPr lang="en-GB" b="1" dirty="0"/>
              <a:t>data</a:t>
            </a:r>
            <a:r>
              <a:rPr lang="en-GB" dirty="0"/>
              <a:t> to be shared and reused across application, enterprise, and community boundaries.“</a:t>
            </a:r>
          </a:p>
          <a:p>
            <a:pPr lvl="1"/>
            <a:r>
              <a:rPr lang="en-GB" dirty="0"/>
              <a:t>“a Web of data” – W3C Semantic Web FAQ</a:t>
            </a:r>
          </a:p>
          <a:p>
            <a:r>
              <a:rPr lang="en-GB" dirty="0" smtClean="0"/>
              <a:t>Uses machine-readable </a:t>
            </a:r>
            <a:r>
              <a:rPr lang="en-GB" b="1" dirty="0" smtClean="0"/>
              <a:t>metadata</a:t>
            </a:r>
          </a:p>
          <a:p>
            <a:pPr lvl="1"/>
            <a:r>
              <a:rPr lang="en-GB" dirty="0" smtClean="0"/>
              <a:t>Faster! 24/7/365! Global!</a:t>
            </a:r>
          </a:p>
          <a:p>
            <a:r>
              <a:rPr lang="en-GB" dirty="0" smtClean="0"/>
              <a:t>Needs a standard machine-</a:t>
            </a:r>
            <a:r>
              <a:rPr lang="en-GB" dirty="0" err="1" smtClean="0"/>
              <a:t>processable</a:t>
            </a:r>
            <a:r>
              <a:rPr lang="en-GB" dirty="0" smtClean="0"/>
              <a:t> format</a:t>
            </a:r>
          </a:p>
          <a:p>
            <a:pPr lvl="1"/>
            <a:r>
              <a:rPr lang="en-GB" dirty="0" smtClean="0"/>
              <a:t>Resource Description Framework (RDF)</a:t>
            </a:r>
          </a:p>
        </p:txBody>
      </p:sp>
    </p:spTree>
    <p:extLst>
      <p:ext uri="{BB962C8B-B14F-4D97-AF65-F5344CB8AC3E}">
        <p14:creationId xmlns:p14="http://schemas.microsoft.com/office/powerpoint/2010/main" val="2658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RDF</a:t>
            </a:r>
            <a:endParaRPr lang="en-GB" dirty="0"/>
          </a:p>
        </p:txBody>
      </p:sp>
      <p:sp>
        <p:nvSpPr>
          <p:cNvPr id="3" name="Content Placeholder 2"/>
          <p:cNvSpPr>
            <a:spLocks noGrp="1"/>
          </p:cNvSpPr>
          <p:nvPr>
            <p:ph idx="1"/>
          </p:nvPr>
        </p:nvSpPr>
        <p:spPr/>
        <p:txBody>
          <a:bodyPr>
            <a:normAutofit fontScale="92500" lnSpcReduction="10000"/>
          </a:bodyPr>
          <a:lstStyle/>
          <a:p>
            <a:r>
              <a:rPr lang="en-GB" dirty="0"/>
              <a:t>Resource Description Framework</a:t>
            </a:r>
          </a:p>
          <a:p>
            <a:r>
              <a:rPr lang="en-GB" dirty="0" smtClean="0"/>
              <a:t>Data format that supports </a:t>
            </a:r>
            <a:r>
              <a:rPr lang="en-GB" dirty="0"/>
              <a:t>simple, single metadata statements known as triples</a:t>
            </a:r>
          </a:p>
          <a:p>
            <a:pPr lvl="1"/>
            <a:r>
              <a:rPr lang="en-GB" dirty="0"/>
              <a:t>Each statement is in 3 parts</a:t>
            </a:r>
          </a:p>
          <a:p>
            <a:r>
              <a:rPr lang="en-GB" dirty="0" smtClean="0"/>
              <a:t>Based on description logic</a:t>
            </a:r>
          </a:p>
          <a:p>
            <a:pPr lvl="1"/>
            <a:r>
              <a:rPr lang="en-GB" dirty="0"/>
              <a:t>s</a:t>
            </a:r>
            <a:r>
              <a:rPr lang="en-GB" dirty="0" smtClean="0"/>
              <a:t>ubject-predicate-object statements</a:t>
            </a:r>
          </a:p>
          <a:p>
            <a:r>
              <a:rPr lang="en-GB" dirty="0" smtClean="0"/>
              <a:t>Also specifies </a:t>
            </a:r>
            <a:r>
              <a:rPr lang="en-GB" dirty="0"/>
              <a:t>relationships between </a:t>
            </a:r>
            <a:r>
              <a:rPr lang="en-GB" dirty="0" smtClean="0"/>
              <a:t>things</a:t>
            </a:r>
          </a:p>
          <a:p>
            <a:pPr lvl="1"/>
            <a:r>
              <a:rPr lang="en-GB" dirty="0"/>
              <a:t>thing-relationship-thing statements</a:t>
            </a:r>
          </a:p>
          <a:p>
            <a:pPr lvl="2"/>
            <a:r>
              <a:rPr lang="en-GB" dirty="0" smtClean="0"/>
              <a:t>Can be used </a:t>
            </a:r>
            <a:r>
              <a:rPr lang="en-GB" dirty="0"/>
              <a:t>for navigating between, or integrating, information from multiple </a:t>
            </a:r>
            <a:r>
              <a:rPr lang="en-GB" dirty="0" smtClean="0"/>
              <a:t>sources</a:t>
            </a:r>
          </a:p>
        </p:txBody>
      </p:sp>
    </p:spTree>
    <p:extLst>
      <p:ext uri="{BB962C8B-B14F-4D97-AF65-F5344CB8AC3E}">
        <p14:creationId xmlns:p14="http://schemas.microsoft.com/office/powerpoint/2010/main" val="337944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GordonPPT</Template>
  <TotalTime>1296</TotalTime>
  <Words>3904</Words>
  <Application>Microsoft Office PowerPoint</Application>
  <PresentationFormat>On-screen Show (4:3)</PresentationFormat>
  <Paragraphs>570</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GordonPPT</vt:lpstr>
      <vt:lpstr>An introduction to open linked data for librarians</vt:lpstr>
      <vt:lpstr>Overview</vt:lpstr>
      <vt:lpstr>In the beginning ...</vt:lpstr>
      <vt:lpstr>From flat-file record ...</vt:lpstr>
      <vt:lpstr>From flat-file description ...</vt:lpstr>
      <vt:lpstr>From FRBR record ...</vt:lpstr>
      <vt:lpstr>Where is the record?</vt:lpstr>
      <vt:lpstr>Semantic Web</vt:lpstr>
      <vt:lpstr>RDF</vt:lpstr>
      <vt:lpstr>RDF triple</vt:lpstr>
      <vt:lpstr>Identifiers</vt:lpstr>
      <vt:lpstr>Uniform Resource Identifier</vt:lpstr>
      <vt:lpstr>RDF graph</vt:lpstr>
      <vt:lpstr>Linked RDF triples</vt:lpstr>
      <vt:lpstr>PowerPoint Presentation</vt:lpstr>
      <vt:lpstr>The hyperdimensional (Tardis) card</vt:lpstr>
      <vt:lpstr>PowerPoint Presentation</vt:lpstr>
      <vt:lpstr>Identifying library metadata</vt:lpstr>
      <vt:lpstr>Assigning URIs</vt:lpstr>
      <vt:lpstr>Identifying library things</vt:lpstr>
      <vt:lpstr>De-duplicating library things</vt:lpstr>
      <vt:lpstr>Identifying library terms</vt:lpstr>
      <vt:lpstr>Linking URIs</vt:lpstr>
      <vt:lpstr>Who creates the links?</vt:lpstr>
      <vt:lpstr>Identifying library schema</vt:lpstr>
      <vt:lpstr>Standard library element sets</vt:lpstr>
      <vt:lpstr>Assigning element set URIs</vt:lpstr>
      <vt:lpstr>PowerPoint Presentation</vt:lpstr>
      <vt:lpstr>PowerPoint Presentation</vt:lpstr>
      <vt:lpstr>PowerPoint Presentation</vt:lpstr>
      <vt:lpstr>PowerPoint Presentation</vt:lpstr>
      <vt:lpstr>PowerPoint Presentation</vt:lpstr>
      <vt:lpstr>PowerPoint Presentation</vt:lpstr>
      <vt:lpstr>Advantages of local RDF element set</vt:lpstr>
      <vt:lpstr>PowerPoint Presentation</vt:lpstr>
      <vt:lpstr>PowerPoint Presentation</vt:lpstr>
      <vt:lpstr>Have your cake and eat it!</vt:lpstr>
      <vt:lpstr>PowerPoint Presentation</vt:lpstr>
      <vt:lpstr>Universal Bibliographic Control</vt:lpstr>
      <vt:lpstr>Ontological mapping &amp; interoperability</vt:lpstr>
      <vt:lpstr>PowerPoint Presentation</vt:lpstr>
      <vt:lpstr>“Commons” properties</vt:lpstr>
      <vt:lpstr>PowerPoint Presentation</vt:lpstr>
      <vt:lpstr>Managing mappings</vt:lpstr>
      <vt:lpstr>Bibliographic granularity</vt:lpstr>
      <vt:lpstr>PowerPoint Presentation</vt:lpstr>
      <vt:lpstr>Bottom line: trust a librarian?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 Data, Libraries and the Semantic Web</dc:title>
  <dc:creator>gordon</dc:creator>
  <cp:lastModifiedBy>Gordon Dunsire</cp:lastModifiedBy>
  <cp:revision>136</cp:revision>
  <dcterms:created xsi:type="dcterms:W3CDTF">2012-03-10T13:11:00Z</dcterms:created>
  <dcterms:modified xsi:type="dcterms:W3CDTF">2012-12-11T21:00:27Z</dcterms:modified>
</cp:coreProperties>
</file>