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63" r:id="rId3"/>
    <p:sldId id="283" r:id="rId4"/>
    <p:sldId id="284" r:id="rId5"/>
    <p:sldId id="258" r:id="rId6"/>
    <p:sldId id="259" r:id="rId7"/>
    <p:sldId id="261" r:id="rId8"/>
    <p:sldId id="260" r:id="rId9"/>
    <p:sldId id="262" r:id="rId10"/>
    <p:sldId id="274" r:id="rId11"/>
    <p:sldId id="275" r:id="rId12"/>
    <p:sldId id="264" r:id="rId13"/>
    <p:sldId id="265" r:id="rId14"/>
    <p:sldId id="272" r:id="rId15"/>
    <p:sldId id="273" r:id="rId16"/>
    <p:sldId id="276" r:id="rId17"/>
    <p:sldId id="277" r:id="rId18"/>
    <p:sldId id="278" r:id="rId19"/>
    <p:sldId id="279" r:id="rId20"/>
    <p:sldId id="280" r:id="rId21"/>
    <p:sldId id="267" r:id="rId22"/>
    <p:sldId id="288" r:id="rId23"/>
    <p:sldId id="285" r:id="rId24"/>
    <p:sldId id="281" r:id="rId25"/>
    <p:sldId id="282" r:id="rId26"/>
    <p:sldId id="287" r:id="rId27"/>
    <p:sldId id="286" r:id="rId28"/>
    <p:sldId id="27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12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702BE-067F-44AF-A991-967525392074}" type="datetimeFigureOut">
              <a:rPr lang="en-GB" smtClean="0"/>
              <a:t>12/05/2016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C423F-9D5F-4EC3-8F56-757DBF9D138D}" type="slidenum">
              <a:rPr lang="en-GB" smtClean="0"/>
              <a:t>‹#›</a:t>
            </a:fld>
            <a:endParaRPr lang="en-GB"/>
          </a:p>
        </p:txBody>
      </p:sp>
    </p:spTree>
    <p:extLst>
      <p:ext uri="{BB962C8B-B14F-4D97-AF65-F5344CB8AC3E}">
        <p14:creationId xmlns:p14="http://schemas.microsoft.com/office/powerpoint/2010/main" val="1679367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2</a:t>
            </a:fld>
            <a:endParaRPr lang="en-GB"/>
          </a:p>
        </p:txBody>
      </p:sp>
    </p:spTree>
    <p:extLst>
      <p:ext uri="{BB962C8B-B14F-4D97-AF65-F5344CB8AC3E}">
        <p14:creationId xmlns:p14="http://schemas.microsoft.com/office/powerpoint/2010/main" val="175689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12</a:t>
            </a:fld>
            <a:endParaRPr lang="en-GB"/>
          </a:p>
        </p:txBody>
      </p:sp>
    </p:spTree>
    <p:extLst>
      <p:ext uri="{BB962C8B-B14F-4D97-AF65-F5344CB8AC3E}">
        <p14:creationId xmlns:p14="http://schemas.microsoft.com/office/powerpoint/2010/main" val="272420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13</a:t>
            </a:fld>
            <a:endParaRPr lang="en-GB"/>
          </a:p>
        </p:txBody>
      </p:sp>
    </p:spTree>
    <p:extLst>
      <p:ext uri="{BB962C8B-B14F-4D97-AF65-F5344CB8AC3E}">
        <p14:creationId xmlns:p14="http://schemas.microsoft.com/office/powerpoint/2010/main" val="388800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14</a:t>
            </a:fld>
            <a:endParaRPr lang="en-GB"/>
          </a:p>
        </p:txBody>
      </p:sp>
    </p:spTree>
    <p:extLst>
      <p:ext uri="{BB962C8B-B14F-4D97-AF65-F5344CB8AC3E}">
        <p14:creationId xmlns:p14="http://schemas.microsoft.com/office/powerpoint/2010/main" val="406720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16</a:t>
            </a:fld>
            <a:endParaRPr lang="en-GB"/>
          </a:p>
        </p:txBody>
      </p:sp>
    </p:spTree>
    <p:extLst>
      <p:ext uri="{BB962C8B-B14F-4D97-AF65-F5344CB8AC3E}">
        <p14:creationId xmlns:p14="http://schemas.microsoft.com/office/powerpoint/2010/main" val="3331757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17</a:t>
            </a:fld>
            <a:endParaRPr lang="en-GB"/>
          </a:p>
        </p:txBody>
      </p:sp>
    </p:spTree>
    <p:extLst>
      <p:ext uri="{BB962C8B-B14F-4D97-AF65-F5344CB8AC3E}">
        <p14:creationId xmlns:p14="http://schemas.microsoft.com/office/powerpoint/2010/main" val="1579131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18</a:t>
            </a:fld>
            <a:endParaRPr lang="en-GB"/>
          </a:p>
        </p:txBody>
      </p:sp>
    </p:spTree>
    <p:extLst>
      <p:ext uri="{BB962C8B-B14F-4D97-AF65-F5344CB8AC3E}">
        <p14:creationId xmlns:p14="http://schemas.microsoft.com/office/powerpoint/2010/main" val="112846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19</a:t>
            </a:fld>
            <a:endParaRPr lang="en-GB"/>
          </a:p>
        </p:txBody>
      </p:sp>
    </p:spTree>
    <p:extLst>
      <p:ext uri="{BB962C8B-B14F-4D97-AF65-F5344CB8AC3E}">
        <p14:creationId xmlns:p14="http://schemas.microsoft.com/office/powerpoint/2010/main" val="634105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20</a:t>
            </a:fld>
            <a:endParaRPr lang="en-GB"/>
          </a:p>
        </p:txBody>
      </p:sp>
    </p:spTree>
    <p:extLst>
      <p:ext uri="{BB962C8B-B14F-4D97-AF65-F5344CB8AC3E}">
        <p14:creationId xmlns:p14="http://schemas.microsoft.com/office/powerpoint/2010/main" val="272143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is being developed to support refinements and extensions to RDA elements and vocabularies for local applications.</a:t>
            </a:r>
          </a:p>
          <a:p>
            <a:endParaRPr lang="en-GB" dirty="0"/>
          </a:p>
          <a:p>
            <a:r>
              <a:rPr lang="en-GB" dirty="0"/>
              <a:t>An example is “audio belt”, proposed by the Library of Congress as a new RDA Carrier type.</a:t>
            </a:r>
          </a:p>
          <a:p>
            <a:endParaRPr lang="en-GB" dirty="0"/>
          </a:p>
          <a:p>
            <a:r>
              <a:rPr lang="en-GB" dirty="0"/>
              <a:t>This was implemented as a local RDA refinement of a basic resource category in the RDA/ONIX Framework ontology.</a:t>
            </a:r>
          </a:p>
          <a:p>
            <a:endParaRPr lang="en-GB" dirty="0"/>
          </a:p>
          <a:p>
            <a:r>
              <a:rPr lang="en-GB" dirty="0"/>
              <a:t>The new type is included in the vocabulary, and the nature of the refinement is given in a machine-readable map in the RDA Registry.</a:t>
            </a:r>
          </a:p>
        </p:txBody>
      </p:sp>
      <p:sp>
        <p:nvSpPr>
          <p:cNvPr id="4" name="Slide Number Placeholder 3"/>
          <p:cNvSpPr>
            <a:spLocks noGrp="1"/>
          </p:cNvSpPr>
          <p:nvPr>
            <p:ph type="sldNum" sz="quarter" idx="10"/>
          </p:nvPr>
        </p:nvSpPr>
        <p:spPr/>
        <p:txBody>
          <a:bodyPr/>
          <a:lstStyle/>
          <a:p>
            <a:fld id="{B1D305BC-47DC-496B-8740-7BEC34EFDE09}" type="slidenum">
              <a:rPr lang="en-GB" smtClean="0"/>
              <a:t>21</a:t>
            </a:fld>
            <a:endParaRPr lang="en-GB"/>
          </a:p>
        </p:txBody>
      </p:sp>
    </p:spTree>
    <p:extLst>
      <p:ext uri="{BB962C8B-B14F-4D97-AF65-F5344CB8AC3E}">
        <p14:creationId xmlns:p14="http://schemas.microsoft.com/office/powerpoint/2010/main" val="3760886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is being developed to support refinements and extensions to RDA elements and vocabularies for local applications.</a:t>
            </a:r>
          </a:p>
          <a:p>
            <a:endParaRPr lang="en-GB" dirty="0"/>
          </a:p>
          <a:p>
            <a:r>
              <a:rPr lang="en-GB" dirty="0"/>
              <a:t>An example is “audio belt”, proposed by the Library of Congress as a new RDA Carrier type.</a:t>
            </a:r>
          </a:p>
          <a:p>
            <a:endParaRPr lang="en-GB" dirty="0"/>
          </a:p>
          <a:p>
            <a:r>
              <a:rPr lang="en-GB" dirty="0"/>
              <a:t>This was implemented as a local RDA refinement of a basic resource category in the RDA/ONIX Framework ontology.</a:t>
            </a:r>
          </a:p>
          <a:p>
            <a:endParaRPr lang="en-GB" dirty="0"/>
          </a:p>
          <a:p>
            <a:r>
              <a:rPr lang="en-GB" dirty="0"/>
              <a:t>The new type is included in the vocabulary, and the nature of the refinement is given in a machine-readable map in the RDA Registry.</a:t>
            </a:r>
          </a:p>
        </p:txBody>
      </p:sp>
      <p:sp>
        <p:nvSpPr>
          <p:cNvPr id="4" name="Slide Number Placeholder 3"/>
          <p:cNvSpPr>
            <a:spLocks noGrp="1"/>
          </p:cNvSpPr>
          <p:nvPr>
            <p:ph type="sldNum" sz="quarter" idx="10"/>
          </p:nvPr>
        </p:nvSpPr>
        <p:spPr/>
        <p:txBody>
          <a:bodyPr/>
          <a:lstStyle/>
          <a:p>
            <a:fld id="{B1D305BC-47DC-496B-8740-7BEC34EFDE09}" type="slidenum">
              <a:rPr lang="en-GB" smtClean="0"/>
              <a:t>24</a:t>
            </a:fld>
            <a:endParaRPr lang="en-GB"/>
          </a:p>
        </p:txBody>
      </p:sp>
    </p:spTree>
    <p:extLst>
      <p:ext uri="{BB962C8B-B14F-4D97-AF65-F5344CB8AC3E}">
        <p14:creationId xmlns:p14="http://schemas.microsoft.com/office/powerpoint/2010/main" val="338691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RDA data ecosystem is summed up in this sentence introducing the RDA Board’s announcement of RDA’s strategic directions.</a:t>
            </a:r>
          </a:p>
          <a:p>
            <a:endParaRPr lang="en-GB" dirty="0"/>
          </a:p>
          <a:p>
            <a:r>
              <a:rPr lang="en-GB" dirty="0"/>
              <a:t>The RDA package is delivered by an infrastructure of two interacting services.</a:t>
            </a:r>
          </a:p>
          <a:p>
            <a:endParaRPr lang="en-GB" dirty="0"/>
          </a:p>
          <a:p>
            <a:r>
              <a:rPr lang="en-GB" dirty="0"/>
              <a:t>The human-facing components, including the guidelines and instructions, are the Toolkit.</a:t>
            </a:r>
          </a:p>
          <a:p>
            <a:endParaRPr lang="en-GB" dirty="0"/>
          </a:p>
          <a:p>
            <a:r>
              <a:rPr lang="en-GB" dirty="0"/>
              <a:t>The data-facing components are contained in the Registry.</a:t>
            </a:r>
          </a:p>
          <a:p>
            <a:endParaRPr lang="en-GB" dirty="0"/>
          </a:p>
          <a:p>
            <a:r>
              <a:rPr lang="en-GB" dirty="0"/>
              <a:t>Applying the data capture and storage techniques in RDA Toolkit to the data architecture in the RDA Registry produces well-formed data for RDA applications.</a:t>
            </a:r>
          </a:p>
        </p:txBody>
      </p:sp>
      <p:sp>
        <p:nvSpPr>
          <p:cNvPr id="4" name="Slide Number Placeholder 3"/>
          <p:cNvSpPr>
            <a:spLocks noGrp="1"/>
          </p:cNvSpPr>
          <p:nvPr>
            <p:ph type="sldNum" sz="quarter" idx="10"/>
          </p:nvPr>
        </p:nvSpPr>
        <p:spPr/>
        <p:txBody>
          <a:bodyPr/>
          <a:lstStyle/>
          <a:p>
            <a:fld id="{F0AE34AA-D804-4CB9-B15D-A67A5BA83B42}" type="slidenum">
              <a:rPr lang="en-US" smtClean="0"/>
              <a:t>3</a:t>
            </a:fld>
            <a:endParaRPr lang="en-US"/>
          </a:p>
        </p:txBody>
      </p:sp>
    </p:spTree>
    <p:extLst>
      <p:ext uri="{BB962C8B-B14F-4D97-AF65-F5344CB8AC3E}">
        <p14:creationId xmlns:p14="http://schemas.microsoft.com/office/powerpoint/2010/main" val="2990104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is being developed to support refinements and extensions to RDA elements and vocabularies for local applications.</a:t>
            </a:r>
          </a:p>
          <a:p>
            <a:endParaRPr lang="en-GB" dirty="0"/>
          </a:p>
          <a:p>
            <a:r>
              <a:rPr lang="en-GB" dirty="0"/>
              <a:t>An example is “audio belt”, proposed by the Library of Congress as a new RDA Carrier type.</a:t>
            </a:r>
          </a:p>
          <a:p>
            <a:endParaRPr lang="en-GB" dirty="0"/>
          </a:p>
          <a:p>
            <a:r>
              <a:rPr lang="en-GB" dirty="0"/>
              <a:t>This was implemented as a local RDA refinement of a basic resource category in the RDA/ONIX Framework ontology.</a:t>
            </a:r>
          </a:p>
          <a:p>
            <a:endParaRPr lang="en-GB" dirty="0"/>
          </a:p>
          <a:p>
            <a:r>
              <a:rPr lang="en-GB" dirty="0"/>
              <a:t>The new type is included in the vocabulary, and the nature of the refinement is given in a machine-readable map in the RDA Registry.</a:t>
            </a:r>
          </a:p>
        </p:txBody>
      </p:sp>
      <p:sp>
        <p:nvSpPr>
          <p:cNvPr id="4" name="Slide Number Placeholder 3"/>
          <p:cNvSpPr>
            <a:spLocks noGrp="1"/>
          </p:cNvSpPr>
          <p:nvPr>
            <p:ph type="sldNum" sz="quarter" idx="10"/>
          </p:nvPr>
        </p:nvSpPr>
        <p:spPr/>
        <p:txBody>
          <a:bodyPr/>
          <a:lstStyle/>
          <a:p>
            <a:fld id="{B1D305BC-47DC-496B-8740-7BEC34EFDE09}" type="slidenum">
              <a:rPr lang="en-GB" smtClean="0"/>
              <a:t>25</a:t>
            </a:fld>
            <a:endParaRPr lang="en-GB"/>
          </a:p>
        </p:txBody>
      </p:sp>
    </p:spTree>
    <p:extLst>
      <p:ext uri="{BB962C8B-B14F-4D97-AF65-F5344CB8AC3E}">
        <p14:creationId xmlns:p14="http://schemas.microsoft.com/office/powerpoint/2010/main" val="2210109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D305BC-47DC-496B-8740-7BEC34EFDE09}" type="slidenum">
              <a:rPr lang="en-GB" smtClean="0"/>
              <a:t>28</a:t>
            </a:fld>
            <a:endParaRPr lang="en-GB"/>
          </a:p>
        </p:txBody>
      </p:sp>
    </p:spTree>
    <p:extLst>
      <p:ext uri="{BB962C8B-B14F-4D97-AF65-F5344CB8AC3E}">
        <p14:creationId xmlns:p14="http://schemas.microsoft.com/office/powerpoint/2010/main" val="243253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RDA data ecosystem is summed up in this sentence introducing the RDA Board’s announcement of RDA’s strategic directions.</a:t>
            </a:r>
          </a:p>
          <a:p>
            <a:endParaRPr lang="en-GB" dirty="0"/>
          </a:p>
          <a:p>
            <a:r>
              <a:rPr lang="en-GB" dirty="0"/>
              <a:t>The RDA package is delivered by an infrastructure of two interacting services.</a:t>
            </a:r>
          </a:p>
          <a:p>
            <a:endParaRPr lang="en-GB" dirty="0"/>
          </a:p>
          <a:p>
            <a:r>
              <a:rPr lang="en-GB" dirty="0"/>
              <a:t>The human-facing components, including the guidelines and instructions, are the Toolkit.</a:t>
            </a:r>
          </a:p>
          <a:p>
            <a:endParaRPr lang="en-GB" dirty="0"/>
          </a:p>
          <a:p>
            <a:r>
              <a:rPr lang="en-GB" dirty="0"/>
              <a:t>The data-facing components are contained in the Registry.</a:t>
            </a:r>
          </a:p>
          <a:p>
            <a:endParaRPr lang="en-GB" dirty="0"/>
          </a:p>
          <a:p>
            <a:r>
              <a:rPr lang="en-GB" dirty="0"/>
              <a:t>Applying the data capture and storage techniques in RDA Toolkit to the data architecture in the RDA Registry produces well-formed data for RDA applications.</a:t>
            </a:r>
          </a:p>
        </p:txBody>
      </p:sp>
      <p:sp>
        <p:nvSpPr>
          <p:cNvPr id="4" name="Slide Number Placeholder 3"/>
          <p:cNvSpPr>
            <a:spLocks noGrp="1"/>
          </p:cNvSpPr>
          <p:nvPr>
            <p:ph type="sldNum" sz="quarter" idx="10"/>
          </p:nvPr>
        </p:nvSpPr>
        <p:spPr/>
        <p:txBody>
          <a:bodyPr/>
          <a:lstStyle/>
          <a:p>
            <a:fld id="{F0AE34AA-D804-4CB9-B15D-A67A5BA83B42}" type="slidenum">
              <a:rPr lang="en-US" smtClean="0"/>
              <a:t>4</a:t>
            </a:fld>
            <a:endParaRPr lang="en-US"/>
          </a:p>
        </p:txBody>
      </p:sp>
    </p:spTree>
    <p:extLst>
      <p:ext uri="{BB962C8B-B14F-4D97-AF65-F5344CB8AC3E}">
        <p14:creationId xmlns:p14="http://schemas.microsoft.com/office/powerpoint/2010/main" val="2323071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Committee of Principals and Joint Steering Committee changed names in November 2015.</a:t>
            </a:r>
          </a:p>
        </p:txBody>
      </p:sp>
      <p:sp>
        <p:nvSpPr>
          <p:cNvPr id="4" name="Slide Number Placeholder 3"/>
          <p:cNvSpPr>
            <a:spLocks noGrp="1"/>
          </p:cNvSpPr>
          <p:nvPr>
            <p:ph type="sldNum" sz="quarter" idx="10"/>
          </p:nvPr>
        </p:nvSpPr>
        <p:spPr/>
        <p:txBody>
          <a:bodyPr/>
          <a:lstStyle/>
          <a:p>
            <a:fld id="{B1D305BC-47DC-496B-8740-7BEC34EFDE09}" type="slidenum">
              <a:rPr lang="en-GB" smtClean="0"/>
              <a:t>5</a:t>
            </a:fld>
            <a:endParaRPr lang="en-GB"/>
          </a:p>
        </p:txBody>
      </p:sp>
    </p:spTree>
    <p:extLst>
      <p:ext uri="{BB962C8B-B14F-4D97-AF65-F5344CB8AC3E}">
        <p14:creationId xmlns:p14="http://schemas.microsoft.com/office/powerpoint/2010/main" val="160863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changes have been applied to the Steering Committee’s website.</a:t>
            </a:r>
          </a:p>
          <a:p>
            <a:endParaRPr lang="en-GB" dirty="0"/>
          </a:p>
          <a:p>
            <a:r>
              <a:rPr lang="en-GB" dirty="0"/>
              <a:t>The website now accommodates web pages for the RDA Board.</a:t>
            </a:r>
          </a:p>
        </p:txBody>
      </p:sp>
      <p:sp>
        <p:nvSpPr>
          <p:cNvPr id="4" name="Slide Number Placeholder 3"/>
          <p:cNvSpPr>
            <a:spLocks noGrp="1"/>
          </p:cNvSpPr>
          <p:nvPr>
            <p:ph type="sldNum" sz="quarter" idx="10"/>
          </p:nvPr>
        </p:nvSpPr>
        <p:spPr/>
        <p:txBody>
          <a:bodyPr/>
          <a:lstStyle/>
          <a:p>
            <a:fld id="{B1D305BC-47DC-496B-8740-7BEC34EFDE09}" type="slidenum">
              <a:rPr lang="en-GB" smtClean="0"/>
              <a:t>6</a:t>
            </a:fld>
            <a:endParaRPr lang="en-GB"/>
          </a:p>
        </p:txBody>
      </p:sp>
    </p:spTree>
    <p:extLst>
      <p:ext uri="{BB962C8B-B14F-4D97-AF65-F5344CB8AC3E}">
        <p14:creationId xmlns:p14="http://schemas.microsoft.com/office/powerpoint/2010/main" val="12488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final structure of the RSC.</a:t>
            </a:r>
          </a:p>
          <a:p>
            <a:endParaRPr lang="en-GB" dirty="0"/>
          </a:p>
          <a:p>
            <a:r>
              <a:rPr lang="en-GB" dirty="0"/>
              <a:t>Members marked in blue are already in place.</a:t>
            </a:r>
          </a:p>
          <a:p>
            <a:endParaRPr lang="en-GB" dirty="0"/>
          </a:p>
          <a:p>
            <a:r>
              <a:rPr lang="en-GB" dirty="0"/>
              <a:t>Members marked in </a:t>
            </a:r>
            <a:r>
              <a:rPr lang="en-GB" dirty="0" err="1"/>
              <a:t>gray</a:t>
            </a:r>
            <a:r>
              <a:rPr lang="en-GB" dirty="0"/>
              <a:t> have clear transition paths.</a:t>
            </a:r>
          </a:p>
          <a:p>
            <a:endParaRPr lang="en-GB" dirty="0"/>
          </a:p>
          <a:p>
            <a:r>
              <a:rPr lang="en-GB" dirty="0"/>
              <a:t>The other members are in preliminary stages of transition planning.</a:t>
            </a:r>
          </a:p>
        </p:txBody>
      </p:sp>
      <p:sp>
        <p:nvSpPr>
          <p:cNvPr id="4" name="Slide Number Placeholder 3"/>
          <p:cNvSpPr>
            <a:spLocks noGrp="1"/>
          </p:cNvSpPr>
          <p:nvPr>
            <p:ph type="sldNum" sz="quarter" idx="10"/>
          </p:nvPr>
        </p:nvSpPr>
        <p:spPr/>
        <p:txBody>
          <a:bodyPr/>
          <a:lstStyle/>
          <a:p>
            <a:fld id="{B1D305BC-47DC-496B-8740-7BEC34EFDE09}" type="slidenum">
              <a:rPr lang="en-GB" smtClean="0"/>
              <a:t>7</a:t>
            </a:fld>
            <a:endParaRPr lang="en-GB"/>
          </a:p>
        </p:txBody>
      </p:sp>
    </p:spTree>
    <p:extLst>
      <p:ext uri="{BB962C8B-B14F-4D97-AF65-F5344CB8AC3E}">
        <p14:creationId xmlns:p14="http://schemas.microsoft.com/office/powerpoint/2010/main" val="187302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Changes to the structure of the RDA Steering Committee have already been made.</a:t>
            </a:r>
          </a:p>
          <a:p>
            <a:endParaRPr lang="en-GB" dirty="0"/>
          </a:p>
          <a:p>
            <a:r>
              <a:rPr lang="en-GB" dirty="0"/>
              <a:t>The representation of the UK’s Chartered Institute of Library and Information Professionals (CILIP) and of the British Library were merged to form a temporary United Kingdom community prior to the JSC meeting in Edinburgh in November 2015.</a:t>
            </a:r>
          </a:p>
          <a:p>
            <a:endParaRPr lang="en-GB" dirty="0"/>
          </a:p>
          <a:p>
            <a:r>
              <a:rPr lang="en-GB" dirty="0"/>
              <a:t>Transition to a Europe regional community will involve an additional merger with the DNB representation. This may take place on or before the next RSC meeting, scheduled to be held in Frankfurt, Germany, in November 2016.</a:t>
            </a:r>
          </a:p>
        </p:txBody>
      </p:sp>
      <p:sp>
        <p:nvSpPr>
          <p:cNvPr id="4" name="Slide Number Placeholder 3"/>
          <p:cNvSpPr>
            <a:spLocks noGrp="1"/>
          </p:cNvSpPr>
          <p:nvPr>
            <p:ph type="sldNum" sz="quarter" idx="10"/>
          </p:nvPr>
        </p:nvSpPr>
        <p:spPr/>
        <p:txBody>
          <a:bodyPr/>
          <a:lstStyle/>
          <a:p>
            <a:fld id="{B1D305BC-47DC-496B-8740-7BEC34EFDE09}" type="slidenum">
              <a:rPr lang="en-GB" smtClean="0"/>
              <a:t>8</a:t>
            </a:fld>
            <a:endParaRPr lang="en-GB"/>
          </a:p>
        </p:txBody>
      </p:sp>
    </p:spTree>
    <p:extLst>
      <p:ext uri="{BB962C8B-B14F-4D97-AF65-F5344CB8AC3E}">
        <p14:creationId xmlns:p14="http://schemas.microsoft.com/office/powerpoint/2010/main" val="3720649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Working groups marked in green are active.</a:t>
            </a:r>
          </a:p>
          <a:p>
            <a:endParaRPr lang="en-GB" dirty="0"/>
          </a:p>
          <a:p>
            <a:r>
              <a:rPr lang="en-GB" dirty="0"/>
              <a:t>A new Rare Materials Working Group is about to be implemented.</a:t>
            </a:r>
          </a:p>
          <a:p>
            <a:endParaRPr lang="en-GB" dirty="0"/>
          </a:p>
          <a:p>
            <a:r>
              <a:rPr lang="en-GB" dirty="0"/>
              <a:t>This has taken priority over the new Archives Working Group, which is in the preliminary stages of planning.</a:t>
            </a:r>
          </a:p>
        </p:txBody>
      </p:sp>
      <p:sp>
        <p:nvSpPr>
          <p:cNvPr id="4" name="Slide Number Placeholder 3"/>
          <p:cNvSpPr>
            <a:spLocks noGrp="1"/>
          </p:cNvSpPr>
          <p:nvPr>
            <p:ph type="sldNum" sz="quarter" idx="10"/>
          </p:nvPr>
        </p:nvSpPr>
        <p:spPr/>
        <p:txBody>
          <a:bodyPr/>
          <a:lstStyle/>
          <a:p>
            <a:fld id="{B1D305BC-47DC-496B-8740-7BEC34EFDE09}" type="slidenum">
              <a:rPr lang="en-GB" smtClean="0"/>
              <a:t>9</a:t>
            </a:fld>
            <a:endParaRPr lang="en-GB"/>
          </a:p>
        </p:txBody>
      </p:sp>
    </p:spTree>
    <p:extLst>
      <p:ext uri="{BB962C8B-B14F-4D97-AF65-F5344CB8AC3E}">
        <p14:creationId xmlns:p14="http://schemas.microsoft.com/office/powerpoint/2010/main" val="271961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Changes to the structure of the RDA Steering Committee have already been made.</a:t>
            </a:r>
          </a:p>
          <a:p>
            <a:endParaRPr lang="en-GB" dirty="0"/>
          </a:p>
          <a:p>
            <a:r>
              <a:rPr lang="en-GB" dirty="0"/>
              <a:t>The representation of the UK’s Chartered Institute of Library and Information Professionals (CILIP) and of the British Library were merged to form a temporary United Kingdom community prior to the JSC meeting in Edinburgh in November 2015.</a:t>
            </a:r>
          </a:p>
          <a:p>
            <a:endParaRPr lang="en-GB" dirty="0"/>
          </a:p>
          <a:p>
            <a:r>
              <a:rPr lang="en-GB" dirty="0"/>
              <a:t>Transition to a Europe regional community will involve an additional merger with the DNB representation. This may take place on or before the next RSC meeting, scheduled to be held in Frankfurt, Germany, in November 2016.</a:t>
            </a:r>
          </a:p>
        </p:txBody>
      </p:sp>
      <p:sp>
        <p:nvSpPr>
          <p:cNvPr id="4" name="Slide Number Placeholder 3"/>
          <p:cNvSpPr>
            <a:spLocks noGrp="1"/>
          </p:cNvSpPr>
          <p:nvPr>
            <p:ph type="sldNum" sz="quarter" idx="10"/>
          </p:nvPr>
        </p:nvSpPr>
        <p:spPr/>
        <p:txBody>
          <a:bodyPr/>
          <a:lstStyle/>
          <a:p>
            <a:fld id="{B1D305BC-47DC-496B-8740-7BEC34EFDE09}" type="slidenum">
              <a:rPr lang="en-GB" smtClean="0"/>
              <a:t>10</a:t>
            </a:fld>
            <a:endParaRPr lang="en-GB"/>
          </a:p>
        </p:txBody>
      </p:sp>
    </p:spTree>
    <p:extLst>
      <p:ext uri="{BB962C8B-B14F-4D97-AF65-F5344CB8AC3E}">
        <p14:creationId xmlns:p14="http://schemas.microsoft.com/office/powerpoint/2010/main" val="2370064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3537706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193039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85625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193176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20764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214035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2853972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228290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267742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166609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6238A512-82A6-4A2D-847A-8B1D2EDBE379}" type="datetimeFigureOut">
              <a:rPr lang="en-GB" smtClean="0"/>
              <a:t>12/05/2016</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F9170380-6C2E-488A-BCFD-4B5C2C2A25C3}" type="slidenum">
              <a:rPr lang="en-GB" smtClean="0"/>
              <a:t>‹#›</a:t>
            </a:fld>
            <a:endParaRPr lang="en-GB"/>
          </a:p>
        </p:txBody>
      </p:sp>
    </p:spTree>
    <p:extLst>
      <p:ext uri="{BB962C8B-B14F-4D97-AF65-F5344CB8AC3E}">
        <p14:creationId xmlns:p14="http://schemas.microsoft.com/office/powerpoint/2010/main" val="90116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8650" y="6325114"/>
            <a:ext cx="2121383" cy="381087"/>
          </a:xfrm>
          <a:prstGeom prst="rect">
            <a:avLst/>
          </a:prstGeom>
        </p:spPr>
      </p:pic>
    </p:spTree>
    <p:extLst>
      <p:ext uri="{BB962C8B-B14F-4D97-AF65-F5344CB8AC3E}">
        <p14:creationId xmlns:p14="http://schemas.microsoft.com/office/powerpoint/2010/main" val="156372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rscchair@rdatoolkit.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RSC Strategy and RDA Internationalization</a:t>
            </a:r>
          </a:p>
        </p:txBody>
      </p:sp>
      <p:sp>
        <p:nvSpPr>
          <p:cNvPr id="3" name="Subtitle 2"/>
          <p:cNvSpPr>
            <a:spLocks noGrp="1"/>
          </p:cNvSpPr>
          <p:nvPr>
            <p:ph type="subTitle" idx="1"/>
          </p:nvPr>
        </p:nvSpPr>
        <p:spPr/>
        <p:txBody>
          <a:bodyPr/>
          <a:lstStyle/>
          <a:p>
            <a:r>
              <a:rPr lang="en-GB" dirty="0"/>
              <a:t>Gordon Dunsire, Chair, RDA Steering Committee</a:t>
            </a:r>
          </a:p>
          <a:p>
            <a:r>
              <a:rPr lang="en-GB" dirty="0"/>
              <a:t>Presented at the </a:t>
            </a:r>
            <a:r>
              <a:rPr lang="en-GB" dirty="0" err="1"/>
              <a:t>Cervathon</a:t>
            </a:r>
            <a:r>
              <a:rPr lang="en-GB" dirty="0"/>
              <a:t>, 14 April 2016, Madrid, Spain</a:t>
            </a:r>
          </a:p>
        </p:txBody>
      </p:sp>
    </p:spTree>
    <p:extLst>
      <p:ext uri="{BB962C8B-B14F-4D97-AF65-F5344CB8AC3E}">
        <p14:creationId xmlns:p14="http://schemas.microsoft.com/office/powerpoint/2010/main" val="25913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6517362" cy="769441"/>
          </a:xfrm>
          <a:prstGeom prst="rect">
            <a:avLst/>
          </a:prstGeom>
          <a:solidFill>
            <a:srgbClr val="A1C7F6"/>
          </a:solidFill>
          <a:ln>
            <a:solidFill>
              <a:schemeClr val="tx1"/>
            </a:solidFill>
          </a:ln>
        </p:spPr>
        <p:txBody>
          <a:bodyPr wrap="none" rtlCol="0">
            <a:spAutoFit/>
          </a:bodyPr>
          <a:lstStyle/>
          <a:p>
            <a:r>
              <a:rPr lang="en-GB" sz="4400" dirty="0">
                <a:latin typeface="+mj-lt"/>
              </a:rPr>
              <a:t>Liaison with external groups</a:t>
            </a:r>
          </a:p>
        </p:txBody>
      </p:sp>
      <p:sp>
        <p:nvSpPr>
          <p:cNvPr id="4" name="TextBox 3"/>
          <p:cNvSpPr txBox="1"/>
          <p:nvPr/>
        </p:nvSpPr>
        <p:spPr>
          <a:xfrm>
            <a:off x="1912668" y="2527802"/>
            <a:ext cx="3054554" cy="523220"/>
          </a:xfrm>
          <a:prstGeom prst="rect">
            <a:avLst/>
          </a:prstGeom>
          <a:solidFill>
            <a:srgbClr val="FFC000"/>
          </a:solidFill>
          <a:ln>
            <a:solidFill>
              <a:schemeClr val="tx1"/>
            </a:solidFill>
          </a:ln>
        </p:spPr>
        <p:txBody>
          <a:bodyPr wrap="none" rtlCol="0">
            <a:spAutoFit/>
          </a:bodyPr>
          <a:lstStyle/>
          <a:p>
            <a:pPr algn="ctr"/>
            <a:r>
              <a:rPr lang="en-GB" sz="2800" dirty="0"/>
              <a:t>FRBR Review Group</a:t>
            </a:r>
          </a:p>
        </p:txBody>
      </p:sp>
      <p:sp>
        <p:nvSpPr>
          <p:cNvPr id="12" name="TextBox 11"/>
          <p:cNvSpPr txBox="1"/>
          <p:nvPr/>
        </p:nvSpPr>
        <p:spPr>
          <a:xfrm>
            <a:off x="342486" y="1608297"/>
            <a:ext cx="5924892" cy="584775"/>
          </a:xfrm>
          <a:prstGeom prst="rect">
            <a:avLst/>
          </a:prstGeom>
          <a:noFill/>
        </p:spPr>
        <p:txBody>
          <a:bodyPr wrap="none" rtlCol="0">
            <a:spAutoFit/>
          </a:bodyPr>
          <a:lstStyle/>
          <a:p>
            <a:pPr algn="ctr"/>
            <a:r>
              <a:rPr lang="en-GB" sz="3200" dirty="0"/>
              <a:t>RSC has lightweight protocols with</a:t>
            </a:r>
          </a:p>
        </p:txBody>
      </p:sp>
      <p:sp>
        <p:nvSpPr>
          <p:cNvPr id="14" name="TextBox 13"/>
          <p:cNvSpPr txBox="1"/>
          <p:nvPr/>
        </p:nvSpPr>
        <p:spPr>
          <a:xfrm>
            <a:off x="1912668" y="3317511"/>
            <a:ext cx="2974404" cy="523220"/>
          </a:xfrm>
          <a:prstGeom prst="rect">
            <a:avLst/>
          </a:prstGeom>
          <a:solidFill>
            <a:srgbClr val="FFC000"/>
          </a:solidFill>
          <a:ln>
            <a:solidFill>
              <a:schemeClr val="tx1"/>
            </a:solidFill>
          </a:ln>
        </p:spPr>
        <p:txBody>
          <a:bodyPr wrap="none" rtlCol="0">
            <a:spAutoFit/>
          </a:bodyPr>
          <a:lstStyle/>
          <a:p>
            <a:pPr algn="ctr"/>
            <a:r>
              <a:rPr lang="en-GB" sz="2800" dirty="0"/>
              <a:t>ISBD Review Group</a:t>
            </a:r>
          </a:p>
        </p:txBody>
      </p:sp>
      <p:sp>
        <p:nvSpPr>
          <p:cNvPr id="15" name="TextBox 14"/>
          <p:cNvSpPr txBox="1"/>
          <p:nvPr/>
        </p:nvSpPr>
        <p:spPr>
          <a:xfrm>
            <a:off x="1912668" y="4107220"/>
            <a:ext cx="3859390" cy="523220"/>
          </a:xfrm>
          <a:prstGeom prst="rect">
            <a:avLst/>
          </a:prstGeom>
          <a:solidFill>
            <a:srgbClr val="FFC000"/>
          </a:solidFill>
          <a:ln>
            <a:solidFill>
              <a:schemeClr val="tx1"/>
            </a:solidFill>
          </a:ln>
        </p:spPr>
        <p:txBody>
          <a:bodyPr wrap="none" rtlCol="0">
            <a:spAutoFit/>
          </a:bodyPr>
          <a:lstStyle/>
          <a:p>
            <a:pPr algn="ctr"/>
            <a:r>
              <a:rPr lang="en-GB" sz="2800" dirty="0"/>
              <a:t>ISSN International Centre</a:t>
            </a:r>
          </a:p>
        </p:txBody>
      </p:sp>
      <p:sp>
        <p:nvSpPr>
          <p:cNvPr id="16" name="TextBox 15"/>
          <p:cNvSpPr txBox="1"/>
          <p:nvPr/>
        </p:nvSpPr>
        <p:spPr>
          <a:xfrm>
            <a:off x="1912668" y="4896929"/>
            <a:ext cx="1767793" cy="523220"/>
          </a:xfrm>
          <a:prstGeom prst="rect">
            <a:avLst/>
          </a:prstGeom>
          <a:solidFill>
            <a:srgbClr val="FFC000"/>
          </a:solidFill>
          <a:ln>
            <a:solidFill>
              <a:schemeClr val="tx1"/>
            </a:solidFill>
          </a:ln>
        </p:spPr>
        <p:txBody>
          <a:bodyPr wrap="none" rtlCol="0">
            <a:spAutoFit/>
          </a:bodyPr>
          <a:lstStyle/>
          <a:p>
            <a:pPr algn="ctr"/>
            <a:r>
              <a:rPr lang="en-GB" sz="2800" dirty="0"/>
              <a:t>LC NDMSO</a:t>
            </a:r>
          </a:p>
        </p:txBody>
      </p:sp>
    </p:spTree>
    <p:extLst>
      <p:ext uri="{BB962C8B-B14F-4D97-AF65-F5344CB8AC3E}">
        <p14:creationId xmlns:p14="http://schemas.microsoft.com/office/powerpoint/2010/main" val="86450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4875181" cy="769441"/>
          </a:xfrm>
          <a:prstGeom prst="rect">
            <a:avLst/>
          </a:prstGeom>
          <a:solidFill>
            <a:srgbClr val="A1C7F6"/>
          </a:solidFill>
          <a:ln>
            <a:solidFill>
              <a:schemeClr val="tx1"/>
            </a:solidFill>
          </a:ln>
        </p:spPr>
        <p:txBody>
          <a:bodyPr wrap="none" rtlCol="0">
            <a:spAutoFit/>
          </a:bodyPr>
          <a:lstStyle/>
          <a:p>
            <a:r>
              <a:rPr lang="en-GB" sz="4400" dirty="0">
                <a:latin typeface="+mj-lt"/>
              </a:rPr>
              <a:t>Feedback from users</a:t>
            </a:r>
          </a:p>
        </p:txBody>
      </p:sp>
      <p:sp>
        <p:nvSpPr>
          <p:cNvPr id="3" name="TextBox 2"/>
          <p:cNvSpPr txBox="1"/>
          <p:nvPr/>
        </p:nvSpPr>
        <p:spPr>
          <a:xfrm>
            <a:off x="666623" y="1717500"/>
            <a:ext cx="3825086" cy="954107"/>
          </a:xfrm>
          <a:prstGeom prst="rect">
            <a:avLst/>
          </a:prstGeom>
          <a:solidFill>
            <a:srgbClr val="C3DFB3"/>
          </a:solidFill>
          <a:ln>
            <a:solidFill>
              <a:schemeClr val="tx1"/>
            </a:solidFill>
          </a:ln>
        </p:spPr>
        <p:txBody>
          <a:bodyPr wrap="none" rtlCol="0">
            <a:spAutoFit/>
          </a:bodyPr>
          <a:lstStyle/>
          <a:p>
            <a:r>
              <a:rPr lang="en-GB" sz="2800" dirty="0"/>
              <a:t>Hackathons: Jane-</a:t>
            </a:r>
            <a:r>
              <a:rPr lang="en-GB" sz="2800" dirty="0" err="1"/>
              <a:t>athons</a:t>
            </a:r>
            <a:endParaRPr lang="en-GB" sz="2800" dirty="0"/>
          </a:p>
          <a:p>
            <a:r>
              <a:rPr lang="en-GB" sz="2800" dirty="0"/>
              <a:t>***</a:t>
            </a:r>
            <a:r>
              <a:rPr lang="en-GB" sz="2800" dirty="0" err="1"/>
              <a:t>Cervathon</a:t>
            </a:r>
            <a:r>
              <a:rPr lang="en-GB" sz="2800" dirty="0"/>
              <a:t>***</a:t>
            </a:r>
          </a:p>
        </p:txBody>
      </p:sp>
      <p:sp>
        <p:nvSpPr>
          <p:cNvPr id="4" name="TextBox 3"/>
          <p:cNvSpPr txBox="1"/>
          <p:nvPr/>
        </p:nvSpPr>
        <p:spPr>
          <a:xfrm>
            <a:off x="1729350" y="4563760"/>
            <a:ext cx="2762359" cy="523220"/>
          </a:xfrm>
          <a:prstGeom prst="rect">
            <a:avLst/>
          </a:prstGeom>
          <a:solidFill>
            <a:srgbClr val="C3DFB3"/>
          </a:solidFill>
          <a:ln>
            <a:solidFill>
              <a:schemeClr val="tx1"/>
            </a:solidFill>
          </a:ln>
        </p:spPr>
        <p:txBody>
          <a:bodyPr wrap="none" rtlCol="0">
            <a:spAutoFit/>
          </a:bodyPr>
          <a:lstStyle/>
          <a:p>
            <a:r>
              <a:rPr lang="en-GB" sz="2800" dirty="0"/>
              <a:t>Translation teams</a:t>
            </a:r>
          </a:p>
        </p:txBody>
      </p:sp>
      <p:sp>
        <p:nvSpPr>
          <p:cNvPr id="5" name="TextBox 4"/>
          <p:cNvSpPr txBox="1"/>
          <p:nvPr/>
        </p:nvSpPr>
        <p:spPr>
          <a:xfrm>
            <a:off x="5269923" y="3232963"/>
            <a:ext cx="1044453" cy="769441"/>
          </a:xfrm>
          <a:prstGeom prst="rect">
            <a:avLst/>
          </a:prstGeom>
          <a:solidFill>
            <a:srgbClr val="A1C7F6"/>
          </a:solidFill>
          <a:ln>
            <a:solidFill>
              <a:schemeClr val="tx1"/>
            </a:solidFill>
          </a:ln>
        </p:spPr>
        <p:txBody>
          <a:bodyPr wrap="none" rtlCol="0">
            <a:spAutoFit/>
          </a:bodyPr>
          <a:lstStyle/>
          <a:p>
            <a:pPr algn="r"/>
            <a:r>
              <a:rPr lang="en-GB" sz="4400" dirty="0"/>
              <a:t>RSC</a:t>
            </a:r>
          </a:p>
        </p:txBody>
      </p:sp>
      <p:sp>
        <p:nvSpPr>
          <p:cNvPr id="7" name="Bent-Up Arrow 6"/>
          <p:cNvSpPr/>
          <p:nvPr/>
        </p:nvSpPr>
        <p:spPr>
          <a:xfrm>
            <a:off x="4531644" y="4002404"/>
            <a:ext cx="1471991" cy="9437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110529" y="2925186"/>
            <a:ext cx="1911229" cy="1384995"/>
          </a:xfrm>
          <a:prstGeom prst="rect">
            <a:avLst/>
          </a:prstGeom>
          <a:solidFill>
            <a:schemeClr val="bg1"/>
          </a:solidFill>
          <a:ln>
            <a:solidFill>
              <a:schemeClr val="tx1"/>
            </a:solidFill>
          </a:ln>
        </p:spPr>
        <p:txBody>
          <a:bodyPr wrap="none" rtlCol="0">
            <a:spAutoFit/>
          </a:bodyPr>
          <a:lstStyle/>
          <a:p>
            <a:r>
              <a:rPr lang="en-GB" sz="2800" dirty="0"/>
              <a:t>Clarity</a:t>
            </a:r>
          </a:p>
          <a:p>
            <a:r>
              <a:rPr lang="en-GB" sz="2800" dirty="0"/>
              <a:t>Consistency</a:t>
            </a:r>
          </a:p>
          <a:p>
            <a:r>
              <a:rPr lang="en-GB" sz="2800" dirty="0"/>
              <a:t>Simplicity</a:t>
            </a:r>
          </a:p>
        </p:txBody>
      </p:sp>
      <p:sp>
        <p:nvSpPr>
          <p:cNvPr id="10" name="Bent-Up Arrow 9"/>
          <p:cNvSpPr/>
          <p:nvPr/>
        </p:nvSpPr>
        <p:spPr>
          <a:xfrm flipV="1">
            <a:off x="4531644" y="2289199"/>
            <a:ext cx="1471991" cy="94376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6314376" y="3410712"/>
            <a:ext cx="443040" cy="521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757416" y="3109851"/>
            <a:ext cx="1510285" cy="1015663"/>
          </a:xfrm>
          <a:prstGeom prst="rect">
            <a:avLst/>
          </a:prstGeom>
          <a:solidFill>
            <a:schemeClr val="bg1"/>
          </a:solidFill>
          <a:ln>
            <a:solidFill>
              <a:schemeClr val="tx1"/>
            </a:solidFill>
          </a:ln>
        </p:spPr>
        <p:txBody>
          <a:bodyPr wrap="none" rtlCol="0">
            <a:spAutoFit/>
          </a:bodyPr>
          <a:lstStyle/>
          <a:p>
            <a:r>
              <a:rPr lang="en-GB" sz="6000" dirty="0"/>
              <a:t>RDA</a:t>
            </a:r>
          </a:p>
        </p:txBody>
      </p:sp>
    </p:spTree>
    <p:extLst>
      <p:ext uri="{BB962C8B-B14F-4D97-AF65-F5344CB8AC3E}">
        <p14:creationId xmlns:p14="http://schemas.microsoft.com/office/powerpoint/2010/main" val="2688287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9536" y="2673884"/>
            <a:ext cx="6541984" cy="1077218"/>
          </a:xfrm>
          <a:prstGeom prst="rect">
            <a:avLst/>
          </a:prstGeom>
          <a:noFill/>
        </p:spPr>
        <p:txBody>
          <a:bodyPr wrap="none" rtlCol="0">
            <a:spAutoFit/>
          </a:bodyPr>
          <a:lstStyle/>
          <a:p>
            <a:r>
              <a:rPr lang="en-GB" sz="3200" dirty="0"/>
              <a:t>FRBR Library Reference Model</a:t>
            </a:r>
          </a:p>
          <a:p>
            <a:r>
              <a:rPr lang="en-GB" sz="3200" dirty="0"/>
              <a:t>International standards (IFLA, ISSN, …)</a:t>
            </a:r>
          </a:p>
        </p:txBody>
      </p:sp>
      <p:sp>
        <p:nvSpPr>
          <p:cNvPr id="5" name="TextBox 4"/>
          <p:cNvSpPr txBox="1"/>
          <p:nvPr/>
        </p:nvSpPr>
        <p:spPr>
          <a:xfrm>
            <a:off x="342486" y="337871"/>
            <a:ext cx="5803320" cy="769441"/>
          </a:xfrm>
          <a:prstGeom prst="rect">
            <a:avLst/>
          </a:prstGeom>
          <a:solidFill>
            <a:srgbClr val="A1C7F6"/>
          </a:solidFill>
          <a:ln>
            <a:solidFill>
              <a:schemeClr val="tx1"/>
            </a:solidFill>
          </a:ln>
        </p:spPr>
        <p:txBody>
          <a:bodyPr wrap="none" rtlCol="0">
            <a:spAutoFit/>
          </a:bodyPr>
          <a:lstStyle/>
          <a:p>
            <a:r>
              <a:rPr lang="en-GB" sz="4400" dirty="0">
                <a:latin typeface="+mj-lt"/>
              </a:rPr>
              <a:t>Contexts (next 2-3 years)</a:t>
            </a:r>
          </a:p>
        </p:txBody>
      </p:sp>
      <p:sp>
        <p:nvSpPr>
          <p:cNvPr id="6" name="TextBox 5"/>
          <p:cNvSpPr txBox="1"/>
          <p:nvPr/>
        </p:nvSpPr>
        <p:spPr>
          <a:xfrm>
            <a:off x="859536" y="1756436"/>
            <a:ext cx="3892604" cy="584775"/>
          </a:xfrm>
          <a:prstGeom prst="rect">
            <a:avLst/>
          </a:prstGeom>
          <a:noFill/>
        </p:spPr>
        <p:txBody>
          <a:bodyPr wrap="none" rtlCol="0">
            <a:spAutoFit/>
          </a:bodyPr>
          <a:lstStyle/>
          <a:p>
            <a:r>
              <a:rPr lang="en-GB" sz="3200" dirty="0"/>
              <a:t>Governance transition</a:t>
            </a:r>
          </a:p>
        </p:txBody>
      </p:sp>
      <p:sp>
        <p:nvSpPr>
          <p:cNvPr id="7" name="TextBox 6"/>
          <p:cNvSpPr txBox="1"/>
          <p:nvPr/>
        </p:nvSpPr>
        <p:spPr>
          <a:xfrm>
            <a:off x="859536" y="4083775"/>
            <a:ext cx="5845126" cy="584775"/>
          </a:xfrm>
          <a:prstGeom prst="rect">
            <a:avLst/>
          </a:prstGeom>
          <a:noFill/>
        </p:spPr>
        <p:txBody>
          <a:bodyPr wrap="none" rtlCol="0">
            <a:spAutoFit/>
          </a:bodyPr>
          <a:lstStyle/>
          <a:p>
            <a:r>
              <a:rPr lang="en-GB" sz="3200" dirty="0"/>
              <a:t>Toolkit review and re-organization</a:t>
            </a:r>
          </a:p>
        </p:txBody>
      </p:sp>
    </p:spTree>
    <p:extLst>
      <p:ext uri="{BB962C8B-B14F-4D97-AF65-F5344CB8AC3E}">
        <p14:creationId xmlns:p14="http://schemas.microsoft.com/office/powerpoint/2010/main" val="336973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4279" y="3590233"/>
            <a:ext cx="6928179" cy="584775"/>
          </a:xfrm>
          <a:prstGeom prst="rect">
            <a:avLst/>
          </a:prstGeom>
          <a:noFill/>
        </p:spPr>
        <p:txBody>
          <a:bodyPr wrap="none" rtlCol="0">
            <a:spAutoFit/>
          </a:bodyPr>
          <a:lstStyle/>
          <a:p>
            <a:r>
              <a:rPr lang="en-GB" sz="3200" dirty="0"/>
              <a:t>Local refinement of elements and values</a:t>
            </a:r>
          </a:p>
        </p:txBody>
      </p:sp>
      <p:sp>
        <p:nvSpPr>
          <p:cNvPr id="5" name="TextBox 4"/>
          <p:cNvSpPr txBox="1"/>
          <p:nvPr/>
        </p:nvSpPr>
        <p:spPr>
          <a:xfrm>
            <a:off x="342486" y="337871"/>
            <a:ext cx="5404043" cy="769441"/>
          </a:xfrm>
          <a:prstGeom prst="rect">
            <a:avLst/>
          </a:prstGeom>
          <a:solidFill>
            <a:srgbClr val="A1C7F6"/>
          </a:solidFill>
          <a:ln>
            <a:solidFill>
              <a:schemeClr val="tx1"/>
            </a:solidFill>
          </a:ln>
        </p:spPr>
        <p:txBody>
          <a:bodyPr wrap="none" rtlCol="0">
            <a:spAutoFit/>
          </a:bodyPr>
          <a:lstStyle/>
          <a:p>
            <a:r>
              <a:rPr lang="en-GB" sz="4400" dirty="0">
                <a:latin typeface="+mj-lt"/>
              </a:rPr>
              <a:t>Some specific activities</a:t>
            </a:r>
          </a:p>
        </p:txBody>
      </p:sp>
      <p:sp>
        <p:nvSpPr>
          <p:cNvPr id="7" name="TextBox 6"/>
          <p:cNvSpPr txBox="1"/>
          <p:nvPr/>
        </p:nvSpPr>
        <p:spPr>
          <a:xfrm>
            <a:off x="1014279" y="1934221"/>
            <a:ext cx="2181238" cy="584775"/>
          </a:xfrm>
          <a:prstGeom prst="rect">
            <a:avLst/>
          </a:prstGeom>
          <a:noFill/>
        </p:spPr>
        <p:txBody>
          <a:bodyPr wrap="none" rtlCol="0">
            <a:spAutoFit/>
          </a:bodyPr>
          <a:lstStyle/>
          <a:p>
            <a:r>
              <a:rPr lang="en-GB" sz="3200" dirty="0"/>
              <a:t>Translations</a:t>
            </a:r>
          </a:p>
        </p:txBody>
      </p:sp>
      <p:sp>
        <p:nvSpPr>
          <p:cNvPr id="9" name="TextBox 8"/>
          <p:cNvSpPr txBox="1"/>
          <p:nvPr/>
        </p:nvSpPr>
        <p:spPr>
          <a:xfrm>
            <a:off x="1014279" y="4418240"/>
            <a:ext cx="4688528" cy="584775"/>
          </a:xfrm>
          <a:prstGeom prst="rect">
            <a:avLst/>
          </a:prstGeom>
          <a:noFill/>
        </p:spPr>
        <p:txBody>
          <a:bodyPr wrap="none" rtlCol="0">
            <a:spAutoFit/>
          </a:bodyPr>
          <a:lstStyle/>
          <a:p>
            <a:r>
              <a:rPr lang="en-GB" sz="3200" dirty="0"/>
              <a:t>Local policies and practices</a:t>
            </a:r>
          </a:p>
        </p:txBody>
      </p:sp>
      <p:sp>
        <p:nvSpPr>
          <p:cNvPr id="10" name="TextBox 9"/>
          <p:cNvSpPr txBox="1"/>
          <p:nvPr/>
        </p:nvSpPr>
        <p:spPr>
          <a:xfrm>
            <a:off x="1014279" y="2762227"/>
            <a:ext cx="3944926" cy="584775"/>
          </a:xfrm>
          <a:prstGeom prst="rect">
            <a:avLst/>
          </a:prstGeom>
          <a:noFill/>
        </p:spPr>
        <p:txBody>
          <a:bodyPr wrap="none" rtlCol="0">
            <a:spAutoFit/>
          </a:bodyPr>
          <a:lstStyle/>
          <a:p>
            <a:r>
              <a:rPr lang="en-GB" sz="3200" dirty="0"/>
              <a:t>Multi-lingual RDA data</a:t>
            </a:r>
          </a:p>
        </p:txBody>
      </p:sp>
    </p:spTree>
    <p:extLst>
      <p:ext uri="{BB962C8B-B14F-4D97-AF65-F5344CB8AC3E}">
        <p14:creationId xmlns:p14="http://schemas.microsoft.com/office/powerpoint/2010/main" val="374975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486" y="337871"/>
            <a:ext cx="2881879" cy="769441"/>
          </a:xfrm>
          <a:prstGeom prst="rect">
            <a:avLst/>
          </a:prstGeom>
          <a:solidFill>
            <a:srgbClr val="A1C7F6"/>
          </a:solidFill>
          <a:ln>
            <a:solidFill>
              <a:schemeClr val="tx1"/>
            </a:solidFill>
          </a:ln>
        </p:spPr>
        <p:txBody>
          <a:bodyPr wrap="none" rtlCol="0">
            <a:spAutoFit/>
          </a:bodyPr>
          <a:lstStyle/>
          <a:p>
            <a:r>
              <a:rPr lang="en-GB" sz="4400" dirty="0">
                <a:latin typeface="+mj-lt"/>
              </a:rPr>
              <a:t>Translations</a:t>
            </a:r>
          </a:p>
        </p:txBody>
      </p:sp>
      <p:sp>
        <p:nvSpPr>
          <p:cNvPr id="9" name="TextBox 8"/>
          <p:cNvSpPr txBox="1"/>
          <p:nvPr/>
        </p:nvSpPr>
        <p:spPr>
          <a:xfrm>
            <a:off x="565095" y="3209544"/>
            <a:ext cx="2280496" cy="2677656"/>
          </a:xfrm>
          <a:prstGeom prst="rect">
            <a:avLst/>
          </a:prstGeom>
          <a:noFill/>
        </p:spPr>
        <p:txBody>
          <a:bodyPr wrap="none" rtlCol="0">
            <a:spAutoFit/>
          </a:bodyPr>
          <a:lstStyle/>
          <a:p>
            <a:r>
              <a:rPr lang="en-GB" sz="2800" dirty="0"/>
              <a:t>Translations in</a:t>
            </a:r>
          </a:p>
          <a:p>
            <a:r>
              <a:rPr lang="en-GB" sz="2800" dirty="0"/>
              <a:t>RDA Registry:</a:t>
            </a:r>
          </a:p>
          <a:p>
            <a:r>
              <a:rPr lang="en-GB" sz="2800" dirty="0"/>
              <a:t>German</a:t>
            </a:r>
          </a:p>
          <a:p>
            <a:r>
              <a:rPr lang="en-GB" sz="2800" dirty="0"/>
              <a:t>French</a:t>
            </a:r>
          </a:p>
          <a:p>
            <a:r>
              <a:rPr lang="en-GB" sz="2800" dirty="0"/>
              <a:t>Spanish</a:t>
            </a:r>
          </a:p>
          <a:p>
            <a:r>
              <a:rPr lang="en-GB" sz="2800" dirty="0"/>
              <a:t>Chinese</a:t>
            </a:r>
          </a:p>
        </p:txBody>
      </p:sp>
      <p:grpSp>
        <p:nvGrpSpPr>
          <p:cNvPr id="10" name="Group 9"/>
          <p:cNvGrpSpPr/>
          <p:nvPr/>
        </p:nvGrpSpPr>
        <p:grpSpPr>
          <a:xfrm>
            <a:off x="468850" y="1746504"/>
            <a:ext cx="2472986" cy="1380744"/>
            <a:chOff x="468850" y="1746504"/>
            <a:chExt cx="2472986" cy="1380744"/>
          </a:xfrm>
        </p:grpSpPr>
        <p:sp>
          <p:nvSpPr>
            <p:cNvPr id="11" name="Down Arrow Callout 10"/>
            <p:cNvSpPr/>
            <p:nvPr/>
          </p:nvSpPr>
          <p:spPr>
            <a:xfrm>
              <a:off x="490892" y="1746504"/>
              <a:ext cx="2428903" cy="138074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468850" y="1746504"/>
              <a:ext cx="2472986" cy="830997"/>
            </a:xfrm>
            <a:prstGeom prst="rect">
              <a:avLst/>
            </a:prstGeom>
            <a:noFill/>
          </p:spPr>
          <p:txBody>
            <a:bodyPr wrap="none" rtlCol="0">
              <a:spAutoFit/>
            </a:bodyPr>
            <a:lstStyle/>
            <a:p>
              <a:pPr algn="ctr"/>
              <a:r>
                <a:rPr lang="en-GB" sz="2400" dirty="0">
                  <a:solidFill>
                    <a:schemeClr val="bg1"/>
                  </a:solidFill>
                </a:rPr>
                <a:t>RDA</a:t>
              </a:r>
            </a:p>
            <a:p>
              <a:pPr algn="ctr"/>
              <a:r>
                <a:rPr lang="en-GB" sz="2400" dirty="0">
                  <a:solidFill>
                    <a:schemeClr val="bg1"/>
                  </a:solidFill>
                </a:rPr>
                <a:t>Translations Policy</a:t>
              </a:r>
            </a:p>
          </p:txBody>
        </p:sp>
      </p:grpSp>
      <p:sp>
        <p:nvSpPr>
          <p:cNvPr id="7" name="TextBox 6"/>
          <p:cNvSpPr txBox="1"/>
          <p:nvPr/>
        </p:nvSpPr>
        <p:spPr>
          <a:xfrm>
            <a:off x="4125714" y="3424987"/>
            <a:ext cx="4212563" cy="2246769"/>
          </a:xfrm>
          <a:prstGeom prst="rect">
            <a:avLst/>
          </a:prstGeom>
          <a:noFill/>
        </p:spPr>
        <p:txBody>
          <a:bodyPr wrap="none" rtlCol="0">
            <a:spAutoFit/>
          </a:bodyPr>
          <a:lstStyle/>
          <a:p>
            <a:r>
              <a:rPr lang="en-GB" sz="2800" dirty="0"/>
              <a:t>In process (RDA Reference):</a:t>
            </a:r>
          </a:p>
          <a:p>
            <a:r>
              <a:rPr lang="en-GB" sz="2800" dirty="0"/>
              <a:t>Arabic</a:t>
            </a:r>
          </a:p>
          <a:p>
            <a:r>
              <a:rPr lang="en-GB" sz="2800" dirty="0"/>
              <a:t>Dutch</a:t>
            </a:r>
          </a:p>
          <a:p>
            <a:r>
              <a:rPr lang="en-GB" sz="2800" dirty="0"/>
              <a:t>Swedish</a:t>
            </a:r>
          </a:p>
          <a:p>
            <a:r>
              <a:rPr lang="en-GB" sz="2800" dirty="0"/>
              <a:t>Chinese</a:t>
            </a:r>
          </a:p>
        </p:txBody>
      </p:sp>
      <p:sp>
        <p:nvSpPr>
          <p:cNvPr id="8" name="TextBox 7"/>
          <p:cNvSpPr txBox="1"/>
          <p:nvPr/>
        </p:nvSpPr>
        <p:spPr>
          <a:xfrm>
            <a:off x="4125714" y="1742253"/>
            <a:ext cx="3721212" cy="1384995"/>
          </a:xfrm>
          <a:prstGeom prst="rect">
            <a:avLst/>
          </a:prstGeom>
          <a:noFill/>
        </p:spPr>
        <p:txBody>
          <a:bodyPr wrap="none" rtlCol="0">
            <a:spAutoFit/>
          </a:bodyPr>
          <a:lstStyle/>
          <a:p>
            <a:r>
              <a:rPr lang="en-GB" sz="2800" dirty="0"/>
              <a:t>In process (RDA Toolkit):</a:t>
            </a:r>
          </a:p>
          <a:p>
            <a:r>
              <a:rPr lang="en-GB" sz="2800" dirty="0"/>
              <a:t>Finnish</a:t>
            </a:r>
          </a:p>
          <a:p>
            <a:r>
              <a:rPr lang="en-GB" sz="2800" dirty="0"/>
              <a:t>Italian</a:t>
            </a:r>
          </a:p>
        </p:txBody>
      </p:sp>
    </p:spTree>
    <p:extLst>
      <p:ext uri="{BB962C8B-B14F-4D97-AF65-F5344CB8AC3E}">
        <p14:creationId xmlns:p14="http://schemas.microsoft.com/office/powerpoint/2010/main" val="19680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8087" y="739079"/>
            <a:ext cx="5706457" cy="5762092"/>
          </a:xfrm>
          <a:prstGeom prst="rect">
            <a:avLst/>
          </a:prstGeom>
        </p:spPr>
      </p:pic>
      <p:sp>
        <p:nvSpPr>
          <p:cNvPr id="4" name="TextBox 3"/>
          <p:cNvSpPr txBox="1"/>
          <p:nvPr/>
        </p:nvSpPr>
        <p:spPr>
          <a:xfrm>
            <a:off x="342486" y="337871"/>
            <a:ext cx="2269467" cy="1446550"/>
          </a:xfrm>
          <a:prstGeom prst="rect">
            <a:avLst/>
          </a:prstGeom>
          <a:solidFill>
            <a:srgbClr val="A1C7F6"/>
          </a:solidFill>
          <a:ln>
            <a:solidFill>
              <a:schemeClr val="tx1"/>
            </a:solidFill>
          </a:ln>
        </p:spPr>
        <p:txBody>
          <a:bodyPr wrap="none" rtlCol="0">
            <a:spAutoFit/>
          </a:bodyPr>
          <a:lstStyle/>
          <a:p>
            <a:r>
              <a:rPr lang="en-GB" sz="4400" dirty="0">
                <a:latin typeface="+mj-lt"/>
              </a:rPr>
              <a:t>Semantic</a:t>
            </a:r>
          </a:p>
          <a:p>
            <a:r>
              <a:rPr lang="en-GB" sz="4400" dirty="0">
                <a:latin typeface="+mj-lt"/>
              </a:rPr>
              <a:t>Web</a:t>
            </a:r>
          </a:p>
        </p:txBody>
      </p:sp>
      <p:sp>
        <p:nvSpPr>
          <p:cNvPr id="8" name="Rectangle 7"/>
          <p:cNvSpPr/>
          <p:nvPr/>
        </p:nvSpPr>
        <p:spPr>
          <a:xfrm>
            <a:off x="3153153" y="2530764"/>
            <a:ext cx="5002556" cy="35098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5" name="Rectangle 14"/>
          <p:cNvSpPr/>
          <p:nvPr/>
        </p:nvSpPr>
        <p:spPr>
          <a:xfrm>
            <a:off x="2994195" y="3842327"/>
            <a:ext cx="73892" cy="2586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urved Right Arrow 16"/>
          <p:cNvSpPr/>
          <p:nvPr/>
        </p:nvSpPr>
        <p:spPr>
          <a:xfrm flipV="1">
            <a:off x="2058154" y="2466416"/>
            <a:ext cx="923637" cy="27518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92707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486" y="337871"/>
            <a:ext cx="4181594" cy="769441"/>
          </a:xfrm>
          <a:prstGeom prst="rect">
            <a:avLst/>
          </a:prstGeom>
          <a:solidFill>
            <a:srgbClr val="A1C7F6"/>
          </a:solidFill>
          <a:ln>
            <a:solidFill>
              <a:schemeClr val="tx1"/>
            </a:solidFill>
          </a:ln>
        </p:spPr>
        <p:txBody>
          <a:bodyPr wrap="none" rtlCol="0">
            <a:spAutoFit/>
          </a:bodyPr>
          <a:lstStyle/>
          <a:p>
            <a:r>
              <a:rPr lang="en-GB" sz="4400" dirty="0">
                <a:latin typeface="+mj-lt"/>
              </a:rPr>
              <a:t>Multi-lingual data</a:t>
            </a:r>
          </a:p>
        </p:txBody>
      </p:sp>
      <p:sp>
        <p:nvSpPr>
          <p:cNvPr id="6" name="TextBox 5"/>
          <p:cNvSpPr txBox="1"/>
          <p:nvPr/>
        </p:nvSpPr>
        <p:spPr>
          <a:xfrm>
            <a:off x="5160464" y="460981"/>
            <a:ext cx="3220305" cy="523220"/>
          </a:xfrm>
          <a:prstGeom prst="rect">
            <a:avLst/>
          </a:prstGeom>
          <a:noFill/>
        </p:spPr>
        <p:txBody>
          <a:bodyPr wrap="none" rtlCol="0">
            <a:spAutoFit/>
          </a:bodyPr>
          <a:lstStyle/>
          <a:p>
            <a:r>
              <a:rPr lang="en-GB" sz="2800" dirty="0" err="1"/>
              <a:t>Cervathon</a:t>
            </a:r>
            <a:r>
              <a:rPr lang="en-GB" sz="2800" dirty="0"/>
              <a:t> – RIMMF!</a:t>
            </a:r>
          </a:p>
        </p:txBody>
      </p:sp>
      <p:pic>
        <p:nvPicPr>
          <p:cNvPr id="1034" name="Picture 10" descr="C:\Users\Gordon\AppData\Local\Temp\x10sctmp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 y="1310323"/>
            <a:ext cx="7652286" cy="494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883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Gordon\AppData\Local\Temp\x10sctmp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91" y="1283600"/>
            <a:ext cx="7713378" cy="49478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486" y="337871"/>
            <a:ext cx="4181594" cy="769441"/>
          </a:xfrm>
          <a:prstGeom prst="rect">
            <a:avLst/>
          </a:prstGeom>
          <a:solidFill>
            <a:srgbClr val="A1C7F6"/>
          </a:solidFill>
          <a:ln>
            <a:solidFill>
              <a:schemeClr val="tx1"/>
            </a:solidFill>
          </a:ln>
        </p:spPr>
        <p:txBody>
          <a:bodyPr wrap="none" rtlCol="0">
            <a:spAutoFit/>
          </a:bodyPr>
          <a:lstStyle/>
          <a:p>
            <a:r>
              <a:rPr lang="en-GB" sz="4400" dirty="0">
                <a:latin typeface="+mj-lt"/>
              </a:rPr>
              <a:t>Multi-lingual data</a:t>
            </a:r>
          </a:p>
        </p:txBody>
      </p:sp>
      <p:sp>
        <p:nvSpPr>
          <p:cNvPr id="6" name="TextBox 5"/>
          <p:cNvSpPr txBox="1"/>
          <p:nvPr/>
        </p:nvSpPr>
        <p:spPr>
          <a:xfrm>
            <a:off x="5160464" y="460981"/>
            <a:ext cx="3220305" cy="523220"/>
          </a:xfrm>
          <a:prstGeom prst="rect">
            <a:avLst/>
          </a:prstGeom>
          <a:noFill/>
        </p:spPr>
        <p:txBody>
          <a:bodyPr wrap="none" rtlCol="0">
            <a:spAutoFit/>
          </a:bodyPr>
          <a:lstStyle/>
          <a:p>
            <a:r>
              <a:rPr lang="en-GB" sz="2800" dirty="0" err="1"/>
              <a:t>Cervathon</a:t>
            </a:r>
            <a:r>
              <a:rPr lang="en-GB" sz="2800" dirty="0"/>
              <a:t> – RIMMF!</a:t>
            </a:r>
          </a:p>
        </p:txBody>
      </p:sp>
      <p:grpSp>
        <p:nvGrpSpPr>
          <p:cNvPr id="13" name="Group 12"/>
          <p:cNvGrpSpPr/>
          <p:nvPr/>
        </p:nvGrpSpPr>
        <p:grpSpPr>
          <a:xfrm>
            <a:off x="342486" y="1954544"/>
            <a:ext cx="8499762" cy="2434576"/>
            <a:chOff x="342486" y="1954544"/>
            <a:chExt cx="8499762" cy="2434576"/>
          </a:xfrm>
        </p:grpSpPr>
        <p:sp>
          <p:nvSpPr>
            <p:cNvPr id="2" name="Rectangle 1"/>
            <p:cNvSpPr/>
            <p:nvPr/>
          </p:nvSpPr>
          <p:spPr>
            <a:xfrm>
              <a:off x="342486" y="1954544"/>
              <a:ext cx="8499762" cy="243457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2" name="Picture 8" descr="C:\Users\Gordon\AppData\Local\Temp\x10sctmp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50" y="2054595"/>
              <a:ext cx="4630514" cy="12606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Gordon\AppData\Local\Temp\x10sctmp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50" y="3365286"/>
              <a:ext cx="8143812" cy="80921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529950" y="4875398"/>
            <a:ext cx="4855866" cy="523220"/>
          </a:xfrm>
          <a:prstGeom prst="rect">
            <a:avLst/>
          </a:prstGeom>
          <a:solidFill>
            <a:srgbClr val="FFFF00"/>
          </a:solidFill>
          <a:ln w="19050">
            <a:solidFill>
              <a:srgbClr val="7030A0"/>
            </a:solidFill>
          </a:ln>
        </p:spPr>
        <p:txBody>
          <a:bodyPr wrap="square" rtlCol="0">
            <a:spAutoFit/>
          </a:bodyPr>
          <a:lstStyle/>
          <a:p>
            <a:r>
              <a:rPr lang="en-GB" sz="2800" dirty="0"/>
              <a:t>Language of interface = Spanish</a:t>
            </a:r>
          </a:p>
        </p:txBody>
      </p:sp>
      <p:sp>
        <p:nvSpPr>
          <p:cNvPr id="9" name="TextBox 8"/>
          <p:cNvSpPr txBox="1"/>
          <p:nvPr/>
        </p:nvSpPr>
        <p:spPr>
          <a:xfrm>
            <a:off x="3483864" y="5733284"/>
            <a:ext cx="5358384" cy="523220"/>
          </a:xfrm>
          <a:prstGeom prst="rect">
            <a:avLst/>
          </a:prstGeom>
          <a:solidFill>
            <a:srgbClr val="FFFF00"/>
          </a:solidFill>
          <a:ln w="19050">
            <a:solidFill>
              <a:srgbClr val="7030A0"/>
            </a:solidFill>
          </a:ln>
        </p:spPr>
        <p:txBody>
          <a:bodyPr wrap="square" rtlCol="0">
            <a:spAutoFit/>
          </a:bodyPr>
          <a:lstStyle/>
          <a:p>
            <a:r>
              <a:rPr lang="en-GB" sz="2800" dirty="0"/>
              <a:t>Language of manifestation = French</a:t>
            </a:r>
          </a:p>
        </p:txBody>
      </p:sp>
      <p:cxnSp>
        <p:nvCxnSpPr>
          <p:cNvPr id="7" name="Straight Arrow Connector 6"/>
          <p:cNvCxnSpPr>
            <a:stCxn id="3" idx="0"/>
          </p:cNvCxnSpPr>
          <p:nvPr/>
        </p:nvCxnSpPr>
        <p:spPr>
          <a:xfrm flipV="1">
            <a:off x="2957883" y="3054096"/>
            <a:ext cx="0" cy="182130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163056" y="3877056"/>
            <a:ext cx="1" cy="185622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68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Gordon\AppData\Local\Temp\x10sctmp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91" y="1283600"/>
            <a:ext cx="7713378" cy="49478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486" y="337871"/>
            <a:ext cx="4181594" cy="769441"/>
          </a:xfrm>
          <a:prstGeom prst="rect">
            <a:avLst/>
          </a:prstGeom>
          <a:solidFill>
            <a:srgbClr val="A1C7F6"/>
          </a:solidFill>
          <a:ln>
            <a:solidFill>
              <a:schemeClr val="tx1"/>
            </a:solidFill>
          </a:ln>
        </p:spPr>
        <p:txBody>
          <a:bodyPr wrap="none" rtlCol="0">
            <a:spAutoFit/>
          </a:bodyPr>
          <a:lstStyle/>
          <a:p>
            <a:r>
              <a:rPr lang="en-GB" sz="4400" dirty="0">
                <a:latin typeface="+mj-lt"/>
              </a:rPr>
              <a:t>Multi-lingual data</a:t>
            </a:r>
          </a:p>
        </p:txBody>
      </p:sp>
      <p:sp>
        <p:nvSpPr>
          <p:cNvPr id="6" name="TextBox 5"/>
          <p:cNvSpPr txBox="1"/>
          <p:nvPr/>
        </p:nvSpPr>
        <p:spPr>
          <a:xfrm>
            <a:off x="5160464" y="460981"/>
            <a:ext cx="3220305" cy="523220"/>
          </a:xfrm>
          <a:prstGeom prst="rect">
            <a:avLst/>
          </a:prstGeom>
          <a:noFill/>
        </p:spPr>
        <p:txBody>
          <a:bodyPr wrap="none" rtlCol="0">
            <a:spAutoFit/>
          </a:bodyPr>
          <a:lstStyle/>
          <a:p>
            <a:r>
              <a:rPr lang="en-GB" sz="2800" dirty="0" err="1"/>
              <a:t>Cervathon</a:t>
            </a:r>
            <a:r>
              <a:rPr lang="en-GB" sz="2800" dirty="0"/>
              <a:t> – RIMMF!</a:t>
            </a:r>
          </a:p>
        </p:txBody>
      </p:sp>
      <p:sp>
        <p:nvSpPr>
          <p:cNvPr id="3" name="TextBox 2"/>
          <p:cNvSpPr txBox="1"/>
          <p:nvPr/>
        </p:nvSpPr>
        <p:spPr>
          <a:xfrm>
            <a:off x="529950" y="4875398"/>
            <a:ext cx="4855866" cy="523220"/>
          </a:xfrm>
          <a:prstGeom prst="rect">
            <a:avLst/>
          </a:prstGeom>
          <a:solidFill>
            <a:srgbClr val="FFFF00"/>
          </a:solidFill>
          <a:ln w="19050">
            <a:solidFill>
              <a:srgbClr val="7030A0"/>
            </a:solidFill>
          </a:ln>
        </p:spPr>
        <p:txBody>
          <a:bodyPr wrap="square" rtlCol="0">
            <a:spAutoFit/>
          </a:bodyPr>
          <a:lstStyle/>
          <a:p>
            <a:r>
              <a:rPr lang="en-GB" sz="2800" dirty="0"/>
              <a:t>Language of interface = Spanish</a:t>
            </a:r>
          </a:p>
        </p:txBody>
      </p:sp>
      <p:sp>
        <p:nvSpPr>
          <p:cNvPr id="9" name="TextBox 8"/>
          <p:cNvSpPr txBox="1"/>
          <p:nvPr/>
        </p:nvSpPr>
        <p:spPr>
          <a:xfrm>
            <a:off x="3930820" y="5753547"/>
            <a:ext cx="4242816" cy="523220"/>
          </a:xfrm>
          <a:prstGeom prst="rect">
            <a:avLst/>
          </a:prstGeom>
          <a:solidFill>
            <a:srgbClr val="FFFF00"/>
          </a:solidFill>
          <a:ln w="19050">
            <a:solidFill>
              <a:srgbClr val="7030A0"/>
            </a:solidFill>
          </a:ln>
        </p:spPr>
        <p:txBody>
          <a:bodyPr wrap="square" rtlCol="0">
            <a:spAutoFit/>
          </a:bodyPr>
          <a:lstStyle/>
          <a:p>
            <a:r>
              <a:rPr lang="en-GB" sz="2800" dirty="0"/>
              <a:t>Language of value = Spanish</a:t>
            </a:r>
          </a:p>
        </p:txBody>
      </p:sp>
      <p:grpSp>
        <p:nvGrpSpPr>
          <p:cNvPr id="4" name="Group 3"/>
          <p:cNvGrpSpPr/>
          <p:nvPr/>
        </p:nvGrpSpPr>
        <p:grpSpPr>
          <a:xfrm>
            <a:off x="342486" y="2530876"/>
            <a:ext cx="8499762" cy="1218424"/>
            <a:chOff x="342486" y="1954544"/>
            <a:chExt cx="8499762" cy="1218424"/>
          </a:xfrm>
        </p:grpSpPr>
        <p:sp>
          <p:nvSpPr>
            <p:cNvPr id="2" name="Rectangle 1"/>
            <p:cNvSpPr/>
            <p:nvPr/>
          </p:nvSpPr>
          <p:spPr>
            <a:xfrm>
              <a:off x="342486" y="1954544"/>
              <a:ext cx="8499762" cy="121842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Users\Gordon\AppData\Local\Temp\x10sctmp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807" y="2224916"/>
              <a:ext cx="2917057" cy="8699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Gordon\AppData\Local\Temp\x10sctmp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080" y="2294463"/>
              <a:ext cx="3056296" cy="78795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 name="Straight Arrow Connector 6"/>
          <p:cNvCxnSpPr>
            <a:stCxn id="3" idx="0"/>
          </p:cNvCxnSpPr>
          <p:nvPr/>
        </p:nvCxnSpPr>
        <p:spPr>
          <a:xfrm flipV="1">
            <a:off x="2957883" y="3593592"/>
            <a:ext cx="0" cy="128180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a:endCxn id="3076" idx="2"/>
          </p:cNvCxnSpPr>
          <p:nvPr/>
        </p:nvCxnSpPr>
        <p:spPr>
          <a:xfrm flipV="1">
            <a:off x="6052228" y="3658748"/>
            <a:ext cx="0" cy="209479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48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Gordon\AppData\Local\Temp\x10sctmp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91" y="1283600"/>
            <a:ext cx="7713378" cy="49478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486" y="337871"/>
            <a:ext cx="4181594" cy="769441"/>
          </a:xfrm>
          <a:prstGeom prst="rect">
            <a:avLst/>
          </a:prstGeom>
          <a:solidFill>
            <a:srgbClr val="A1C7F6"/>
          </a:solidFill>
          <a:ln>
            <a:solidFill>
              <a:schemeClr val="tx1"/>
            </a:solidFill>
          </a:ln>
        </p:spPr>
        <p:txBody>
          <a:bodyPr wrap="none" rtlCol="0">
            <a:spAutoFit/>
          </a:bodyPr>
          <a:lstStyle/>
          <a:p>
            <a:r>
              <a:rPr lang="en-GB" sz="4400" dirty="0">
                <a:latin typeface="+mj-lt"/>
              </a:rPr>
              <a:t>Multi-lingual data</a:t>
            </a:r>
          </a:p>
        </p:txBody>
      </p:sp>
      <p:sp>
        <p:nvSpPr>
          <p:cNvPr id="6" name="TextBox 5"/>
          <p:cNvSpPr txBox="1"/>
          <p:nvPr/>
        </p:nvSpPr>
        <p:spPr>
          <a:xfrm>
            <a:off x="5160464" y="460981"/>
            <a:ext cx="3220305" cy="523220"/>
          </a:xfrm>
          <a:prstGeom prst="rect">
            <a:avLst/>
          </a:prstGeom>
          <a:noFill/>
        </p:spPr>
        <p:txBody>
          <a:bodyPr wrap="none" rtlCol="0">
            <a:spAutoFit/>
          </a:bodyPr>
          <a:lstStyle/>
          <a:p>
            <a:r>
              <a:rPr lang="en-GB" sz="2800" dirty="0" err="1"/>
              <a:t>Cervathon</a:t>
            </a:r>
            <a:r>
              <a:rPr lang="en-GB" sz="2800" dirty="0"/>
              <a:t> – RIMMF!</a:t>
            </a:r>
          </a:p>
        </p:txBody>
      </p:sp>
      <p:sp>
        <p:nvSpPr>
          <p:cNvPr id="3" name="TextBox 2"/>
          <p:cNvSpPr txBox="1"/>
          <p:nvPr/>
        </p:nvSpPr>
        <p:spPr>
          <a:xfrm>
            <a:off x="529950" y="4875398"/>
            <a:ext cx="4855866" cy="523220"/>
          </a:xfrm>
          <a:prstGeom prst="rect">
            <a:avLst/>
          </a:prstGeom>
          <a:solidFill>
            <a:srgbClr val="FFFF00"/>
          </a:solidFill>
          <a:ln w="19050">
            <a:solidFill>
              <a:srgbClr val="7030A0"/>
            </a:solidFill>
          </a:ln>
        </p:spPr>
        <p:txBody>
          <a:bodyPr wrap="square" rtlCol="0">
            <a:spAutoFit/>
          </a:bodyPr>
          <a:lstStyle/>
          <a:p>
            <a:r>
              <a:rPr lang="en-GB" sz="2800" dirty="0"/>
              <a:t>Language of interface = Spanish</a:t>
            </a:r>
          </a:p>
        </p:txBody>
      </p:sp>
      <p:sp>
        <p:nvSpPr>
          <p:cNvPr id="9" name="TextBox 8"/>
          <p:cNvSpPr txBox="1"/>
          <p:nvPr/>
        </p:nvSpPr>
        <p:spPr>
          <a:xfrm>
            <a:off x="3930820" y="5753547"/>
            <a:ext cx="4242816" cy="523220"/>
          </a:xfrm>
          <a:prstGeom prst="rect">
            <a:avLst/>
          </a:prstGeom>
          <a:solidFill>
            <a:srgbClr val="FFFF00"/>
          </a:solidFill>
          <a:ln w="19050">
            <a:solidFill>
              <a:srgbClr val="7030A0"/>
            </a:solidFill>
          </a:ln>
        </p:spPr>
        <p:txBody>
          <a:bodyPr wrap="square" rtlCol="0">
            <a:spAutoFit/>
          </a:bodyPr>
          <a:lstStyle/>
          <a:p>
            <a:r>
              <a:rPr lang="en-GB" sz="2800" dirty="0"/>
              <a:t>Language of value = English</a:t>
            </a:r>
          </a:p>
        </p:txBody>
      </p:sp>
      <p:sp>
        <p:nvSpPr>
          <p:cNvPr id="2" name="Rectangle 1"/>
          <p:cNvSpPr/>
          <p:nvPr/>
        </p:nvSpPr>
        <p:spPr>
          <a:xfrm>
            <a:off x="342486" y="2530876"/>
            <a:ext cx="8499762" cy="121842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stCxn id="3" idx="0"/>
          </p:cNvCxnSpPr>
          <p:nvPr/>
        </p:nvCxnSpPr>
        <p:spPr>
          <a:xfrm flipV="1">
            <a:off x="2957883" y="3533359"/>
            <a:ext cx="0" cy="134203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0"/>
          </p:cNvCxnSpPr>
          <p:nvPr/>
        </p:nvCxnSpPr>
        <p:spPr>
          <a:xfrm flipV="1">
            <a:off x="6052228" y="3658748"/>
            <a:ext cx="0" cy="209479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4100" name="Picture 4" descr="C:\Users\Gordon\AppData\Local\Temp\x10sctmp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474" y="2764340"/>
            <a:ext cx="4007200" cy="77854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Gordon\AppData\Local\Temp\x10sctmp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006" y="2746547"/>
            <a:ext cx="4314774" cy="78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57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3080523" cy="769441"/>
          </a:xfrm>
          <a:prstGeom prst="rect">
            <a:avLst/>
          </a:prstGeom>
          <a:solidFill>
            <a:srgbClr val="A1C7F6"/>
          </a:solidFill>
          <a:ln>
            <a:solidFill>
              <a:schemeClr val="tx1"/>
            </a:solidFill>
          </a:ln>
        </p:spPr>
        <p:txBody>
          <a:bodyPr wrap="none" rtlCol="0">
            <a:spAutoFit/>
          </a:bodyPr>
          <a:lstStyle/>
          <a:p>
            <a:r>
              <a:rPr lang="en-GB" sz="4400" dirty="0">
                <a:latin typeface="+mj-lt"/>
              </a:rPr>
              <a:t>RDA strategy</a:t>
            </a:r>
          </a:p>
        </p:txBody>
      </p:sp>
      <p:sp>
        <p:nvSpPr>
          <p:cNvPr id="9" name="TextBox 8"/>
          <p:cNvSpPr txBox="1"/>
          <p:nvPr/>
        </p:nvSpPr>
        <p:spPr>
          <a:xfrm>
            <a:off x="741252" y="1451988"/>
            <a:ext cx="5229958" cy="2062103"/>
          </a:xfrm>
          <a:prstGeom prst="rect">
            <a:avLst/>
          </a:prstGeom>
          <a:noFill/>
        </p:spPr>
        <p:txBody>
          <a:bodyPr wrap="none" rtlCol="0">
            <a:spAutoFit/>
          </a:bodyPr>
          <a:lstStyle/>
          <a:p>
            <a:r>
              <a:rPr lang="en-GB" sz="3200" dirty="0"/>
              <a:t>3 targets:</a:t>
            </a:r>
          </a:p>
          <a:p>
            <a:r>
              <a:rPr lang="en-GB" sz="3200" dirty="0">
                <a:solidFill>
                  <a:srgbClr val="0070C0"/>
                </a:solidFill>
              </a:rPr>
              <a:t>International</a:t>
            </a:r>
            <a:r>
              <a:rPr lang="en-GB" sz="3200" dirty="0"/>
              <a:t> communities</a:t>
            </a:r>
          </a:p>
          <a:p>
            <a:r>
              <a:rPr lang="en-GB" sz="3200" dirty="0"/>
              <a:t>Cultural heritage communities</a:t>
            </a:r>
          </a:p>
          <a:p>
            <a:r>
              <a:rPr lang="en-GB" sz="3200" dirty="0"/>
              <a:t>Linked data communities</a:t>
            </a:r>
          </a:p>
        </p:txBody>
      </p:sp>
      <p:sp>
        <p:nvSpPr>
          <p:cNvPr id="12" name="TextBox 11"/>
          <p:cNvSpPr txBox="1"/>
          <p:nvPr/>
        </p:nvSpPr>
        <p:spPr>
          <a:xfrm>
            <a:off x="1261872" y="3858768"/>
            <a:ext cx="6729983" cy="1938992"/>
          </a:xfrm>
          <a:prstGeom prst="rect">
            <a:avLst/>
          </a:prstGeom>
          <a:noFill/>
          <a:ln w="28575">
            <a:solidFill>
              <a:srgbClr val="0070C0"/>
            </a:solidFill>
          </a:ln>
        </p:spPr>
        <p:txBody>
          <a:bodyPr wrap="square" rtlCol="0">
            <a:spAutoFit/>
          </a:bodyPr>
          <a:lstStyle/>
          <a:p>
            <a:r>
              <a:rPr lang="en-GB" sz="2400" dirty="0"/>
              <a:t>RDA is a package of data elements, guidelines, and instructions for creating library and cultural heritage resource metadata that are well-formed according to </a:t>
            </a:r>
            <a:r>
              <a:rPr lang="en-GB" sz="2400" dirty="0">
                <a:solidFill>
                  <a:srgbClr val="0070C0"/>
                </a:solidFill>
              </a:rPr>
              <a:t>international</a:t>
            </a:r>
            <a:r>
              <a:rPr lang="en-GB" sz="2400" dirty="0"/>
              <a:t> models for user-focussed linked data applications.</a:t>
            </a:r>
          </a:p>
        </p:txBody>
      </p:sp>
    </p:spTree>
    <p:extLst>
      <p:ext uri="{BB962C8B-B14F-4D97-AF65-F5344CB8AC3E}">
        <p14:creationId xmlns:p14="http://schemas.microsoft.com/office/powerpoint/2010/main" val="120312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2486" y="337871"/>
            <a:ext cx="4181594" cy="769441"/>
          </a:xfrm>
          <a:prstGeom prst="rect">
            <a:avLst/>
          </a:prstGeom>
          <a:solidFill>
            <a:srgbClr val="A1C7F6"/>
          </a:solidFill>
          <a:ln>
            <a:solidFill>
              <a:schemeClr val="tx1"/>
            </a:solidFill>
          </a:ln>
        </p:spPr>
        <p:txBody>
          <a:bodyPr wrap="none" rtlCol="0">
            <a:spAutoFit/>
          </a:bodyPr>
          <a:lstStyle/>
          <a:p>
            <a:r>
              <a:rPr lang="en-GB" sz="4400" dirty="0">
                <a:latin typeface="+mj-lt"/>
              </a:rPr>
              <a:t>Multi-lingual data</a:t>
            </a:r>
          </a:p>
        </p:txBody>
      </p:sp>
      <p:sp>
        <p:nvSpPr>
          <p:cNvPr id="6" name="TextBox 5"/>
          <p:cNvSpPr txBox="1"/>
          <p:nvPr/>
        </p:nvSpPr>
        <p:spPr>
          <a:xfrm>
            <a:off x="5160464" y="460981"/>
            <a:ext cx="3220305" cy="523220"/>
          </a:xfrm>
          <a:prstGeom prst="rect">
            <a:avLst/>
          </a:prstGeom>
          <a:noFill/>
        </p:spPr>
        <p:txBody>
          <a:bodyPr wrap="none" rtlCol="0">
            <a:spAutoFit/>
          </a:bodyPr>
          <a:lstStyle/>
          <a:p>
            <a:r>
              <a:rPr lang="en-GB" sz="2800" dirty="0" err="1"/>
              <a:t>Cervathon</a:t>
            </a:r>
            <a:r>
              <a:rPr lang="en-GB" sz="2800" dirty="0"/>
              <a:t> – RIMMF!</a:t>
            </a:r>
          </a:p>
        </p:txBody>
      </p:sp>
      <p:pic>
        <p:nvPicPr>
          <p:cNvPr id="5122" name="Picture 2" descr="C:\Users\Gordon\AppData\Local\Temp\x10sctmp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18" y="1271016"/>
            <a:ext cx="6391398" cy="48903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Gordon\AppData\Local\Temp\x10sctmp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391" y="1283600"/>
            <a:ext cx="7713378" cy="49478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9950" y="4875398"/>
            <a:ext cx="4855866" cy="523220"/>
          </a:xfrm>
          <a:prstGeom prst="rect">
            <a:avLst/>
          </a:prstGeom>
          <a:solidFill>
            <a:srgbClr val="FFFF00"/>
          </a:solidFill>
          <a:ln w="19050">
            <a:solidFill>
              <a:srgbClr val="7030A0"/>
            </a:solidFill>
          </a:ln>
        </p:spPr>
        <p:txBody>
          <a:bodyPr wrap="square" rtlCol="0">
            <a:spAutoFit/>
          </a:bodyPr>
          <a:lstStyle/>
          <a:p>
            <a:r>
              <a:rPr lang="en-GB" sz="2800" dirty="0"/>
              <a:t>Language of interface = French</a:t>
            </a:r>
          </a:p>
        </p:txBody>
      </p:sp>
      <p:sp>
        <p:nvSpPr>
          <p:cNvPr id="10" name="Rectangle 9"/>
          <p:cNvSpPr/>
          <p:nvPr/>
        </p:nvSpPr>
        <p:spPr>
          <a:xfrm>
            <a:off x="342486" y="2530876"/>
            <a:ext cx="8499762" cy="1218424"/>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a:stCxn id="8" idx="0"/>
          </p:cNvCxnSpPr>
          <p:nvPr/>
        </p:nvCxnSpPr>
        <p:spPr>
          <a:xfrm flipV="1">
            <a:off x="2957883" y="3584448"/>
            <a:ext cx="13917" cy="129095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5" idx="0"/>
            <a:endCxn id="5126" idx="2"/>
          </p:cNvCxnSpPr>
          <p:nvPr/>
        </p:nvCxnSpPr>
        <p:spPr>
          <a:xfrm flipV="1">
            <a:off x="6052228" y="3575304"/>
            <a:ext cx="14288" cy="217824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30820" y="5753547"/>
            <a:ext cx="4242816" cy="523220"/>
          </a:xfrm>
          <a:prstGeom prst="rect">
            <a:avLst/>
          </a:prstGeom>
          <a:solidFill>
            <a:srgbClr val="FFFF00"/>
          </a:solidFill>
          <a:ln w="19050">
            <a:solidFill>
              <a:srgbClr val="7030A0"/>
            </a:solidFill>
          </a:ln>
        </p:spPr>
        <p:txBody>
          <a:bodyPr wrap="square" rtlCol="0">
            <a:spAutoFit/>
          </a:bodyPr>
          <a:lstStyle/>
          <a:p>
            <a:r>
              <a:rPr lang="en-GB" sz="2800" dirty="0"/>
              <a:t>Language of value = French</a:t>
            </a:r>
          </a:p>
        </p:txBody>
      </p:sp>
      <p:pic>
        <p:nvPicPr>
          <p:cNvPr id="5124" name="Picture 4" descr="C:\Users\Gordon\AppData\Local\Temp\x10sctmp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50" y="2777253"/>
            <a:ext cx="2926177" cy="7980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Gordon\AppData\Local\Temp\x10sctmp1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527" y="2823926"/>
            <a:ext cx="3445977" cy="75137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445519" y="1353689"/>
            <a:ext cx="4374065" cy="523220"/>
          </a:xfrm>
          <a:prstGeom prst="rect">
            <a:avLst/>
          </a:prstGeom>
          <a:solidFill>
            <a:srgbClr val="FFFF00"/>
          </a:solidFill>
          <a:ln w="19050">
            <a:solidFill>
              <a:srgbClr val="7030A0"/>
            </a:solidFill>
          </a:ln>
        </p:spPr>
        <p:txBody>
          <a:bodyPr wrap="square" rtlCol="0">
            <a:spAutoFit/>
          </a:bodyPr>
          <a:lstStyle/>
          <a:p>
            <a:r>
              <a:rPr lang="en-GB" sz="2800" dirty="0"/>
              <a:t>Same URIs, translated labels</a:t>
            </a:r>
          </a:p>
        </p:txBody>
      </p:sp>
      <p:cxnSp>
        <p:nvCxnSpPr>
          <p:cNvPr id="23" name="Straight Arrow Connector 22"/>
          <p:cNvCxnSpPr/>
          <p:nvPr/>
        </p:nvCxnSpPr>
        <p:spPr>
          <a:xfrm flipH="1">
            <a:off x="2025022" y="1886053"/>
            <a:ext cx="2567345" cy="89120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2"/>
          </p:cNvCxnSpPr>
          <p:nvPr/>
        </p:nvCxnSpPr>
        <p:spPr>
          <a:xfrm>
            <a:off x="4632552" y="1876909"/>
            <a:ext cx="1484864" cy="94701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1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486" y="337871"/>
            <a:ext cx="2249655" cy="1200329"/>
          </a:xfrm>
          <a:prstGeom prst="rect">
            <a:avLst/>
          </a:prstGeom>
          <a:solidFill>
            <a:srgbClr val="A1C7F6"/>
          </a:solidFill>
          <a:ln>
            <a:solidFill>
              <a:schemeClr val="tx1"/>
            </a:solidFill>
          </a:ln>
        </p:spPr>
        <p:txBody>
          <a:bodyPr wrap="none" rtlCol="0">
            <a:spAutoFit/>
          </a:bodyPr>
          <a:lstStyle/>
          <a:p>
            <a:r>
              <a:rPr lang="en-GB" sz="3600" dirty="0">
                <a:latin typeface="+mj-lt"/>
              </a:rPr>
              <a:t>Local</a:t>
            </a:r>
          </a:p>
          <a:p>
            <a:r>
              <a:rPr lang="en-GB" sz="3600" dirty="0">
                <a:latin typeface="+mj-lt"/>
              </a:rPr>
              <a:t>refinement</a:t>
            </a:r>
          </a:p>
        </p:txBody>
      </p:sp>
      <p:sp>
        <p:nvSpPr>
          <p:cNvPr id="5" name="TextBox 4"/>
          <p:cNvSpPr txBox="1"/>
          <p:nvPr/>
        </p:nvSpPr>
        <p:spPr>
          <a:xfrm>
            <a:off x="2823663" y="420624"/>
            <a:ext cx="5960414" cy="954107"/>
          </a:xfrm>
          <a:prstGeom prst="rect">
            <a:avLst/>
          </a:prstGeom>
          <a:noFill/>
        </p:spPr>
        <p:txBody>
          <a:bodyPr wrap="none" rtlCol="0">
            <a:spAutoFit/>
          </a:bodyPr>
          <a:lstStyle/>
          <a:p>
            <a:r>
              <a:rPr lang="en-GB" sz="2800" dirty="0"/>
              <a:t>“audio belt”: refinement to Carrier type</a:t>
            </a:r>
          </a:p>
          <a:p>
            <a:r>
              <a:rPr lang="en-GB" sz="2800" dirty="0"/>
              <a:t>via RDA/ONIX Framework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86" y="1806032"/>
            <a:ext cx="6576218" cy="41101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6874" y="4957826"/>
            <a:ext cx="6067203" cy="1616710"/>
          </a:xfrm>
          <a:prstGeom prst="rect">
            <a:avLst/>
          </a:prstGeom>
        </p:spPr>
      </p:pic>
    </p:spTree>
    <p:extLst>
      <p:ext uri="{BB962C8B-B14F-4D97-AF65-F5344CB8AC3E}">
        <p14:creationId xmlns:p14="http://schemas.microsoft.com/office/powerpoint/2010/main" val="15894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400" y="1154716"/>
            <a:ext cx="6348109" cy="5320670"/>
          </a:xfrm>
          <a:prstGeom prst="rect">
            <a:avLst/>
          </a:prstGeom>
        </p:spPr>
      </p:pic>
      <p:sp>
        <p:nvSpPr>
          <p:cNvPr id="3" name="TextBox 2"/>
          <p:cNvSpPr txBox="1"/>
          <p:nvPr/>
        </p:nvSpPr>
        <p:spPr>
          <a:xfrm>
            <a:off x="342485" y="337871"/>
            <a:ext cx="3850823" cy="646331"/>
          </a:xfrm>
          <a:prstGeom prst="rect">
            <a:avLst/>
          </a:prstGeom>
          <a:solidFill>
            <a:srgbClr val="A1C7F6"/>
          </a:solidFill>
          <a:ln>
            <a:solidFill>
              <a:schemeClr val="tx1"/>
            </a:solidFill>
          </a:ln>
        </p:spPr>
        <p:txBody>
          <a:bodyPr wrap="square" rtlCol="0">
            <a:spAutoFit/>
          </a:bodyPr>
          <a:lstStyle/>
          <a:p>
            <a:r>
              <a:rPr lang="en-GB" sz="3600" dirty="0">
                <a:latin typeface="+mj-lt"/>
              </a:rPr>
              <a:t>Maps for machines</a:t>
            </a:r>
          </a:p>
        </p:txBody>
      </p:sp>
    </p:spTree>
    <p:extLst>
      <p:ext uri="{BB962C8B-B14F-4D97-AF65-F5344CB8AC3E}">
        <p14:creationId xmlns:p14="http://schemas.microsoft.com/office/powerpoint/2010/main" val="1572499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50" y="207117"/>
            <a:ext cx="8144332" cy="5918846"/>
          </a:xfrm>
          <a:prstGeom prst="rect">
            <a:avLst/>
          </a:prstGeom>
        </p:spPr>
      </p:pic>
    </p:spTree>
    <p:extLst>
      <p:ext uri="{BB962C8B-B14F-4D97-AF65-F5344CB8AC3E}">
        <p14:creationId xmlns:p14="http://schemas.microsoft.com/office/powerpoint/2010/main" val="2683017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486" y="337871"/>
            <a:ext cx="2611026" cy="646331"/>
          </a:xfrm>
          <a:prstGeom prst="rect">
            <a:avLst/>
          </a:prstGeom>
          <a:solidFill>
            <a:srgbClr val="A1C7F6"/>
          </a:solidFill>
          <a:ln>
            <a:solidFill>
              <a:schemeClr val="tx1"/>
            </a:solidFill>
          </a:ln>
        </p:spPr>
        <p:txBody>
          <a:bodyPr wrap="square" rtlCol="0">
            <a:spAutoFit/>
          </a:bodyPr>
          <a:lstStyle/>
          <a:p>
            <a:r>
              <a:rPr lang="en-GB" sz="3600" dirty="0">
                <a:latin typeface="+mj-lt"/>
              </a:rPr>
              <a:t>Local policies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739" y="1388000"/>
            <a:ext cx="7690586" cy="3285600"/>
          </a:xfrm>
          <a:prstGeom prst="rect">
            <a:avLst/>
          </a:prstGeom>
        </p:spPr>
      </p:pic>
      <p:sp>
        <p:nvSpPr>
          <p:cNvPr id="4" name="TextBox 3"/>
          <p:cNvSpPr txBox="1"/>
          <p:nvPr/>
        </p:nvSpPr>
        <p:spPr>
          <a:xfrm>
            <a:off x="573000" y="5102505"/>
            <a:ext cx="3089244" cy="707886"/>
          </a:xfrm>
          <a:prstGeom prst="rect">
            <a:avLst/>
          </a:prstGeom>
          <a:solidFill>
            <a:srgbClr val="FFC000"/>
          </a:solidFill>
          <a:ln w="19050">
            <a:solidFill>
              <a:schemeClr val="tx1"/>
            </a:solidFill>
          </a:ln>
        </p:spPr>
        <p:txBody>
          <a:bodyPr wrap="none" rtlCol="0">
            <a:spAutoFit/>
          </a:bodyPr>
          <a:lstStyle/>
          <a:p>
            <a:pPr algn="ctr"/>
            <a:r>
              <a:rPr lang="en-GB" sz="2000" dirty="0"/>
              <a:t>National Library of Australia</a:t>
            </a:r>
          </a:p>
          <a:p>
            <a:pPr algn="ctr"/>
            <a:r>
              <a:rPr lang="en-GB" sz="2000" dirty="0"/>
              <a:t>Policy Statement</a:t>
            </a:r>
          </a:p>
        </p:txBody>
      </p:sp>
      <p:sp>
        <p:nvSpPr>
          <p:cNvPr id="5" name="TextBox 4"/>
          <p:cNvSpPr txBox="1"/>
          <p:nvPr/>
        </p:nvSpPr>
        <p:spPr>
          <a:xfrm>
            <a:off x="3835002" y="5102505"/>
            <a:ext cx="1935403" cy="707886"/>
          </a:xfrm>
          <a:prstGeom prst="rect">
            <a:avLst/>
          </a:prstGeom>
          <a:solidFill>
            <a:srgbClr val="FF0000"/>
          </a:solidFill>
          <a:ln w="19050">
            <a:solidFill>
              <a:schemeClr val="tx1"/>
            </a:solidFill>
          </a:ln>
        </p:spPr>
        <p:txBody>
          <a:bodyPr wrap="none" rtlCol="0">
            <a:spAutoFit/>
          </a:bodyPr>
          <a:lstStyle/>
          <a:p>
            <a:pPr algn="ctr"/>
            <a:r>
              <a:rPr lang="en-GB" sz="2000" dirty="0">
                <a:solidFill>
                  <a:schemeClr val="bg1"/>
                </a:solidFill>
              </a:rPr>
              <a:t>British Library</a:t>
            </a:r>
          </a:p>
          <a:p>
            <a:pPr algn="ctr"/>
            <a:r>
              <a:rPr lang="en-GB" sz="2000" dirty="0">
                <a:solidFill>
                  <a:schemeClr val="bg1"/>
                </a:solidFill>
              </a:rPr>
              <a:t>Policy Statement</a:t>
            </a:r>
          </a:p>
        </p:txBody>
      </p:sp>
      <p:sp>
        <p:nvSpPr>
          <p:cNvPr id="6" name="TextBox 5"/>
          <p:cNvSpPr txBox="1"/>
          <p:nvPr/>
        </p:nvSpPr>
        <p:spPr>
          <a:xfrm>
            <a:off x="5943162" y="5102505"/>
            <a:ext cx="2047099" cy="707886"/>
          </a:xfrm>
          <a:prstGeom prst="rect">
            <a:avLst/>
          </a:prstGeom>
          <a:solidFill>
            <a:srgbClr val="7030A0"/>
          </a:solidFill>
          <a:ln w="19050">
            <a:solidFill>
              <a:schemeClr val="tx1"/>
            </a:solidFill>
          </a:ln>
        </p:spPr>
        <p:txBody>
          <a:bodyPr wrap="none" rtlCol="0">
            <a:spAutoFit/>
          </a:bodyPr>
          <a:lstStyle/>
          <a:p>
            <a:pPr algn="ctr"/>
            <a:r>
              <a:rPr lang="en-GB" sz="2000" dirty="0">
                <a:solidFill>
                  <a:schemeClr val="bg1"/>
                </a:solidFill>
              </a:rPr>
              <a:t>Germany, Austria,</a:t>
            </a:r>
          </a:p>
          <a:p>
            <a:pPr algn="ctr"/>
            <a:r>
              <a:rPr lang="en-GB" sz="2000" dirty="0">
                <a:solidFill>
                  <a:schemeClr val="bg1"/>
                </a:solidFill>
              </a:rPr>
              <a:t>Switzerland</a:t>
            </a:r>
          </a:p>
        </p:txBody>
      </p:sp>
    </p:spTree>
    <p:extLst>
      <p:ext uri="{BB962C8B-B14F-4D97-AF65-F5344CB8AC3E}">
        <p14:creationId xmlns:p14="http://schemas.microsoft.com/office/powerpoint/2010/main" val="3939698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486" y="337871"/>
            <a:ext cx="3607722" cy="646331"/>
          </a:xfrm>
          <a:prstGeom prst="rect">
            <a:avLst/>
          </a:prstGeom>
          <a:solidFill>
            <a:srgbClr val="A1C7F6"/>
          </a:solidFill>
          <a:ln>
            <a:solidFill>
              <a:schemeClr val="tx1"/>
            </a:solidFill>
          </a:ln>
        </p:spPr>
        <p:txBody>
          <a:bodyPr wrap="square" rtlCol="0">
            <a:spAutoFit/>
          </a:bodyPr>
          <a:lstStyle/>
          <a:p>
            <a:r>
              <a:rPr lang="en-GB" sz="3600" dirty="0">
                <a:latin typeface="+mj-lt"/>
              </a:rPr>
              <a:t>Local vocabularies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61" y="1343853"/>
            <a:ext cx="7653602" cy="24257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560" y="3843476"/>
            <a:ext cx="5224439" cy="2476846"/>
          </a:xfrm>
          <a:prstGeom prst="rect">
            <a:avLst/>
          </a:prstGeom>
        </p:spPr>
      </p:pic>
      <p:sp>
        <p:nvSpPr>
          <p:cNvPr id="5" name="TextBox 4"/>
          <p:cNvSpPr txBox="1"/>
          <p:nvPr/>
        </p:nvSpPr>
        <p:spPr>
          <a:xfrm>
            <a:off x="342486" y="4297069"/>
            <a:ext cx="2788641" cy="1569660"/>
          </a:xfrm>
          <a:prstGeom prst="rect">
            <a:avLst/>
          </a:prstGeom>
          <a:noFill/>
          <a:ln w="19050">
            <a:solidFill>
              <a:schemeClr val="tx1"/>
            </a:solidFill>
          </a:ln>
        </p:spPr>
        <p:txBody>
          <a:bodyPr wrap="square" rtlCol="0">
            <a:spAutoFit/>
          </a:bodyPr>
          <a:lstStyle/>
          <a:p>
            <a:r>
              <a:rPr lang="en-GB" sz="2400" dirty="0"/>
              <a:t>Vocabulary removed</a:t>
            </a:r>
          </a:p>
          <a:p>
            <a:r>
              <a:rPr lang="en-GB" sz="2400" dirty="0"/>
              <a:t>from “global” RDA</a:t>
            </a:r>
          </a:p>
          <a:p>
            <a:r>
              <a:rPr lang="en-GB" sz="2400" dirty="0"/>
              <a:t>becomes a “local” vocabulary</a:t>
            </a:r>
          </a:p>
        </p:txBody>
      </p:sp>
    </p:spTree>
    <p:extLst>
      <p:ext uri="{BB962C8B-B14F-4D97-AF65-F5344CB8AC3E}">
        <p14:creationId xmlns:p14="http://schemas.microsoft.com/office/powerpoint/2010/main" val="127739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2751696" cy="646331"/>
          </a:xfrm>
          <a:prstGeom prst="rect">
            <a:avLst/>
          </a:prstGeom>
          <a:solidFill>
            <a:srgbClr val="A1C7F6"/>
          </a:solidFill>
          <a:ln>
            <a:solidFill>
              <a:schemeClr val="tx1"/>
            </a:solidFill>
          </a:ln>
        </p:spPr>
        <p:txBody>
          <a:bodyPr wrap="square" rtlCol="0">
            <a:spAutoFit/>
          </a:bodyPr>
          <a:lstStyle/>
          <a:p>
            <a:r>
              <a:rPr lang="en-GB" sz="3600" dirty="0">
                <a:latin typeface="+mj-lt"/>
              </a:rPr>
              <a:t>Global linking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486" y="1211858"/>
            <a:ext cx="6623390" cy="489610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172" y="3566874"/>
            <a:ext cx="5594638" cy="2768742"/>
          </a:xfrm>
          <a:prstGeom prst="rect">
            <a:avLst/>
          </a:prstGeom>
        </p:spPr>
      </p:pic>
    </p:spTree>
    <p:extLst>
      <p:ext uri="{BB962C8B-B14F-4D97-AF65-F5344CB8AC3E}">
        <p14:creationId xmlns:p14="http://schemas.microsoft.com/office/powerpoint/2010/main" val="311650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5476423" cy="646331"/>
          </a:xfrm>
          <a:prstGeom prst="rect">
            <a:avLst/>
          </a:prstGeom>
          <a:solidFill>
            <a:srgbClr val="A1C7F6"/>
          </a:solidFill>
          <a:ln>
            <a:solidFill>
              <a:schemeClr val="tx1"/>
            </a:solidFill>
          </a:ln>
        </p:spPr>
        <p:txBody>
          <a:bodyPr wrap="square" rtlCol="0">
            <a:spAutoFit/>
          </a:bodyPr>
          <a:lstStyle/>
          <a:p>
            <a:r>
              <a:rPr lang="en-GB" sz="3600" dirty="0">
                <a:latin typeface="+mj-lt"/>
              </a:rPr>
              <a:t>Engagement – get involved!</a:t>
            </a:r>
          </a:p>
        </p:txBody>
      </p:sp>
      <p:sp>
        <p:nvSpPr>
          <p:cNvPr id="4" name="TextBox 3"/>
          <p:cNvSpPr txBox="1"/>
          <p:nvPr/>
        </p:nvSpPr>
        <p:spPr>
          <a:xfrm>
            <a:off x="563418" y="1588654"/>
            <a:ext cx="7970982"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t>Membership of RSC Working Groups</a:t>
            </a:r>
          </a:p>
          <a:p>
            <a:pPr marL="457200" indent="-457200">
              <a:buFont typeface="Arial" panose="020B0604020202020204" pitchFamily="34" charset="0"/>
              <a:buChar char="•"/>
            </a:pPr>
            <a:r>
              <a:rPr lang="en-GB" sz="3200" dirty="0"/>
              <a:t>RDA Development Forum</a:t>
            </a:r>
          </a:p>
          <a:p>
            <a:pPr marL="457200" indent="-457200">
              <a:buFont typeface="Arial" panose="020B0604020202020204" pitchFamily="34" charset="0"/>
              <a:buChar char="•"/>
            </a:pPr>
            <a:r>
              <a:rPr lang="en-GB" sz="3200" dirty="0"/>
              <a:t>Community representation on RDA Steering Committee</a:t>
            </a:r>
          </a:p>
          <a:p>
            <a:pPr marL="457200" indent="-457200">
              <a:buFont typeface="Arial" panose="020B0604020202020204" pitchFamily="34" charset="0"/>
              <a:buChar char="•"/>
            </a:pPr>
            <a:r>
              <a:rPr lang="en-GB" sz="3200" dirty="0"/>
              <a:t>Community representation on RDA Board</a:t>
            </a:r>
          </a:p>
          <a:p>
            <a:pPr marL="457200" indent="-457200">
              <a:buFont typeface="Arial" panose="020B0604020202020204" pitchFamily="34" charset="0"/>
              <a:buChar char="•"/>
            </a:pPr>
            <a:r>
              <a:rPr lang="en-GB" sz="3200" dirty="0"/>
              <a:t>Email and issue discussion on RDA-L and RDA Vocabularies </a:t>
            </a:r>
            <a:r>
              <a:rPr lang="en-GB" sz="3200" dirty="0" err="1"/>
              <a:t>Github</a:t>
            </a:r>
            <a:r>
              <a:rPr lang="en-GB" sz="3200" dirty="0"/>
              <a:t> project</a:t>
            </a:r>
          </a:p>
          <a:p>
            <a:pPr marL="457200" indent="-457200">
              <a:buFont typeface="Arial" panose="020B0604020202020204" pitchFamily="34" charset="0"/>
              <a:buChar char="•"/>
            </a:pPr>
            <a:r>
              <a:rPr lang="en-GB" sz="3200" dirty="0" err="1"/>
              <a:t>Cervathons</a:t>
            </a:r>
            <a:r>
              <a:rPr lang="en-GB" sz="3200" dirty="0"/>
              <a:t>!</a:t>
            </a:r>
          </a:p>
          <a:p>
            <a:endParaRPr lang="en-GB" sz="3200" dirty="0"/>
          </a:p>
        </p:txBody>
      </p:sp>
    </p:spTree>
    <p:extLst>
      <p:ext uri="{BB962C8B-B14F-4D97-AF65-F5344CB8AC3E}">
        <p14:creationId xmlns:p14="http://schemas.microsoft.com/office/powerpoint/2010/main" val="1624186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a:hlinkClick r:id="rId3"/>
              </a:rPr>
              <a:t>rscchair@rdatoolkit.org</a:t>
            </a:r>
            <a:endParaRPr lang="en-GB" dirty="0"/>
          </a:p>
          <a:p>
            <a:r>
              <a:rPr lang="en-GB" dirty="0"/>
              <a:t>RSC website</a:t>
            </a:r>
          </a:p>
          <a:p>
            <a:pPr lvl="1"/>
            <a:r>
              <a:rPr lang="en-GB" dirty="0"/>
              <a:t>http://www.rda-rsc.org/</a:t>
            </a:r>
          </a:p>
          <a:p>
            <a:r>
              <a:rPr lang="en-GB" dirty="0"/>
              <a:t>RDA Toolkit</a:t>
            </a:r>
          </a:p>
          <a:p>
            <a:pPr lvl="1"/>
            <a:r>
              <a:rPr lang="en-GB" dirty="0"/>
              <a:t>http://www.rdatoolkit.org/</a:t>
            </a:r>
          </a:p>
          <a:p>
            <a:r>
              <a:rPr lang="en-GB" dirty="0"/>
              <a:t>RDA Registry</a:t>
            </a:r>
          </a:p>
          <a:p>
            <a:pPr lvl="1"/>
            <a:r>
              <a:rPr lang="en-GB" dirty="0"/>
              <a:t>http://www.rdaregistry.info/</a:t>
            </a:r>
          </a:p>
          <a:p>
            <a:r>
              <a:rPr lang="en-GB" dirty="0"/>
              <a:t>RDA data, Jane-</a:t>
            </a:r>
            <a:r>
              <a:rPr lang="en-GB" dirty="0" err="1"/>
              <a:t>athons</a:t>
            </a:r>
            <a:r>
              <a:rPr lang="en-GB" dirty="0"/>
              <a:t>, etc.</a:t>
            </a:r>
          </a:p>
          <a:p>
            <a:pPr lvl="1"/>
            <a:r>
              <a:rPr lang="en-GB" dirty="0"/>
              <a:t>http://www.rballs.info/</a:t>
            </a:r>
          </a:p>
        </p:txBody>
      </p:sp>
    </p:spTree>
    <p:extLst>
      <p:ext uri="{BB962C8B-B14F-4D97-AF65-F5344CB8AC3E}">
        <p14:creationId xmlns:p14="http://schemas.microsoft.com/office/powerpoint/2010/main" val="2608700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775" y="1580701"/>
            <a:ext cx="7897689" cy="1077218"/>
          </a:xfrm>
          <a:prstGeom prst="rect">
            <a:avLst/>
          </a:prstGeom>
          <a:noFill/>
        </p:spPr>
        <p:txBody>
          <a:bodyPr wrap="square" rtlCol="0">
            <a:spAutoFit/>
          </a:bodyPr>
          <a:lstStyle/>
          <a:p>
            <a:r>
              <a:rPr lang="en-GB" sz="3200" u="sng" dirty="0"/>
              <a:t>RDA Toolkit </a:t>
            </a:r>
            <a:r>
              <a:rPr lang="en-GB" sz="3200" dirty="0"/>
              <a:t>provides the user-focussed elements, guidelines, and instructions.</a:t>
            </a:r>
          </a:p>
        </p:txBody>
      </p:sp>
      <p:sp>
        <p:nvSpPr>
          <p:cNvPr id="5" name="TextBox 4"/>
          <p:cNvSpPr txBox="1"/>
          <p:nvPr/>
        </p:nvSpPr>
        <p:spPr>
          <a:xfrm>
            <a:off x="493775" y="3131308"/>
            <a:ext cx="7897689" cy="1077218"/>
          </a:xfrm>
          <a:prstGeom prst="rect">
            <a:avLst/>
          </a:prstGeom>
          <a:noFill/>
        </p:spPr>
        <p:txBody>
          <a:bodyPr wrap="square" rtlCol="0">
            <a:spAutoFit/>
          </a:bodyPr>
          <a:lstStyle/>
          <a:p>
            <a:r>
              <a:rPr lang="en-GB" sz="3200" u="sng" dirty="0"/>
              <a:t>RDA Registry </a:t>
            </a:r>
            <a:r>
              <a:rPr lang="en-GB" sz="3200" dirty="0"/>
              <a:t>provides the infrastructure for well-formed, linked, RDA data applications.</a:t>
            </a:r>
          </a:p>
        </p:txBody>
      </p:sp>
      <p:sp>
        <p:nvSpPr>
          <p:cNvPr id="7" name="TextBox 6"/>
          <p:cNvSpPr txBox="1"/>
          <p:nvPr/>
        </p:nvSpPr>
        <p:spPr>
          <a:xfrm>
            <a:off x="342486" y="337871"/>
            <a:ext cx="2265300" cy="769441"/>
          </a:xfrm>
          <a:prstGeom prst="rect">
            <a:avLst/>
          </a:prstGeom>
          <a:solidFill>
            <a:srgbClr val="A1C7F6"/>
          </a:solidFill>
          <a:ln>
            <a:solidFill>
              <a:schemeClr val="tx1"/>
            </a:solidFill>
          </a:ln>
        </p:spPr>
        <p:txBody>
          <a:bodyPr wrap="none" rtlCol="0">
            <a:spAutoFit/>
          </a:bodyPr>
          <a:lstStyle/>
          <a:p>
            <a:r>
              <a:rPr lang="en-GB" sz="4400" dirty="0">
                <a:latin typeface="+mj-lt"/>
              </a:rPr>
              <a:t>RDA data</a:t>
            </a:r>
          </a:p>
        </p:txBody>
      </p:sp>
      <p:sp>
        <p:nvSpPr>
          <p:cNvPr id="8" name="TextBox 7"/>
          <p:cNvSpPr txBox="1"/>
          <p:nvPr/>
        </p:nvSpPr>
        <p:spPr>
          <a:xfrm>
            <a:off x="493775" y="4681915"/>
            <a:ext cx="7897689" cy="1077218"/>
          </a:xfrm>
          <a:prstGeom prst="rect">
            <a:avLst/>
          </a:prstGeom>
          <a:noFill/>
        </p:spPr>
        <p:txBody>
          <a:bodyPr wrap="square" rtlCol="0">
            <a:spAutoFit/>
          </a:bodyPr>
          <a:lstStyle/>
          <a:p>
            <a:r>
              <a:rPr lang="en-GB" sz="3200" u="sng" dirty="0"/>
              <a:t>Open Metadata Registry </a:t>
            </a:r>
            <a:r>
              <a:rPr lang="en-GB" sz="3200" dirty="0"/>
              <a:t>provides the linked data representation of RDA Reference.</a:t>
            </a:r>
          </a:p>
        </p:txBody>
      </p:sp>
    </p:spTree>
    <p:extLst>
      <p:ext uri="{BB962C8B-B14F-4D97-AF65-F5344CB8AC3E}">
        <p14:creationId xmlns:p14="http://schemas.microsoft.com/office/powerpoint/2010/main" val="563322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486" y="337871"/>
            <a:ext cx="5495287" cy="769441"/>
          </a:xfrm>
          <a:prstGeom prst="rect">
            <a:avLst/>
          </a:prstGeom>
          <a:solidFill>
            <a:srgbClr val="A1C7F6"/>
          </a:solidFill>
          <a:ln>
            <a:solidFill>
              <a:schemeClr val="tx1"/>
            </a:solidFill>
          </a:ln>
        </p:spPr>
        <p:txBody>
          <a:bodyPr wrap="none" rtlCol="0">
            <a:spAutoFit/>
          </a:bodyPr>
          <a:lstStyle/>
          <a:p>
            <a:r>
              <a:rPr lang="en-GB" sz="4400" dirty="0">
                <a:latin typeface="+mj-lt"/>
              </a:rPr>
              <a:t>RDA data infrastructure</a:t>
            </a:r>
          </a:p>
        </p:txBody>
      </p:sp>
      <p:sp>
        <p:nvSpPr>
          <p:cNvPr id="2" name="TextBox 1"/>
          <p:cNvSpPr txBox="1"/>
          <p:nvPr/>
        </p:nvSpPr>
        <p:spPr>
          <a:xfrm>
            <a:off x="2951020" y="3148332"/>
            <a:ext cx="3227832" cy="1200329"/>
          </a:xfrm>
          <a:prstGeom prst="rect">
            <a:avLst/>
          </a:prstGeom>
          <a:noFill/>
          <a:ln w="19050">
            <a:solidFill>
              <a:schemeClr val="tx1"/>
            </a:solidFill>
          </a:ln>
        </p:spPr>
        <p:txBody>
          <a:bodyPr wrap="square" rtlCol="0">
            <a:spAutoFit/>
          </a:bodyPr>
          <a:lstStyle/>
          <a:p>
            <a:pPr algn="ctr"/>
            <a:r>
              <a:rPr lang="en-GB" sz="3600" dirty="0"/>
              <a:t>Open Metadata Registry (RDF)</a:t>
            </a:r>
          </a:p>
        </p:txBody>
      </p:sp>
      <p:sp>
        <p:nvSpPr>
          <p:cNvPr id="9" name="TextBox 8"/>
          <p:cNvSpPr txBox="1"/>
          <p:nvPr/>
        </p:nvSpPr>
        <p:spPr>
          <a:xfrm>
            <a:off x="616806" y="1543049"/>
            <a:ext cx="8024273" cy="1200329"/>
          </a:xfrm>
          <a:prstGeom prst="rect">
            <a:avLst/>
          </a:prstGeom>
          <a:noFill/>
          <a:ln w="19050">
            <a:solidFill>
              <a:schemeClr val="tx1"/>
            </a:solidFill>
          </a:ln>
        </p:spPr>
        <p:txBody>
          <a:bodyPr wrap="square" rtlCol="0">
            <a:spAutoFit/>
          </a:bodyPr>
          <a:lstStyle/>
          <a:p>
            <a:pPr algn="ctr"/>
            <a:r>
              <a:rPr lang="en-GB" sz="3600" dirty="0"/>
              <a:t>RDA Reference:</a:t>
            </a:r>
          </a:p>
          <a:p>
            <a:pPr algn="ctr"/>
            <a:r>
              <a:rPr lang="en-GB" sz="3600" dirty="0"/>
              <a:t>Elements, attributes, relationships, values</a:t>
            </a:r>
          </a:p>
        </p:txBody>
      </p:sp>
      <p:sp>
        <p:nvSpPr>
          <p:cNvPr id="10" name="TextBox 9"/>
          <p:cNvSpPr txBox="1"/>
          <p:nvPr/>
        </p:nvSpPr>
        <p:spPr>
          <a:xfrm>
            <a:off x="616806" y="4793538"/>
            <a:ext cx="3227832" cy="646331"/>
          </a:xfrm>
          <a:prstGeom prst="rect">
            <a:avLst/>
          </a:prstGeom>
          <a:noFill/>
          <a:ln w="19050">
            <a:solidFill>
              <a:schemeClr val="tx1"/>
            </a:solidFill>
          </a:ln>
        </p:spPr>
        <p:txBody>
          <a:bodyPr wrap="square" rtlCol="0">
            <a:spAutoFit/>
          </a:bodyPr>
          <a:lstStyle/>
          <a:p>
            <a:pPr algn="ctr"/>
            <a:r>
              <a:rPr lang="en-GB" sz="3600" dirty="0"/>
              <a:t>RDA Registry</a:t>
            </a:r>
          </a:p>
        </p:txBody>
      </p:sp>
      <p:sp>
        <p:nvSpPr>
          <p:cNvPr id="11" name="TextBox 10"/>
          <p:cNvSpPr txBox="1"/>
          <p:nvPr/>
        </p:nvSpPr>
        <p:spPr>
          <a:xfrm>
            <a:off x="5413247" y="4830113"/>
            <a:ext cx="3227832" cy="646331"/>
          </a:xfrm>
          <a:prstGeom prst="rect">
            <a:avLst/>
          </a:prstGeom>
          <a:noFill/>
          <a:ln w="19050">
            <a:solidFill>
              <a:schemeClr val="tx1"/>
            </a:solidFill>
          </a:ln>
        </p:spPr>
        <p:txBody>
          <a:bodyPr wrap="square" rtlCol="0">
            <a:spAutoFit/>
          </a:bodyPr>
          <a:lstStyle/>
          <a:p>
            <a:pPr algn="ctr"/>
            <a:r>
              <a:rPr lang="en-GB" sz="3600" dirty="0"/>
              <a:t>RDA Toolkit</a:t>
            </a:r>
          </a:p>
        </p:txBody>
      </p:sp>
      <p:sp>
        <p:nvSpPr>
          <p:cNvPr id="3" name="Down Arrow 2"/>
          <p:cNvSpPr/>
          <p:nvPr/>
        </p:nvSpPr>
        <p:spPr>
          <a:xfrm>
            <a:off x="4258612" y="2743378"/>
            <a:ext cx="612648" cy="404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2951020" y="4348661"/>
            <a:ext cx="612648" cy="404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5566204" y="4395918"/>
            <a:ext cx="612648" cy="404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8711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6678751" cy="769441"/>
          </a:xfrm>
          <a:prstGeom prst="rect">
            <a:avLst/>
          </a:prstGeom>
          <a:solidFill>
            <a:srgbClr val="A1C7F6"/>
          </a:solidFill>
          <a:ln>
            <a:solidFill>
              <a:schemeClr val="tx1"/>
            </a:solidFill>
          </a:ln>
        </p:spPr>
        <p:txBody>
          <a:bodyPr wrap="none" rtlCol="0">
            <a:spAutoFit/>
          </a:bodyPr>
          <a:lstStyle/>
          <a:p>
            <a:r>
              <a:rPr lang="en-GB" sz="4400" dirty="0">
                <a:latin typeface="+mj-lt"/>
              </a:rPr>
              <a:t>Progress on RDA governance</a:t>
            </a:r>
          </a:p>
        </p:txBody>
      </p:sp>
      <p:sp>
        <p:nvSpPr>
          <p:cNvPr id="3" name="TextBox 2"/>
          <p:cNvSpPr txBox="1"/>
          <p:nvPr/>
        </p:nvSpPr>
        <p:spPr>
          <a:xfrm>
            <a:off x="687294" y="3979926"/>
            <a:ext cx="3863494" cy="1384995"/>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Joint Steering Committee</a:t>
            </a:r>
          </a:p>
          <a:p>
            <a:pPr algn="ctr"/>
            <a:r>
              <a:rPr lang="en-GB" sz="2800" dirty="0"/>
              <a:t>For Development of RDA</a:t>
            </a:r>
          </a:p>
          <a:p>
            <a:pPr algn="ctr"/>
            <a:r>
              <a:rPr lang="en-GB" sz="2800" dirty="0"/>
              <a:t>(JSC) </a:t>
            </a:r>
          </a:p>
        </p:txBody>
      </p:sp>
      <p:sp>
        <p:nvSpPr>
          <p:cNvPr id="4" name="TextBox 3"/>
          <p:cNvSpPr txBox="1"/>
          <p:nvPr/>
        </p:nvSpPr>
        <p:spPr>
          <a:xfrm>
            <a:off x="687294" y="2159656"/>
            <a:ext cx="3787063" cy="1384995"/>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Committee of Principals</a:t>
            </a:r>
          </a:p>
          <a:p>
            <a:pPr algn="ctr"/>
            <a:r>
              <a:rPr lang="en-GB" sz="2800" dirty="0"/>
              <a:t>For RDA</a:t>
            </a:r>
          </a:p>
          <a:p>
            <a:pPr algn="ctr"/>
            <a:r>
              <a:rPr lang="en-GB" sz="2800" dirty="0"/>
              <a:t>(</a:t>
            </a:r>
            <a:r>
              <a:rPr lang="en-GB" sz="2800" dirty="0" err="1"/>
              <a:t>CoP</a:t>
            </a:r>
            <a:r>
              <a:rPr lang="en-GB" sz="2800" dirty="0"/>
              <a:t>) </a:t>
            </a:r>
          </a:p>
        </p:txBody>
      </p:sp>
      <p:sp>
        <p:nvSpPr>
          <p:cNvPr id="5" name="TextBox 4"/>
          <p:cNvSpPr txBox="1"/>
          <p:nvPr/>
        </p:nvSpPr>
        <p:spPr>
          <a:xfrm>
            <a:off x="6004286" y="2590543"/>
            <a:ext cx="1751826" cy="523220"/>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RDA Board</a:t>
            </a:r>
          </a:p>
        </p:txBody>
      </p:sp>
      <p:sp>
        <p:nvSpPr>
          <p:cNvPr id="6" name="TextBox 5"/>
          <p:cNvSpPr txBox="1"/>
          <p:nvPr/>
        </p:nvSpPr>
        <p:spPr>
          <a:xfrm>
            <a:off x="5293835" y="3979926"/>
            <a:ext cx="3172728" cy="1384995"/>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RDA</a:t>
            </a:r>
          </a:p>
          <a:p>
            <a:pPr algn="ctr"/>
            <a:r>
              <a:rPr lang="en-GB" sz="2800" dirty="0"/>
              <a:t>Steering Committee</a:t>
            </a:r>
          </a:p>
          <a:p>
            <a:pPr algn="ctr"/>
            <a:r>
              <a:rPr lang="en-GB" sz="2800" dirty="0"/>
              <a:t>(RSC)</a:t>
            </a:r>
          </a:p>
        </p:txBody>
      </p:sp>
      <p:sp>
        <p:nvSpPr>
          <p:cNvPr id="7" name="Right Arrow 6"/>
          <p:cNvSpPr/>
          <p:nvPr/>
        </p:nvSpPr>
        <p:spPr>
          <a:xfrm>
            <a:off x="4474357" y="2586977"/>
            <a:ext cx="1529929" cy="530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4550789" y="4407247"/>
            <a:ext cx="743046" cy="530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204292" y="1378484"/>
            <a:ext cx="5436040" cy="523220"/>
          </a:xfrm>
          <a:prstGeom prst="rect">
            <a:avLst/>
          </a:prstGeom>
          <a:noFill/>
        </p:spPr>
        <p:txBody>
          <a:bodyPr wrap="none" rtlCol="0">
            <a:spAutoFit/>
          </a:bodyPr>
          <a:lstStyle/>
          <a:p>
            <a:r>
              <a:rPr lang="en-GB" sz="2800" dirty="0"/>
              <a:t>November 6, 2015: Change of name</a:t>
            </a:r>
          </a:p>
        </p:txBody>
      </p:sp>
      <p:sp>
        <p:nvSpPr>
          <p:cNvPr id="10" name="TextBox 9"/>
          <p:cNvSpPr txBox="1"/>
          <p:nvPr/>
        </p:nvSpPr>
        <p:spPr>
          <a:xfrm>
            <a:off x="4730925" y="5792242"/>
            <a:ext cx="3735638" cy="523220"/>
          </a:xfrm>
          <a:prstGeom prst="rect">
            <a:avLst/>
          </a:prstGeom>
          <a:noFill/>
        </p:spPr>
        <p:txBody>
          <a:bodyPr wrap="none" rtlCol="0">
            <a:spAutoFit/>
          </a:bodyPr>
          <a:lstStyle/>
          <a:p>
            <a:r>
              <a:rPr lang="en-GB" sz="2800" dirty="0"/>
              <a:t>http://www.rda-rsc.org/</a:t>
            </a:r>
          </a:p>
        </p:txBody>
      </p:sp>
    </p:spTree>
    <p:extLst>
      <p:ext uri="{BB962C8B-B14F-4D97-AF65-F5344CB8AC3E}">
        <p14:creationId xmlns:p14="http://schemas.microsoft.com/office/powerpoint/2010/main" val="161139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44" y="826769"/>
            <a:ext cx="8270240" cy="5023297"/>
          </a:xfrm>
          <a:prstGeom prst="rect">
            <a:avLst/>
          </a:prstGeom>
        </p:spPr>
      </p:pic>
    </p:spTree>
    <p:extLst>
      <p:ext uri="{BB962C8B-B14F-4D97-AF65-F5344CB8AC3E}">
        <p14:creationId xmlns:p14="http://schemas.microsoft.com/office/powerpoint/2010/main" val="308077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5922647" cy="769441"/>
          </a:xfrm>
          <a:prstGeom prst="rect">
            <a:avLst/>
          </a:prstGeom>
          <a:solidFill>
            <a:srgbClr val="A1C7F6"/>
          </a:solidFill>
          <a:ln>
            <a:solidFill>
              <a:schemeClr val="tx1"/>
            </a:solidFill>
          </a:ln>
        </p:spPr>
        <p:txBody>
          <a:bodyPr wrap="none" rtlCol="0">
            <a:spAutoFit/>
          </a:bodyPr>
          <a:lstStyle/>
          <a:p>
            <a:r>
              <a:rPr lang="en-GB" sz="4400" dirty="0">
                <a:latin typeface="+mj-lt"/>
              </a:rPr>
              <a:t>RDA Steering Committee</a:t>
            </a:r>
          </a:p>
        </p:txBody>
      </p:sp>
      <p:sp>
        <p:nvSpPr>
          <p:cNvPr id="3" name="TextBox 2"/>
          <p:cNvSpPr txBox="1"/>
          <p:nvPr/>
        </p:nvSpPr>
        <p:spPr>
          <a:xfrm>
            <a:off x="741153" y="3675369"/>
            <a:ext cx="942887" cy="523220"/>
          </a:xfrm>
          <a:prstGeom prst="rect">
            <a:avLst/>
          </a:prstGeom>
          <a:solidFill>
            <a:srgbClr val="A1C7F6"/>
          </a:solidFill>
          <a:ln>
            <a:solidFill>
              <a:schemeClr val="tx1"/>
            </a:solidFill>
          </a:ln>
        </p:spPr>
        <p:txBody>
          <a:bodyPr wrap="none" rtlCol="0">
            <a:spAutoFit/>
          </a:bodyPr>
          <a:lstStyle/>
          <a:p>
            <a:r>
              <a:rPr lang="en-GB" sz="2800" dirty="0"/>
              <a:t>Chair</a:t>
            </a:r>
          </a:p>
        </p:txBody>
      </p:sp>
      <p:sp>
        <p:nvSpPr>
          <p:cNvPr id="4" name="TextBox 3"/>
          <p:cNvSpPr txBox="1"/>
          <p:nvPr/>
        </p:nvSpPr>
        <p:spPr>
          <a:xfrm>
            <a:off x="741153" y="4381935"/>
            <a:ext cx="1552348" cy="523220"/>
          </a:xfrm>
          <a:prstGeom prst="rect">
            <a:avLst/>
          </a:prstGeom>
          <a:solidFill>
            <a:srgbClr val="A1C7F6"/>
          </a:solidFill>
          <a:ln>
            <a:solidFill>
              <a:schemeClr val="tx1"/>
            </a:solidFill>
          </a:ln>
        </p:spPr>
        <p:txBody>
          <a:bodyPr wrap="none" rtlCol="0">
            <a:spAutoFit/>
          </a:bodyPr>
          <a:lstStyle/>
          <a:p>
            <a:r>
              <a:rPr lang="en-GB" sz="2800" dirty="0"/>
              <a:t>Secretary</a:t>
            </a:r>
          </a:p>
        </p:txBody>
      </p:sp>
      <p:sp>
        <p:nvSpPr>
          <p:cNvPr id="5" name="TextBox 4"/>
          <p:cNvSpPr txBox="1"/>
          <p:nvPr/>
        </p:nvSpPr>
        <p:spPr>
          <a:xfrm>
            <a:off x="741153" y="5088501"/>
            <a:ext cx="2509790" cy="523220"/>
          </a:xfrm>
          <a:prstGeom prst="rect">
            <a:avLst/>
          </a:prstGeom>
          <a:solidFill>
            <a:srgbClr val="A1C7F6"/>
          </a:solidFill>
          <a:ln>
            <a:solidFill>
              <a:schemeClr val="tx1"/>
            </a:solidFill>
          </a:ln>
        </p:spPr>
        <p:txBody>
          <a:bodyPr wrap="none" rtlCol="0">
            <a:spAutoFit/>
          </a:bodyPr>
          <a:lstStyle/>
          <a:p>
            <a:r>
              <a:rPr lang="en-GB" sz="2800" dirty="0"/>
              <a:t>Examples Editor</a:t>
            </a:r>
          </a:p>
        </p:txBody>
      </p:sp>
      <p:sp>
        <p:nvSpPr>
          <p:cNvPr id="6" name="TextBox 5"/>
          <p:cNvSpPr txBox="1"/>
          <p:nvPr/>
        </p:nvSpPr>
        <p:spPr>
          <a:xfrm>
            <a:off x="6211634" y="2611124"/>
            <a:ext cx="2331086" cy="523220"/>
          </a:xfrm>
          <a:prstGeom prst="rect">
            <a:avLst/>
          </a:prstGeom>
          <a:solidFill>
            <a:srgbClr val="A1C7F6"/>
          </a:solidFill>
          <a:ln>
            <a:solidFill>
              <a:schemeClr val="tx1"/>
            </a:solidFill>
          </a:ln>
        </p:spPr>
        <p:txBody>
          <a:bodyPr wrap="none" rtlCol="0">
            <a:spAutoFit/>
          </a:bodyPr>
          <a:lstStyle/>
          <a:p>
            <a:pPr algn="r"/>
            <a:r>
              <a:rPr lang="en-GB" sz="2800" dirty="0"/>
              <a:t>ALA Publishing</a:t>
            </a:r>
          </a:p>
        </p:txBody>
      </p:sp>
      <p:sp>
        <p:nvSpPr>
          <p:cNvPr id="7" name="TextBox 6"/>
          <p:cNvSpPr txBox="1"/>
          <p:nvPr/>
        </p:nvSpPr>
        <p:spPr>
          <a:xfrm>
            <a:off x="5568628" y="1902926"/>
            <a:ext cx="2971711" cy="523220"/>
          </a:xfrm>
          <a:prstGeom prst="rect">
            <a:avLst/>
          </a:prstGeom>
          <a:solidFill>
            <a:srgbClr val="A1C7F6"/>
          </a:solidFill>
          <a:ln>
            <a:solidFill>
              <a:schemeClr val="tx1"/>
            </a:solidFill>
          </a:ln>
        </p:spPr>
        <p:txBody>
          <a:bodyPr wrap="none" rtlCol="0">
            <a:spAutoFit/>
          </a:bodyPr>
          <a:lstStyle/>
          <a:p>
            <a:pPr algn="r"/>
            <a:r>
              <a:rPr lang="en-GB" sz="2800" dirty="0"/>
              <a:t>Chair of RDA Board</a:t>
            </a:r>
          </a:p>
        </p:txBody>
      </p:sp>
      <p:sp>
        <p:nvSpPr>
          <p:cNvPr id="8" name="TextBox 7"/>
          <p:cNvSpPr txBox="1"/>
          <p:nvPr/>
        </p:nvSpPr>
        <p:spPr>
          <a:xfrm>
            <a:off x="5072210" y="3671586"/>
            <a:ext cx="3468129" cy="523220"/>
          </a:xfrm>
          <a:prstGeom prst="rect">
            <a:avLst/>
          </a:prstGeom>
          <a:solidFill>
            <a:schemeClr val="bg1">
              <a:lumMod val="75000"/>
            </a:schemeClr>
          </a:solidFill>
          <a:ln>
            <a:solidFill>
              <a:schemeClr val="tx1"/>
            </a:solidFill>
          </a:ln>
        </p:spPr>
        <p:txBody>
          <a:bodyPr wrap="none" rtlCol="0">
            <a:spAutoFit/>
          </a:bodyPr>
          <a:lstStyle/>
          <a:p>
            <a:pPr algn="r"/>
            <a:r>
              <a:rPr lang="en-GB" sz="2800" dirty="0"/>
              <a:t>Technical Team Liaison</a:t>
            </a:r>
          </a:p>
        </p:txBody>
      </p:sp>
      <p:sp>
        <p:nvSpPr>
          <p:cNvPr id="9" name="TextBox 8"/>
          <p:cNvSpPr txBox="1"/>
          <p:nvPr/>
        </p:nvSpPr>
        <p:spPr>
          <a:xfrm>
            <a:off x="4664727" y="4379784"/>
            <a:ext cx="3875612" cy="523220"/>
          </a:xfrm>
          <a:prstGeom prst="rect">
            <a:avLst/>
          </a:prstGeom>
          <a:solidFill>
            <a:schemeClr val="bg1">
              <a:lumMod val="75000"/>
            </a:schemeClr>
          </a:solidFill>
          <a:ln>
            <a:solidFill>
              <a:schemeClr val="tx1"/>
            </a:solidFill>
          </a:ln>
        </p:spPr>
        <p:txBody>
          <a:bodyPr wrap="none" rtlCol="0">
            <a:spAutoFit/>
          </a:bodyPr>
          <a:lstStyle/>
          <a:p>
            <a:pPr algn="r"/>
            <a:r>
              <a:rPr lang="en-GB" sz="2800" dirty="0"/>
              <a:t>Translations Team Liaison</a:t>
            </a:r>
          </a:p>
        </p:txBody>
      </p:sp>
      <p:sp>
        <p:nvSpPr>
          <p:cNvPr id="10" name="TextBox 9"/>
          <p:cNvSpPr txBox="1"/>
          <p:nvPr/>
        </p:nvSpPr>
        <p:spPr>
          <a:xfrm>
            <a:off x="3792052" y="5087982"/>
            <a:ext cx="4748287" cy="523220"/>
          </a:xfrm>
          <a:prstGeom prst="rect">
            <a:avLst/>
          </a:prstGeom>
          <a:noFill/>
          <a:ln>
            <a:solidFill>
              <a:schemeClr val="tx1"/>
            </a:solidFill>
          </a:ln>
        </p:spPr>
        <p:txBody>
          <a:bodyPr wrap="none" rtlCol="0">
            <a:spAutoFit/>
          </a:bodyPr>
          <a:lstStyle/>
          <a:p>
            <a:pPr algn="r"/>
            <a:r>
              <a:rPr lang="en-GB" sz="2800" dirty="0"/>
              <a:t>Wider Community Engagement</a:t>
            </a:r>
          </a:p>
        </p:txBody>
      </p:sp>
      <p:sp>
        <p:nvSpPr>
          <p:cNvPr id="11" name="TextBox 10"/>
          <p:cNvSpPr txBox="1"/>
          <p:nvPr/>
        </p:nvSpPr>
        <p:spPr>
          <a:xfrm>
            <a:off x="3481797" y="2602757"/>
            <a:ext cx="1029704" cy="523220"/>
          </a:xfrm>
          <a:prstGeom prst="rect">
            <a:avLst/>
          </a:prstGeom>
          <a:noFill/>
          <a:ln>
            <a:solidFill>
              <a:schemeClr val="tx1"/>
            </a:solidFill>
          </a:ln>
        </p:spPr>
        <p:txBody>
          <a:bodyPr wrap="none" rtlCol="0">
            <a:spAutoFit/>
          </a:bodyPr>
          <a:lstStyle/>
          <a:p>
            <a:pPr algn="ctr"/>
            <a:r>
              <a:rPr lang="en-GB" sz="2800" dirty="0"/>
              <a:t>Africa</a:t>
            </a:r>
          </a:p>
        </p:txBody>
      </p:sp>
      <p:sp>
        <p:nvSpPr>
          <p:cNvPr id="12" name="TextBox 11"/>
          <p:cNvSpPr txBox="1"/>
          <p:nvPr/>
        </p:nvSpPr>
        <p:spPr>
          <a:xfrm>
            <a:off x="4685417" y="2602757"/>
            <a:ext cx="1366080" cy="523220"/>
          </a:xfrm>
          <a:prstGeom prst="rect">
            <a:avLst/>
          </a:prstGeom>
          <a:noFill/>
          <a:ln>
            <a:solidFill>
              <a:schemeClr val="tx1"/>
            </a:solidFill>
          </a:ln>
        </p:spPr>
        <p:txBody>
          <a:bodyPr wrap="none" rtlCol="0">
            <a:spAutoFit/>
          </a:bodyPr>
          <a:lstStyle/>
          <a:p>
            <a:pPr algn="ctr"/>
            <a:r>
              <a:rPr lang="en-GB" sz="2800" dirty="0"/>
              <a:t>Oceania</a:t>
            </a:r>
          </a:p>
        </p:txBody>
      </p:sp>
      <p:sp>
        <p:nvSpPr>
          <p:cNvPr id="13" name="TextBox 12"/>
          <p:cNvSpPr txBox="1"/>
          <p:nvPr/>
        </p:nvSpPr>
        <p:spPr>
          <a:xfrm>
            <a:off x="3229310" y="1888385"/>
            <a:ext cx="1224053" cy="523220"/>
          </a:xfrm>
          <a:prstGeom prst="rect">
            <a:avLst/>
          </a:prstGeom>
          <a:solidFill>
            <a:schemeClr val="bg1">
              <a:lumMod val="75000"/>
            </a:schemeClr>
          </a:solidFill>
          <a:ln>
            <a:solidFill>
              <a:schemeClr val="tx1"/>
            </a:solidFill>
          </a:ln>
        </p:spPr>
        <p:txBody>
          <a:bodyPr wrap="none" rtlCol="0">
            <a:spAutoFit/>
          </a:bodyPr>
          <a:lstStyle/>
          <a:p>
            <a:pPr algn="ctr"/>
            <a:r>
              <a:rPr lang="en-GB" sz="2800" dirty="0"/>
              <a:t>Europe</a:t>
            </a:r>
          </a:p>
        </p:txBody>
      </p:sp>
      <p:sp>
        <p:nvSpPr>
          <p:cNvPr id="14" name="TextBox 13"/>
          <p:cNvSpPr txBox="1"/>
          <p:nvPr/>
        </p:nvSpPr>
        <p:spPr>
          <a:xfrm>
            <a:off x="4607317" y="1888385"/>
            <a:ext cx="787395" cy="523220"/>
          </a:xfrm>
          <a:prstGeom prst="rect">
            <a:avLst/>
          </a:prstGeom>
          <a:noFill/>
          <a:ln>
            <a:solidFill>
              <a:schemeClr val="tx1"/>
            </a:solidFill>
          </a:ln>
        </p:spPr>
        <p:txBody>
          <a:bodyPr wrap="none" rtlCol="0">
            <a:spAutoFit/>
          </a:bodyPr>
          <a:lstStyle/>
          <a:p>
            <a:pPr algn="ctr"/>
            <a:r>
              <a:rPr lang="en-GB" sz="2800" dirty="0"/>
              <a:t>Asia</a:t>
            </a:r>
          </a:p>
        </p:txBody>
      </p:sp>
      <p:sp>
        <p:nvSpPr>
          <p:cNvPr id="15" name="TextBox 14"/>
          <p:cNvSpPr txBox="1"/>
          <p:nvPr/>
        </p:nvSpPr>
        <p:spPr>
          <a:xfrm>
            <a:off x="741153" y="1888386"/>
            <a:ext cx="2323328" cy="523220"/>
          </a:xfrm>
          <a:prstGeom prst="rect">
            <a:avLst/>
          </a:prstGeom>
          <a:noFill/>
          <a:ln>
            <a:solidFill>
              <a:schemeClr val="tx1"/>
            </a:solidFill>
          </a:ln>
        </p:spPr>
        <p:txBody>
          <a:bodyPr wrap="none" rtlCol="0">
            <a:spAutoFit/>
          </a:bodyPr>
          <a:lstStyle/>
          <a:p>
            <a:pPr algn="ctr"/>
            <a:r>
              <a:rPr lang="en-GB" sz="2800" dirty="0"/>
              <a:t>North America</a:t>
            </a:r>
          </a:p>
        </p:txBody>
      </p:sp>
      <p:sp>
        <p:nvSpPr>
          <p:cNvPr id="16" name="TextBox 15"/>
          <p:cNvSpPr txBox="1"/>
          <p:nvPr/>
        </p:nvSpPr>
        <p:spPr>
          <a:xfrm>
            <a:off x="741153" y="2566434"/>
            <a:ext cx="2566728" cy="954107"/>
          </a:xfrm>
          <a:prstGeom prst="rect">
            <a:avLst/>
          </a:prstGeom>
          <a:noFill/>
          <a:ln>
            <a:solidFill>
              <a:schemeClr val="tx1"/>
            </a:solidFill>
          </a:ln>
        </p:spPr>
        <p:txBody>
          <a:bodyPr wrap="none" rtlCol="0">
            <a:spAutoFit/>
          </a:bodyPr>
          <a:lstStyle/>
          <a:p>
            <a:pPr algn="ctr"/>
            <a:r>
              <a:rPr lang="en-GB" sz="2800" dirty="0"/>
              <a:t>Latin America</a:t>
            </a:r>
          </a:p>
          <a:p>
            <a:pPr algn="ctr"/>
            <a:r>
              <a:rPr lang="en-GB" sz="2800" dirty="0"/>
              <a:t>&amp; the Caribbean</a:t>
            </a:r>
          </a:p>
        </p:txBody>
      </p:sp>
    </p:spTree>
    <p:extLst>
      <p:ext uri="{BB962C8B-B14F-4D97-AF65-F5344CB8AC3E}">
        <p14:creationId xmlns:p14="http://schemas.microsoft.com/office/powerpoint/2010/main" val="3341582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486" y="337871"/>
            <a:ext cx="7843237" cy="769441"/>
          </a:xfrm>
          <a:prstGeom prst="rect">
            <a:avLst/>
          </a:prstGeom>
          <a:solidFill>
            <a:srgbClr val="A1C7F6"/>
          </a:solidFill>
          <a:ln>
            <a:solidFill>
              <a:schemeClr val="tx1"/>
            </a:solidFill>
          </a:ln>
        </p:spPr>
        <p:txBody>
          <a:bodyPr wrap="none" rtlCol="0">
            <a:spAutoFit/>
          </a:bodyPr>
          <a:lstStyle/>
          <a:p>
            <a:r>
              <a:rPr lang="en-GB" sz="4400" dirty="0">
                <a:latin typeface="+mj-lt"/>
              </a:rPr>
              <a:t>RDA Steering Committee - Europe</a:t>
            </a:r>
          </a:p>
        </p:txBody>
      </p:sp>
      <p:sp>
        <p:nvSpPr>
          <p:cNvPr id="3" name="TextBox 2"/>
          <p:cNvSpPr txBox="1"/>
          <p:nvPr/>
        </p:nvSpPr>
        <p:spPr>
          <a:xfrm>
            <a:off x="7118689" y="4092356"/>
            <a:ext cx="1224053" cy="523220"/>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Europe</a:t>
            </a:r>
          </a:p>
        </p:txBody>
      </p:sp>
      <p:sp>
        <p:nvSpPr>
          <p:cNvPr id="4" name="TextBox 3"/>
          <p:cNvSpPr txBox="1"/>
          <p:nvPr/>
        </p:nvSpPr>
        <p:spPr>
          <a:xfrm>
            <a:off x="777309" y="2437025"/>
            <a:ext cx="891591" cy="523220"/>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CILIP</a:t>
            </a:r>
          </a:p>
        </p:txBody>
      </p:sp>
      <p:sp>
        <p:nvSpPr>
          <p:cNvPr id="5" name="TextBox 4"/>
          <p:cNvSpPr txBox="1"/>
          <p:nvPr/>
        </p:nvSpPr>
        <p:spPr>
          <a:xfrm>
            <a:off x="777309" y="3202073"/>
            <a:ext cx="2200411" cy="523220"/>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British Library</a:t>
            </a:r>
          </a:p>
        </p:txBody>
      </p:sp>
      <p:sp>
        <p:nvSpPr>
          <p:cNvPr id="6" name="TextBox 5"/>
          <p:cNvSpPr txBox="1"/>
          <p:nvPr/>
        </p:nvSpPr>
        <p:spPr>
          <a:xfrm>
            <a:off x="777309" y="4092356"/>
            <a:ext cx="4333110" cy="523220"/>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Deutsche </a:t>
            </a:r>
            <a:r>
              <a:rPr lang="en-GB" sz="2800" dirty="0" err="1"/>
              <a:t>Nationalbibliothek</a:t>
            </a:r>
            <a:endParaRPr lang="en-GB" sz="2800" dirty="0"/>
          </a:p>
        </p:txBody>
      </p:sp>
      <p:sp>
        <p:nvSpPr>
          <p:cNvPr id="7" name="TextBox 6"/>
          <p:cNvSpPr txBox="1"/>
          <p:nvPr/>
        </p:nvSpPr>
        <p:spPr>
          <a:xfrm>
            <a:off x="4284650" y="3202073"/>
            <a:ext cx="601448" cy="523220"/>
          </a:xfrm>
          <a:prstGeom prst="rect">
            <a:avLst/>
          </a:prstGeom>
          <a:solidFill>
            <a:schemeClr val="accent1">
              <a:lumMod val="60000"/>
              <a:lumOff val="40000"/>
            </a:schemeClr>
          </a:solidFill>
          <a:ln>
            <a:solidFill>
              <a:schemeClr val="tx1"/>
            </a:solidFill>
          </a:ln>
        </p:spPr>
        <p:txBody>
          <a:bodyPr wrap="none" rtlCol="0">
            <a:spAutoFit/>
          </a:bodyPr>
          <a:lstStyle/>
          <a:p>
            <a:pPr algn="ctr"/>
            <a:r>
              <a:rPr lang="en-GB" sz="2800" dirty="0"/>
              <a:t>UK</a:t>
            </a:r>
          </a:p>
        </p:txBody>
      </p:sp>
      <p:sp>
        <p:nvSpPr>
          <p:cNvPr id="8" name="Bent-Up Arrow 7"/>
          <p:cNvSpPr/>
          <p:nvPr/>
        </p:nvSpPr>
        <p:spPr>
          <a:xfrm flipV="1">
            <a:off x="1668901" y="2633472"/>
            <a:ext cx="3058547" cy="5686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2977721" y="3312514"/>
            <a:ext cx="1306930" cy="3267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Bent-Up Arrow 9"/>
          <p:cNvSpPr/>
          <p:nvPr/>
        </p:nvSpPr>
        <p:spPr>
          <a:xfrm flipV="1">
            <a:off x="4886098" y="3383276"/>
            <a:ext cx="2977742" cy="709075"/>
          </a:xfrm>
          <a:prstGeom prst="bentUpArrow">
            <a:avLst>
              <a:gd name="adj1" fmla="val 25000"/>
              <a:gd name="adj2" fmla="val 1726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5110420" y="4170436"/>
            <a:ext cx="2008270" cy="3670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856200" y="1474375"/>
            <a:ext cx="1458348" cy="830997"/>
          </a:xfrm>
          <a:prstGeom prst="rect">
            <a:avLst/>
          </a:prstGeom>
          <a:noFill/>
        </p:spPr>
        <p:txBody>
          <a:bodyPr wrap="none" rtlCol="0">
            <a:spAutoFit/>
          </a:bodyPr>
          <a:lstStyle/>
          <a:p>
            <a:pPr algn="ctr"/>
            <a:r>
              <a:rPr lang="en-GB" sz="2400" dirty="0"/>
              <a:t>JSC 2015</a:t>
            </a:r>
          </a:p>
          <a:p>
            <a:pPr algn="ctr"/>
            <a:r>
              <a:rPr lang="en-GB" sz="2400" dirty="0"/>
              <a:t>Edinburgh</a:t>
            </a:r>
          </a:p>
        </p:txBody>
      </p:sp>
      <p:sp>
        <p:nvSpPr>
          <p:cNvPr id="13" name="TextBox 12"/>
          <p:cNvSpPr txBox="1"/>
          <p:nvPr/>
        </p:nvSpPr>
        <p:spPr>
          <a:xfrm>
            <a:off x="7059314" y="1474375"/>
            <a:ext cx="1342803" cy="830997"/>
          </a:xfrm>
          <a:prstGeom prst="rect">
            <a:avLst/>
          </a:prstGeom>
          <a:noFill/>
        </p:spPr>
        <p:txBody>
          <a:bodyPr wrap="none" rtlCol="0">
            <a:spAutoFit/>
          </a:bodyPr>
          <a:lstStyle/>
          <a:p>
            <a:pPr algn="ctr"/>
            <a:r>
              <a:rPr lang="en-GB" sz="2400" dirty="0"/>
              <a:t>RSC 2016</a:t>
            </a:r>
          </a:p>
          <a:p>
            <a:pPr algn="ctr"/>
            <a:r>
              <a:rPr lang="en-GB" sz="2400" dirty="0"/>
              <a:t>Frankfurt</a:t>
            </a:r>
          </a:p>
        </p:txBody>
      </p:sp>
    </p:spTree>
    <p:extLst>
      <p:ext uri="{BB962C8B-B14F-4D97-AF65-F5344CB8AC3E}">
        <p14:creationId xmlns:p14="http://schemas.microsoft.com/office/powerpoint/2010/main" val="12147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978" y="301018"/>
            <a:ext cx="4922310" cy="769441"/>
          </a:xfrm>
          <a:prstGeom prst="rect">
            <a:avLst/>
          </a:prstGeom>
          <a:solidFill>
            <a:srgbClr val="C3DFB3"/>
          </a:solidFill>
          <a:ln>
            <a:solidFill>
              <a:schemeClr val="tx1"/>
            </a:solidFill>
          </a:ln>
        </p:spPr>
        <p:txBody>
          <a:bodyPr wrap="none" rtlCol="0">
            <a:spAutoFit/>
          </a:bodyPr>
          <a:lstStyle/>
          <a:p>
            <a:r>
              <a:rPr lang="en-GB" sz="4400" dirty="0">
                <a:latin typeface="+mj-lt"/>
              </a:rPr>
              <a:t>RDA Working Groups</a:t>
            </a:r>
          </a:p>
        </p:txBody>
      </p:sp>
      <p:sp>
        <p:nvSpPr>
          <p:cNvPr id="3" name="TextBox 2"/>
          <p:cNvSpPr txBox="1"/>
          <p:nvPr/>
        </p:nvSpPr>
        <p:spPr>
          <a:xfrm>
            <a:off x="350279" y="4372347"/>
            <a:ext cx="3958071" cy="523220"/>
          </a:xfrm>
          <a:prstGeom prst="rect">
            <a:avLst/>
          </a:prstGeom>
          <a:solidFill>
            <a:srgbClr val="C3DFB3"/>
          </a:solidFill>
          <a:ln>
            <a:solidFill>
              <a:schemeClr val="tx1"/>
            </a:solidFill>
          </a:ln>
        </p:spPr>
        <p:txBody>
          <a:bodyPr wrap="none" rtlCol="0">
            <a:spAutoFit/>
          </a:bodyPr>
          <a:lstStyle/>
          <a:p>
            <a:pPr lvl="0"/>
            <a:r>
              <a:rPr lang="en-US" sz="2800" dirty="0"/>
              <a:t>Capitalization Instructions</a:t>
            </a:r>
            <a:endParaRPr lang="en-GB" sz="2800" dirty="0"/>
          </a:p>
        </p:txBody>
      </p:sp>
      <p:sp>
        <p:nvSpPr>
          <p:cNvPr id="4" name="TextBox 3"/>
          <p:cNvSpPr txBox="1"/>
          <p:nvPr/>
        </p:nvSpPr>
        <p:spPr>
          <a:xfrm>
            <a:off x="1635952" y="5123660"/>
            <a:ext cx="2672398" cy="523220"/>
          </a:xfrm>
          <a:prstGeom prst="rect">
            <a:avLst/>
          </a:prstGeom>
          <a:solidFill>
            <a:srgbClr val="C3DFB3"/>
          </a:solidFill>
          <a:ln>
            <a:solidFill>
              <a:schemeClr val="tx1"/>
            </a:solidFill>
          </a:ln>
        </p:spPr>
        <p:txBody>
          <a:bodyPr wrap="none" rtlCol="0">
            <a:spAutoFit/>
          </a:bodyPr>
          <a:lstStyle/>
          <a:p>
            <a:pPr lvl="0"/>
            <a:r>
              <a:rPr lang="en-US" sz="2800" dirty="0"/>
              <a:t>Fictitious Entities</a:t>
            </a:r>
            <a:endParaRPr lang="en-GB" sz="2800" dirty="0"/>
          </a:p>
        </p:txBody>
      </p:sp>
      <p:sp>
        <p:nvSpPr>
          <p:cNvPr id="5" name="TextBox 4"/>
          <p:cNvSpPr txBox="1"/>
          <p:nvPr/>
        </p:nvSpPr>
        <p:spPr>
          <a:xfrm>
            <a:off x="4514258" y="2840622"/>
            <a:ext cx="1056700" cy="523220"/>
          </a:xfrm>
          <a:prstGeom prst="rect">
            <a:avLst/>
          </a:prstGeom>
          <a:solidFill>
            <a:srgbClr val="C3DFB3"/>
          </a:solidFill>
          <a:ln>
            <a:solidFill>
              <a:schemeClr val="tx1"/>
            </a:solidFill>
          </a:ln>
        </p:spPr>
        <p:txBody>
          <a:bodyPr wrap="none" rtlCol="0">
            <a:spAutoFit/>
          </a:bodyPr>
          <a:lstStyle/>
          <a:p>
            <a:r>
              <a:rPr lang="en-GB" sz="2800" dirty="0"/>
              <a:t>Music</a:t>
            </a:r>
          </a:p>
        </p:txBody>
      </p:sp>
      <p:sp>
        <p:nvSpPr>
          <p:cNvPr id="8" name="TextBox 7"/>
          <p:cNvSpPr txBox="1"/>
          <p:nvPr/>
        </p:nvSpPr>
        <p:spPr>
          <a:xfrm>
            <a:off x="4050605" y="1393283"/>
            <a:ext cx="1520353" cy="523220"/>
          </a:xfrm>
          <a:prstGeom prst="rect">
            <a:avLst/>
          </a:prstGeom>
          <a:solidFill>
            <a:srgbClr val="C3DFB3"/>
          </a:solidFill>
          <a:ln>
            <a:solidFill>
              <a:schemeClr val="tx1"/>
            </a:solidFill>
          </a:ln>
        </p:spPr>
        <p:txBody>
          <a:bodyPr wrap="none" rtlCol="0">
            <a:spAutoFit/>
          </a:bodyPr>
          <a:lstStyle/>
          <a:p>
            <a:r>
              <a:rPr lang="en-GB" sz="2800" dirty="0"/>
              <a:t>Technical</a:t>
            </a:r>
          </a:p>
        </p:txBody>
      </p:sp>
      <p:sp>
        <p:nvSpPr>
          <p:cNvPr id="9" name="TextBox 8"/>
          <p:cNvSpPr txBox="1"/>
          <p:nvPr/>
        </p:nvSpPr>
        <p:spPr>
          <a:xfrm>
            <a:off x="3643123" y="2050229"/>
            <a:ext cx="1927835" cy="523220"/>
          </a:xfrm>
          <a:prstGeom prst="rect">
            <a:avLst/>
          </a:prstGeom>
          <a:solidFill>
            <a:srgbClr val="C3DFB3"/>
          </a:solidFill>
          <a:ln>
            <a:solidFill>
              <a:schemeClr val="tx1"/>
            </a:solidFill>
          </a:ln>
        </p:spPr>
        <p:txBody>
          <a:bodyPr wrap="none" rtlCol="0">
            <a:spAutoFit/>
          </a:bodyPr>
          <a:lstStyle/>
          <a:p>
            <a:r>
              <a:rPr lang="en-GB" sz="2800" dirty="0"/>
              <a:t>Translations</a:t>
            </a:r>
          </a:p>
        </p:txBody>
      </p:sp>
      <p:sp>
        <p:nvSpPr>
          <p:cNvPr id="10" name="TextBox 9"/>
          <p:cNvSpPr txBox="1"/>
          <p:nvPr/>
        </p:nvSpPr>
        <p:spPr>
          <a:xfrm>
            <a:off x="4514258" y="5849308"/>
            <a:ext cx="3778407" cy="523220"/>
          </a:xfrm>
          <a:prstGeom prst="rect">
            <a:avLst/>
          </a:prstGeom>
          <a:solidFill>
            <a:srgbClr val="C3DFB3"/>
          </a:solidFill>
          <a:ln>
            <a:solidFill>
              <a:schemeClr val="tx1"/>
            </a:solidFill>
          </a:ln>
        </p:spPr>
        <p:txBody>
          <a:bodyPr wrap="none" rtlCol="0">
            <a:spAutoFit/>
          </a:bodyPr>
          <a:lstStyle/>
          <a:p>
            <a:r>
              <a:rPr lang="en-GB" sz="2800" dirty="0"/>
              <a:t>Relationship Designators</a:t>
            </a:r>
          </a:p>
        </p:txBody>
      </p:sp>
      <p:sp>
        <p:nvSpPr>
          <p:cNvPr id="11" name="TextBox 10"/>
          <p:cNvSpPr txBox="1"/>
          <p:nvPr/>
        </p:nvSpPr>
        <p:spPr>
          <a:xfrm>
            <a:off x="4514259" y="5097995"/>
            <a:ext cx="3419462" cy="523220"/>
          </a:xfrm>
          <a:prstGeom prst="rect">
            <a:avLst/>
          </a:prstGeom>
          <a:solidFill>
            <a:srgbClr val="C3DFB3"/>
          </a:solidFill>
          <a:ln>
            <a:solidFill>
              <a:schemeClr val="tx1"/>
            </a:solidFill>
          </a:ln>
        </p:spPr>
        <p:txBody>
          <a:bodyPr wrap="none" rtlCol="0">
            <a:spAutoFit/>
          </a:bodyPr>
          <a:lstStyle/>
          <a:p>
            <a:r>
              <a:rPr lang="en-GB" sz="2800" dirty="0"/>
              <a:t>RDA/ONIX Framework</a:t>
            </a:r>
          </a:p>
        </p:txBody>
      </p:sp>
      <p:sp>
        <p:nvSpPr>
          <p:cNvPr id="13" name="TextBox 12"/>
          <p:cNvSpPr txBox="1"/>
          <p:nvPr/>
        </p:nvSpPr>
        <p:spPr>
          <a:xfrm>
            <a:off x="4514258" y="3591935"/>
            <a:ext cx="1095172" cy="523220"/>
          </a:xfrm>
          <a:prstGeom prst="rect">
            <a:avLst/>
          </a:prstGeom>
          <a:solidFill>
            <a:srgbClr val="C3DFB3"/>
          </a:solidFill>
          <a:ln>
            <a:solidFill>
              <a:schemeClr val="tx1"/>
            </a:solidFill>
          </a:ln>
        </p:spPr>
        <p:txBody>
          <a:bodyPr wrap="none" rtlCol="0">
            <a:spAutoFit/>
          </a:bodyPr>
          <a:lstStyle/>
          <a:p>
            <a:r>
              <a:rPr lang="en-GB" sz="2800" dirty="0"/>
              <a:t>Places</a:t>
            </a:r>
          </a:p>
        </p:txBody>
      </p:sp>
      <p:sp>
        <p:nvSpPr>
          <p:cNvPr id="15" name="TextBox 14"/>
          <p:cNvSpPr txBox="1"/>
          <p:nvPr/>
        </p:nvSpPr>
        <p:spPr>
          <a:xfrm>
            <a:off x="2511896" y="2882815"/>
            <a:ext cx="1796454" cy="523220"/>
          </a:xfrm>
          <a:prstGeom prst="rect">
            <a:avLst/>
          </a:prstGeom>
          <a:solidFill>
            <a:srgbClr val="C3DFB3"/>
          </a:solidFill>
          <a:ln>
            <a:solidFill>
              <a:schemeClr val="tx1"/>
            </a:solidFill>
          </a:ln>
        </p:spPr>
        <p:txBody>
          <a:bodyPr wrap="none" rtlCol="0">
            <a:spAutoFit/>
          </a:bodyPr>
          <a:lstStyle/>
          <a:p>
            <a:r>
              <a:rPr lang="en-GB" sz="2800" dirty="0"/>
              <a:t>Aggregates</a:t>
            </a:r>
          </a:p>
        </p:txBody>
      </p:sp>
      <p:sp>
        <p:nvSpPr>
          <p:cNvPr id="16" name="TextBox 15"/>
          <p:cNvSpPr txBox="1"/>
          <p:nvPr/>
        </p:nvSpPr>
        <p:spPr>
          <a:xfrm>
            <a:off x="2894950" y="3627581"/>
            <a:ext cx="1413400" cy="523220"/>
          </a:xfrm>
          <a:prstGeom prst="rect">
            <a:avLst/>
          </a:prstGeom>
          <a:noFill/>
          <a:ln>
            <a:solidFill>
              <a:schemeClr val="tx1"/>
            </a:solidFill>
          </a:ln>
        </p:spPr>
        <p:txBody>
          <a:bodyPr wrap="none" rtlCol="0">
            <a:spAutoFit/>
          </a:bodyPr>
          <a:lstStyle/>
          <a:p>
            <a:r>
              <a:rPr lang="en-GB" sz="2800" dirty="0"/>
              <a:t>Archives</a:t>
            </a:r>
          </a:p>
        </p:txBody>
      </p:sp>
      <p:sp>
        <p:nvSpPr>
          <p:cNvPr id="6" name="TextBox 5"/>
          <p:cNvSpPr txBox="1"/>
          <p:nvPr/>
        </p:nvSpPr>
        <p:spPr>
          <a:xfrm>
            <a:off x="5994222" y="2840622"/>
            <a:ext cx="2694135" cy="954107"/>
          </a:xfrm>
          <a:prstGeom prst="rect">
            <a:avLst/>
          </a:prstGeom>
          <a:noFill/>
        </p:spPr>
        <p:txBody>
          <a:bodyPr wrap="none" rtlCol="0">
            <a:spAutoFit/>
          </a:bodyPr>
          <a:lstStyle/>
          <a:p>
            <a:r>
              <a:rPr lang="en-GB" sz="2800" dirty="0"/>
              <a:t>←Task and Finish</a:t>
            </a:r>
          </a:p>
          <a:p>
            <a:r>
              <a:rPr lang="en-GB" sz="2800" dirty="0"/>
              <a:t>Working Groups</a:t>
            </a:r>
          </a:p>
        </p:txBody>
      </p:sp>
      <p:sp>
        <p:nvSpPr>
          <p:cNvPr id="18" name="TextBox 17"/>
          <p:cNvSpPr txBox="1"/>
          <p:nvPr/>
        </p:nvSpPr>
        <p:spPr>
          <a:xfrm>
            <a:off x="367978" y="1459683"/>
            <a:ext cx="2864759" cy="954107"/>
          </a:xfrm>
          <a:prstGeom prst="rect">
            <a:avLst/>
          </a:prstGeom>
          <a:noFill/>
        </p:spPr>
        <p:txBody>
          <a:bodyPr wrap="none" rtlCol="0">
            <a:spAutoFit/>
          </a:bodyPr>
          <a:lstStyle/>
          <a:p>
            <a:r>
              <a:rPr lang="en-GB" sz="2800" dirty="0"/>
              <a:t>Standing</a:t>
            </a:r>
          </a:p>
          <a:p>
            <a:r>
              <a:rPr lang="en-GB" sz="2800" dirty="0"/>
              <a:t>Working Groups→</a:t>
            </a:r>
          </a:p>
        </p:txBody>
      </p:sp>
      <p:sp>
        <p:nvSpPr>
          <p:cNvPr id="17" name="TextBox 16"/>
          <p:cNvSpPr txBox="1"/>
          <p:nvPr/>
        </p:nvSpPr>
        <p:spPr>
          <a:xfrm>
            <a:off x="4514258" y="4405498"/>
            <a:ext cx="2282291" cy="523220"/>
          </a:xfrm>
          <a:prstGeom prst="rect">
            <a:avLst/>
          </a:prstGeom>
          <a:solidFill>
            <a:schemeClr val="accent6">
              <a:lumMod val="40000"/>
              <a:lumOff val="60000"/>
            </a:schemeClr>
          </a:solidFill>
          <a:ln>
            <a:solidFill>
              <a:schemeClr val="tx1"/>
            </a:solidFill>
          </a:ln>
        </p:spPr>
        <p:txBody>
          <a:bodyPr wrap="none" rtlCol="0">
            <a:spAutoFit/>
          </a:bodyPr>
          <a:lstStyle/>
          <a:p>
            <a:r>
              <a:rPr lang="en-GB" sz="2800" dirty="0"/>
              <a:t>Rare materials</a:t>
            </a:r>
          </a:p>
        </p:txBody>
      </p:sp>
      <p:cxnSp>
        <p:nvCxnSpPr>
          <p:cNvPr id="12" name="Straight Connector 11"/>
          <p:cNvCxnSpPr/>
          <p:nvPr/>
        </p:nvCxnSpPr>
        <p:spPr>
          <a:xfrm flipV="1">
            <a:off x="367978" y="2724912"/>
            <a:ext cx="8320379" cy="1828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99233"/>
      </p:ext>
    </p:extLst>
  </p:cSld>
  <p:clrMapOvr>
    <a:masterClrMapping/>
  </p:clrMapOvr>
</p:sld>
</file>

<file path=ppt/theme/theme1.xml><?xml version="1.0" encoding="utf-8"?>
<a:theme xmlns:a="http://schemas.openxmlformats.org/drawingml/2006/main" name="RDABig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DABigLogo" id="{75E69B61-E473-4FEA-9534-B0247DD63724}" vid="{A1F5EDC9-71C7-49B6-9A1E-916479D35A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RDABigLogo</Template>
  <TotalTime>924</TotalTime>
  <Words>1296</Words>
  <Application>Microsoft Office PowerPoint</Application>
  <PresentationFormat>On-screen Show (4:3)</PresentationFormat>
  <Paragraphs>257</Paragraphs>
  <Slides>28</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RDABigLogo</vt:lpstr>
      <vt:lpstr>RSC Strategy and RDA Internationalization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RSC Strategy and RDA Internationalization</dc:title>
  <dc:creator>Gordon Dunsire</dc:creator>
  <cp:lastModifiedBy>Gordon Dunsire</cp:lastModifiedBy>
  <cp:revision>39</cp:revision>
  <dcterms:created xsi:type="dcterms:W3CDTF">2016-04-05T11:01:27Z</dcterms:created>
  <dcterms:modified xsi:type="dcterms:W3CDTF">2016-05-12T08:08:15Z</dcterms:modified>
</cp:coreProperties>
</file>