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92" r:id="rId3"/>
    <p:sldId id="263" r:id="rId4"/>
    <p:sldId id="283" r:id="rId5"/>
    <p:sldId id="284" r:id="rId6"/>
    <p:sldId id="258" r:id="rId7"/>
    <p:sldId id="259" r:id="rId8"/>
    <p:sldId id="261" r:id="rId9"/>
    <p:sldId id="260" r:id="rId10"/>
    <p:sldId id="262" r:id="rId11"/>
    <p:sldId id="294" r:id="rId12"/>
    <p:sldId id="275" r:id="rId13"/>
    <p:sldId id="264" r:id="rId14"/>
    <p:sldId id="297" r:id="rId15"/>
    <p:sldId id="295" r:id="rId16"/>
    <p:sldId id="296" r:id="rId17"/>
    <p:sldId id="265" r:id="rId18"/>
    <p:sldId id="272" r:id="rId19"/>
    <p:sldId id="273" r:id="rId20"/>
    <p:sldId id="290" r:id="rId21"/>
    <p:sldId id="291" r:id="rId22"/>
    <p:sldId id="267" r:id="rId23"/>
    <p:sldId id="288" r:id="rId24"/>
    <p:sldId id="281" r:id="rId25"/>
    <p:sldId id="282" r:id="rId26"/>
    <p:sldId id="293" r:id="rId27"/>
    <p:sldId id="299" r:id="rId28"/>
    <p:sldId id="298"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702BE-067F-44AF-A991-967525392074}" type="datetimeFigureOut">
              <a:rPr lang="en-GB" smtClean="0"/>
              <a:t>12/05/2016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423F-9D5F-4EC3-8F56-757DBF9D138D}" type="slidenum">
              <a:rPr lang="en-GB" smtClean="0"/>
              <a:t>‹#›</a:t>
            </a:fld>
            <a:endParaRPr lang="en-GB"/>
          </a:p>
        </p:txBody>
      </p:sp>
    </p:spTree>
    <p:extLst>
      <p:ext uri="{BB962C8B-B14F-4D97-AF65-F5344CB8AC3E}">
        <p14:creationId xmlns:p14="http://schemas.microsoft.com/office/powerpoint/2010/main" val="16793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a:t>
            </a:fld>
            <a:endParaRPr lang="en-GB"/>
          </a:p>
        </p:txBody>
      </p:sp>
    </p:spTree>
    <p:extLst>
      <p:ext uri="{BB962C8B-B14F-4D97-AF65-F5344CB8AC3E}">
        <p14:creationId xmlns:p14="http://schemas.microsoft.com/office/powerpoint/2010/main" val="256259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13</a:t>
            </a:fld>
            <a:endParaRPr lang="en-GB"/>
          </a:p>
        </p:txBody>
      </p:sp>
    </p:spTree>
    <p:extLst>
      <p:ext uri="{BB962C8B-B14F-4D97-AF65-F5344CB8AC3E}">
        <p14:creationId xmlns:p14="http://schemas.microsoft.com/office/powerpoint/2010/main" val="272420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17</a:t>
            </a:fld>
            <a:endParaRPr lang="en-GB"/>
          </a:p>
        </p:txBody>
      </p:sp>
    </p:spTree>
    <p:extLst>
      <p:ext uri="{BB962C8B-B14F-4D97-AF65-F5344CB8AC3E}">
        <p14:creationId xmlns:p14="http://schemas.microsoft.com/office/powerpoint/2010/main" val="38880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18</a:t>
            </a:fld>
            <a:endParaRPr lang="en-GB"/>
          </a:p>
        </p:txBody>
      </p:sp>
    </p:spTree>
    <p:extLst>
      <p:ext uri="{BB962C8B-B14F-4D97-AF65-F5344CB8AC3E}">
        <p14:creationId xmlns:p14="http://schemas.microsoft.com/office/powerpoint/2010/main" val="406720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22</a:t>
            </a:fld>
            <a:endParaRPr lang="en-GB"/>
          </a:p>
        </p:txBody>
      </p:sp>
    </p:spTree>
    <p:extLst>
      <p:ext uri="{BB962C8B-B14F-4D97-AF65-F5344CB8AC3E}">
        <p14:creationId xmlns:p14="http://schemas.microsoft.com/office/powerpoint/2010/main" val="376088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24</a:t>
            </a:fld>
            <a:endParaRPr lang="en-GB"/>
          </a:p>
        </p:txBody>
      </p:sp>
    </p:spTree>
    <p:extLst>
      <p:ext uri="{BB962C8B-B14F-4D97-AF65-F5344CB8AC3E}">
        <p14:creationId xmlns:p14="http://schemas.microsoft.com/office/powerpoint/2010/main" val="338691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25</a:t>
            </a:fld>
            <a:endParaRPr lang="en-GB"/>
          </a:p>
        </p:txBody>
      </p:sp>
    </p:spTree>
    <p:extLst>
      <p:ext uri="{BB962C8B-B14F-4D97-AF65-F5344CB8AC3E}">
        <p14:creationId xmlns:p14="http://schemas.microsoft.com/office/powerpoint/2010/main" val="2210109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26</a:t>
            </a:fld>
            <a:endParaRPr lang="en-GB"/>
          </a:p>
        </p:txBody>
      </p:sp>
    </p:spTree>
    <p:extLst>
      <p:ext uri="{BB962C8B-B14F-4D97-AF65-F5344CB8AC3E}">
        <p14:creationId xmlns:p14="http://schemas.microsoft.com/office/powerpoint/2010/main" val="279848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27</a:t>
            </a:fld>
            <a:endParaRPr lang="en-GB"/>
          </a:p>
        </p:txBody>
      </p:sp>
    </p:spTree>
    <p:extLst>
      <p:ext uri="{BB962C8B-B14F-4D97-AF65-F5344CB8AC3E}">
        <p14:creationId xmlns:p14="http://schemas.microsoft.com/office/powerpoint/2010/main" val="187759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29</a:t>
            </a:fld>
            <a:endParaRPr lang="en-GB"/>
          </a:p>
        </p:txBody>
      </p:sp>
    </p:spTree>
    <p:extLst>
      <p:ext uri="{BB962C8B-B14F-4D97-AF65-F5344CB8AC3E}">
        <p14:creationId xmlns:p14="http://schemas.microsoft.com/office/powerpoint/2010/main" val="243253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3</a:t>
            </a:fld>
            <a:endParaRPr lang="en-GB"/>
          </a:p>
        </p:txBody>
      </p:sp>
    </p:spTree>
    <p:extLst>
      <p:ext uri="{BB962C8B-B14F-4D97-AF65-F5344CB8AC3E}">
        <p14:creationId xmlns:p14="http://schemas.microsoft.com/office/powerpoint/2010/main" val="175689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4</a:t>
            </a:fld>
            <a:endParaRPr lang="en-US"/>
          </a:p>
        </p:txBody>
      </p:sp>
    </p:spTree>
    <p:extLst>
      <p:ext uri="{BB962C8B-B14F-4D97-AF65-F5344CB8AC3E}">
        <p14:creationId xmlns:p14="http://schemas.microsoft.com/office/powerpoint/2010/main" val="299010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5</a:t>
            </a:fld>
            <a:endParaRPr lang="en-US"/>
          </a:p>
        </p:txBody>
      </p:sp>
    </p:spTree>
    <p:extLst>
      <p:ext uri="{BB962C8B-B14F-4D97-AF65-F5344CB8AC3E}">
        <p14:creationId xmlns:p14="http://schemas.microsoft.com/office/powerpoint/2010/main" val="232307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Committee of Principals and Joint Steering Committee changed names in November 2015.</a:t>
            </a:r>
          </a:p>
        </p:txBody>
      </p:sp>
      <p:sp>
        <p:nvSpPr>
          <p:cNvPr id="4" name="Slide Number Placeholder 3"/>
          <p:cNvSpPr>
            <a:spLocks noGrp="1"/>
          </p:cNvSpPr>
          <p:nvPr>
            <p:ph type="sldNum" sz="quarter" idx="10"/>
          </p:nvPr>
        </p:nvSpPr>
        <p:spPr/>
        <p:txBody>
          <a:bodyPr/>
          <a:lstStyle/>
          <a:p>
            <a:fld id="{B1D305BC-47DC-496B-8740-7BEC34EFDE09}" type="slidenum">
              <a:rPr lang="en-GB" smtClean="0"/>
              <a:t>6</a:t>
            </a:fld>
            <a:endParaRPr lang="en-GB"/>
          </a:p>
        </p:txBody>
      </p:sp>
    </p:spTree>
    <p:extLst>
      <p:ext uri="{BB962C8B-B14F-4D97-AF65-F5344CB8AC3E}">
        <p14:creationId xmlns:p14="http://schemas.microsoft.com/office/powerpoint/2010/main" val="160863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changes have been applied to the Steering Committee’s website.</a:t>
            </a:r>
          </a:p>
          <a:p>
            <a:endParaRPr lang="en-GB" dirty="0"/>
          </a:p>
          <a:p>
            <a:r>
              <a:rPr lang="en-GB" dirty="0"/>
              <a:t>The website now accommodates web pages for the RDA Board.</a:t>
            </a:r>
          </a:p>
        </p:txBody>
      </p:sp>
      <p:sp>
        <p:nvSpPr>
          <p:cNvPr id="4" name="Slide Number Placeholder 3"/>
          <p:cNvSpPr>
            <a:spLocks noGrp="1"/>
          </p:cNvSpPr>
          <p:nvPr>
            <p:ph type="sldNum" sz="quarter" idx="10"/>
          </p:nvPr>
        </p:nvSpPr>
        <p:spPr/>
        <p:txBody>
          <a:bodyPr/>
          <a:lstStyle/>
          <a:p>
            <a:fld id="{B1D305BC-47DC-496B-8740-7BEC34EFDE09}" type="slidenum">
              <a:rPr lang="en-GB" smtClean="0"/>
              <a:t>7</a:t>
            </a:fld>
            <a:endParaRPr lang="en-GB"/>
          </a:p>
        </p:txBody>
      </p:sp>
    </p:spTree>
    <p:extLst>
      <p:ext uri="{BB962C8B-B14F-4D97-AF65-F5344CB8AC3E}">
        <p14:creationId xmlns:p14="http://schemas.microsoft.com/office/powerpoint/2010/main" val="12488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final structure of the RSC.</a:t>
            </a:r>
          </a:p>
          <a:p>
            <a:endParaRPr lang="en-GB" dirty="0"/>
          </a:p>
          <a:p>
            <a:r>
              <a:rPr lang="en-GB" dirty="0"/>
              <a:t>Members marked in blue are already in place.</a:t>
            </a:r>
          </a:p>
          <a:p>
            <a:endParaRPr lang="en-GB" dirty="0"/>
          </a:p>
          <a:p>
            <a:r>
              <a:rPr lang="en-GB" dirty="0"/>
              <a:t>Members marked in </a:t>
            </a:r>
            <a:r>
              <a:rPr lang="en-GB" dirty="0" err="1"/>
              <a:t>gray</a:t>
            </a:r>
            <a:r>
              <a:rPr lang="en-GB" dirty="0"/>
              <a:t> have clear transition paths.</a:t>
            </a:r>
          </a:p>
          <a:p>
            <a:endParaRPr lang="en-GB" dirty="0"/>
          </a:p>
          <a:p>
            <a:r>
              <a:rPr lang="en-GB" dirty="0"/>
              <a:t>The other members are in preliminary stages of transition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8</a:t>
            </a:fld>
            <a:endParaRPr lang="en-GB"/>
          </a:p>
        </p:txBody>
      </p:sp>
    </p:spTree>
    <p:extLst>
      <p:ext uri="{BB962C8B-B14F-4D97-AF65-F5344CB8AC3E}">
        <p14:creationId xmlns:p14="http://schemas.microsoft.com/office/powerpoint/2010/main" val="187302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to the structure of the RDA Steering Committee have already been made.</a:t>
            </a:r>
          </a:p>
          <a:p>
            <a:endParaRPr lang="en-GB" dirty="0"/>
          </a:p>
          <a:p>
            <a:r>
              <a:rPr lang="en-GB" dirty="0"/>
              <a:t>The representation of the UK’s Chartered Institute of Library and Information Professionals (CILIP) and of the British Library were merged to form a temporary United Kingdom community prior to the JSC meeting in Edinburgh in November 2015.</a:t>
            </a:r>
          </a:p>
          <a:p>
            <a:endParaRPr lang="en-GB" dirty="0"/>
          </a:p>
          <a:p>
            <a:r>
              <a:rPr lang="en-GB" dirty="0"/>
              <a:t>Transition to a Europe regional community will involve an additional merger with the DNB representation. This may take place on or before the next RSC meeting, scheduled to be held in Frankfurt, Germany, in November 2016.</a:t>
            </a:r>
          </a:p>
        </p:txBody>
      </p:sp>
      <p:sp>
        <p:nvSpPr>
          <p:cNvPr id="4" name="Slide Number Placeholder 3"/>
          <p:cNvSpPr>
            <a:spLocks noGrp="1"/>
          </p:cNvSpPr>
          <p:nvPr>
            <p:ph type="sldNum" sz="quarter" idx="10"/>
          </p:nvPr>
        </p:nvSpPr>
        <p:spPr/>
        <p:txBody>
          <a:bodyPr/>
          <a:lstStyle/>
          <a:p>
            <a:fld id="{B1D305BC-47DC-496B-8740-7BEC34EFDE09}" type="slidenum">
              <a:rPr lang="en-GB" smtClean="0"/>
              <a:t>9</a:t>
            </a:fld>
            <a:endParaRPr lang="en-GB"/>
          </a:p>
        </p:txBody>
      </p:sp>
    </p:spTree>
    <p:extLst>
      <p:ext uri="{BB962C8B-B14F-4D97-AF65-F5344CB8AC3E}">
        <p14:creationId xmlns:p14="http://schemas.microsoft.com/office/powerpoint/2010/main" val="372064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groups marked in green are active.</a:t>
            </a:r>
          </a:p>
          <a:p>
            <a:endParaRPr lang="en-GB" dirty="0"/>
          </a:p>
          <a:p>
            <a:r>
              <a:rPr lang="en-GB" dirty="0"/>
              <a:t>A new Rare Materials Working Group is about to be implemented.</a:t>
            </a:r>
          </a:p>
          <a:p>
            <a:endParaRPr lang="en-GB" dirty="0"/>
          </a:p>
          <a:p>
            <a:r>
              <a:rPr lang="en-GB" dirty="0"/>
              <a:t>This has taken priority over the new Archives Working Group, which is in the preliminary stages of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10</a:t>
            </a:fld>
            <a:endParaRPr lang="en-GB"/>
          </a:p>
        </p:txBody>
      </p:sp>
    </p:spTree>
    <p:extLst>
      <p:ext uri="{BB962C8B-B14F-4D97-AF65-F5344CB8AC3E}">
        <p14:creationId xmlns:p14="http://schemas.microsoft.com/office/powerpoint/2010/main" val="271961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353770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93039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85625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93176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076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14035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8539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28290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67742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66609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90116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650" y="6325114"/>
            <a:ext cx="2121383" cy="381087"/>
          </a:xfrm>
          <a:prstGeom prst="rect">
            <a:avLst/>
          </a:prstGeom>
        </p:spPr>
      </p:pic>
    </p:spTree>
    <p:extLst>
      <p:ext uri="{BB962C8B-B14F-4D97-AF65-F5344CB8AC3E}">
        <p14:creationId xmlns:p14="http://schemas.microsoft.com/office/powerpoint/2010/main" val="156372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RSC Strategy and RDA Internationalization</a:t>
            </a:r>
          </a:p>
        </p:txBody>
      </p:sp>
      <p:sp>
        <p:nvSpPr>
          <p:cNvPr id="3" name="Subtitle 2"/>
          <p:cNvSpPr>
            <a:spLocks noGrp="1"/>
          </p:cNvSpPr>
          <p:nvPr>
            <p:ph type="subTitle" idx="1"/>
          </p:nvPr>
        </p:nvSpPr>
        <p:spPr/>
        <p:txBody>
          <a:bodyPr/>
          <a:lstStyle/>
          <a:p>
            <a:r>
              <a:rPr lang="en-GB" dirty="0"/>
              <a:t>Gordon Dunsire, Chair, RDA Steering Committee</a:t>
            </a:r>
          </a:p>
          <a:p>
            <a:r>
              <a:rPr lang="en-GB" dirty="0"/>
              <a:t>Presented at </a:t>
            </a:r>
            <a:r>
              <a:rPr lang="en-GB" dirty="0" err="1"/>
              <a:t>Selmathon</a:t>
            </a:r>
            <a:r>
              <a:rPr lang="en-GB"/>
              <a:t> 2, </a:t>
            </a:r>
            <a:r>
              <a:rPr lang="en-GB" dirty="0"/>
              <a:t>10 May 2016, Stockholm, Sweden</a:t>
            </a:r>
          </a:p>
        </p:txBody>
      </p:sp>
    </p:spTree>
    <p:extLst>
      <p:ext uri="{BB962C8B-B14F-4D97-AF65-F5344CB8AC3E}">
        <p14:creationId xmlns:p14="http://schemas.microsoft.com/office/powerpoint/2010/main" val="25913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978" y="301018"/>
            <a:ext cx="4922310" cy="769441"/>
          </a:xfrm>
          <a:prstGeom prst="rect">
            <a:avLst/>
          </a:prstGeom>
          <a:solidFill>
            <a:srgbClr val="C3DFB3"/>
          </a:solidFill>
          <a:ln>
            <a:solidFill>
              <a:schemeClr val="tx1"/>
            </a:solidFill>
          </a:ln>
        </p:spPr>
        <p:txBody>
          <a:bodyPr wrap="none" rtlCol="0">
            <a:spAutoFit/>
          </a:bodyPr>
          <a:lstStyle/>
          <a:p>
            <a:r>
              <a:rPr lang="en-GB" sz="4400" dirty="0">
                <a:latin typeface="+mj-lt"/>
              </a:rPr>
              <a:t>RDA Working Groups</a:t>
            </a:r>
          </a:p>
        </p:txBody>
      </p:sp>
      <p:sp>
        <p:nvSpPr>
          <p:cNvPr id="3" name="TextBox 2"/>
          <p:cNvSpPr txBox="1"/>
          <p:nvPr/>
        </p:nvSpPr>
        <p:spPr>
          <a:xfrm>
            <a:off x="350279" y="4372347"/>
            <a:ext cx="3958071" cy="523220"/>
          </a:xfrm>
          <a:prstGeom prst="rect">
            <a:avLst/>
          </a:prstGeom>
          <a:solidFill>
            <a:srgbClr val="C3DFB3"/>
          </a:solidFill>
          <a:ln>
            <a:solidFill>
              <a:schemeClr val="tx1"/>
            </a:solidFill>
          </a:ln>
        </p:spPr>
        <p:txBody>
          <a:bodyPr wrap="none" rtlCol="0">
            <a:spAutoFit/>
          </a:bodyPr>
          <a:lstStyle/>
          <a:p>
            <a:pPr lvl="0"/>
            <a:r>
              <a:rPr lang="en-US" sz="2800" dirty="0"/>
              <a:t>Capitalization Instructions</a:t>
            </a:r>
            <a:endParaRPr lang="en-GB" sz="2800" dirty="0"/>
          </a:p>
        </p:txBody>
      </p:sp>
      <p:sp>
        <p:nvSpPr>
          <p:cNvPr id="4" name="TextBox 3"/>
          <p:cNvSpPr txBox="1"/>
          <p:nvPr/>
        </p:nvSpPr>
        <p:spPr>
          <a:xfrm>
            <a:off x="1635952" y="5123660"/>
            <a:ext cx="2672398" cy="523220"/>
          </a:xfrm>
          <a:prstGeom prst="rect">
            <a:avLst/>
          </a:prstGeom>
          <a:solidFill>
            <a:srgbClr val="C3DFB3"/>
          </a:solidFill>
          <a:ln>
            <a:solidFill>
              <a:schemeClr val="tx1"/>
            </a:solidFill>
          </a:ln>
        </p:spPr>
        <p:txBody>
          <a:bodyPr wrap="none" rtlCol="0">
            <a:spAutoFit/>
          </a:bodyPr>
          <a:lstStyle/>
          <a:p>
            <a:pPr lvl="0"/>
            <a:r>
              <a:rPr lang="en-US" sz="2800" dirty="0"/>
              <a:t>Fictitious Entities</a:t>
            </a:r>
            <a:endParaRPr lang="en-GB" sz="2800" dirty="0"/>
          </a:p>
        </p:txBody>
      </p:sp>
      <p:sp>
        <p:nvSpPr>
          <p:cNvPr id="5" name="TextBox 4"/>
          <p:cNvSpPr txBox="1"/>
          <p:nvPr/>
        </p:nvSpPr>
        <p:spPr>
          <a:xfrm>
            <a:off x="4514258" y="2840622"/>
            <a:ext cx="1056700" cy="523220"/>
          </a:xfrm>
          <a:prstGeom prst="rect">
            <a:avLst/>
          </a:prstGeom>
          <a:solidFill>
            <a:srgbClr val="C3DFB3"/>
          </a:solidFill>
          <a:ln>
            <a:solidFill>
              <a:schemeClr val="tx1"/>
            </a:solidFill>
          </a:ln>
        </p:spPr>
        <p:txBody>
          <a:bodyPr wrap="none" rtlCol="0">
            <a:spAutoFit/>
          </a:bodyPr>
          <a:lstStyle/>
          <a:p>
            <a:r>
              <a:rPr lang="en-GB" sz="2800" dirty="0"/>
              <a:t>Music</a:t>
            </a:r>
          </a:p>
        </p:txBody>
      </p:sp>
      <p:sp>
        <p:nvSpPr>
          <p:cNvPr id="8" name="TextBox 7"/>
          <p:cNvSpPr txBox="1"/>
          <p:nvPr/>
        </p:nvSpPr>
        <p:spPr>
          <a:xfrm>
            <a:off x="4050605" y="1393283"/>
            <a:ext cx="1520353" cy="523220"/>
          </a:xfrm>
          <a:prstGeom prst="rect">
            <a:avLst/>
          </a:prstGeom>
          <a:solidFill>
            <a:srgbClr val="C3DFB3"/>
          </a:solidFill>
          <a:ln>
            <a:solidFill>
              <a:schemeClr val="tx1"/>
            </a:solidFill>
          </a:ln>
        </p:spPr>
        <p:txBody>
          <a:bodyPr wrap="none" rtlCol="0">
            <a:spAutoFit/>
          </a:bodyPr>
          <a:lstStyle/>
          <a:p>
            <a:r>
              <a:rPr lang="en-GB" sz="2800" dirty="0"/>
              <a:t>Technical</a:t>
            </a:r>
          </a:p>
        </p:txBody>
      </p:sp>
      <p:sp>
        <p:nvSpPr>
          <p:cNvPr id="9" name="TextBox 8"/>
          <p:cNvSpPr txBox="1"/>
          <p:nvPr/>
        </p:nvSpPr>
        <p:spPr>
          <a:xfrm>
            <a:off x="3643123" y="2050229"/>
            <a:ext cx="1927835" cy="523220"/>
          </a:xfrm>
          <a:prstGeom prst="rect">
            <a:avLst/>
          </a:prstGeom>
          <a:solidFill>
            <a:srgbClr val="C3DFB3"/>
          </a:solidFill>
          <a:ln>
            <a:solidFill>
              <a:schemeClr val="tx1"/>
            </a:solidFill>
          </a:ln>
        </p:spPr>
        <p:txBody>
          <a:bodyPr wrap="none" rtlCol="0">
            <a:spAutoFit/>
          </a:bodyPr>
          <a:lstStyle/>
          <a:p>
            <a:r>
              <a:rPr lang="en-GB" sz="2800" dirty="0"/>
              <a:t>Translations</a:t>
            </a:r>
          </a:p>
        </p:txBody>
      </p:sp>
      <p:sp>
        <p:nvSpPr>
          <p:cNvPr id="10" name="TextBox 9"/>
          <p:cNvSpPr txBox="1"/>
          <p:nvPr/>
        </p:nvSpPr>
        <p:spPr>
          <a:xfrm>
            <a:off x="4514258" y="5849308"/>
            <a:ext cx="3778407" cy="523220"/>
          </a:xfrm>
          <a:prstGeom prst="rect">
            <a:avLst/>
          </a:prstGeom>
          <a:solidFill>
            <a:srgbClr val="C3DFB3"/>
          </a:solidFill>
          <a:ln>
            <a:solidFill>
              <a:schemeClr val="tx1"/>
            </a:solidFill>
          </a:ln>
        </p:spPr>
        <p:txBody>
          <a:bodyPr wrap="none" rtlCol="0">
            <a:spAutoFit/>
          </a:bodyPr>
          <a:lstStyle/>
          <a:p>
            <a:r>
              <a:rPr lang="en-GB" sz="2800" dirty="0"/>
              <a:t>Relationship Designators</a:t>
            </a:r>
          </a:p>
        </p:txBody>
      </p:sp>
      <p:sp>
        <p:nvSpPr>
          <p:cNvPr id="11" name="TextBox 10"/>
          <p:cNvSpPr txBox="1"/>
          <p:nvPr/>
        </p:nvSpPr>
        <p:spPr>
          <a:xfrm>
            <a:off x="4514259" y="5097995"/>
            <a:ext cx="3419462" cy="523220"/>
          </a:xfrm>
          <a:prstGeom prst="rect">
            <a:avLst/>
          </a:prstGeom>
          <a:solidFill>
            <a:srgbClr val="C3DFB3"/>
          </a:solidFill>
          <a:ln>
            <a:solidFill>
              <a:schemeClr val="tx1"/>
            </a:solidFill>
          </a:ln>
        </p:spPr>
        <p:txBody>
          <a:bodyPr wrap="none" rtlCol="0">
            <a:spAutoFit/>
          </a:bodyPr>
          <a:lstStyle/>
          <a:p>
            <a:r>
              <a:rPr lang="en-GB" sz="2800" dirty="0"/>
              <a:t>RDA/ONIX Framework</a:t>
            </a:r>
          </a:p>
        </p:txBody>
      </p:sp>
      <p:sp>
        <p:nvSpPr>
          <p:cNvPr id="13" name="TextBox 12"/>
          <p:cNvSpPr txBox="1"/>
          <p:nvPr/>
        </p:nvSpPr>
        <p:spPr>
          <a:xfrm>
            <a:off x="4514258" y="3591935"/>
            <a:ext cx="1095172" cy="523220"/>
          </a:xfrm>
          <a:prstGeom prst="rect">
            <a:avLst/>
          </a:prstGeom>
          <a:solidFill>
            <a:srgbClr val="C3DFB3"/>
          </a:solidFill>
          <a:ln>
            <a:solidFill>
              <a:schemeClr val="tx1"/>
            </a:solidFill>
          </a:ln>
        </p:spPr>
        <p:txBody>
          <a:bodyPr wrap="none" rtlCol="0">
            <a:spAutoFit/>
          </a:bodyPr>
          <a:lstStyle/>
          <a:p>
            <a:r>
              <a:rPr lang="en-GB" sz="2800" dirty="0"/>
              <a:t>Places</a:t>
            </a:r>
          </a:p>
        </p:txBody>
      </p:sp>
      <p:sp>
        <p:nvSpPr>
          <p:cNvPr id="15" name="TextBox 14"/>
          <p:cNvSpPr txBox="1"/>
          <p:nvPr/>
        </p:nvSpPr>
        <p:spPr>
          <a:xfrm>
            <a:off x="2511896" y="2882815"/>
            <a:ext cx="1796454" cy="523220"/>
          </a:xfrm>
          <a:prstGeom prst="rect">
            <a:avLst/>
          </a:prstGeom>
          <a:solidFill>
            <a:srgbClr val="C3DFB3"/>
          </a:solidFill>
          <a:ln>
            <a:solidFill>
              <a:schemeClr val="tx1"/>
            </a:solidFill>
          </a:ln>
        </p:spPr>
        <p:txBody>
          <a:bodyPr wrap="none" rtlCol="0">
            <a:spAutoFit/>
          </a:bodyPr>
          <a:lstStyle/>
          <a:p>
            <a:r>
              <a:rPr lang="en-GB" sz="2800" dirty="0"/>
              <a:t>Aggregates</a:t>
            </a:r>
          </a:p>
        </p:txBody>
      </p:sp>
      <p:sp>
        <p:nvSpPr>
          <p:cNvPr id="16" name="TextBox 15"/>
          <p:cNvSpPr txBox="1"/>
          <p:nvPr/>
        </p:nvSpPr>
        <p:spPr>
          <a:xfrm>
            <a:off x="2894950" y="3627581"/>
            <a:ext cx="1413400" cy="523220"/>
          </a:xfrm>
          <a:prstGeom prst="rect">
            <a:avLst/>
          </a:prstGeom>
          <a:noFill/>
          <a:ln>
            <a:solidFill>
              <a:schemeClr val="tx1"/>
            </a:solidFill>
          </a:ln>
        </p:spPr>
        <p:txBody>
          <a:bodyPr wrap="none" rtlCol="0">
            <a:spAutoFit/>
          </a:bodyPr>
          <a:lstStyle/>
          <a:p>
            <a:r>
              <a:rPr lang="en-GB" sz="2800" dirty="0"/>
              <a:t>Archives</a:t>
            </a:r>
          </a:p>
        </p:txBody>
      </p:sp>
      <p:sp>
        <p:nvSpPr>
          <p:cNvPr id="6" name="TextBox 5"/>
          <p:cNvSpPr txBox="1"/>
          <p:nvPr/>
        </p:nvSpPr>
        <p:spPr>
          <a:xfrm>
            <a:off x="5994222" y="2840622"/>
            <a:ext cx="2694135" cy="954107"/>
          </a:xfrm>
          <a:prstGeom prst="rect">
            <a:avLst/>
          </a:prstGeom>
          <a:noFill/>
        </p:spPr>
        <p:txBody>
          <a:bodyPr wrap="none" rtlCol="0">
            <a:spAutoFit/>
          </a:bodyPr>
          <a:lstStyle/>
          <a:p>
            <a:r>
              <a:rPr lang="en-GB" sz="2800" dirty="0"/>
              <a:t>←Task and Finish</a:t>
            </a:r>
          </a:p>
          <a:p>
            <a:r>
              <a:rPr lang="en-GB" sz="2800" dirty="0"/>
              <a:t>Working Groups</a:t>
            </a:r>
          </a:p>
        </p:txBody>
      </p:sp>
      <p:sp>
        <p:nvSpPr>
          <p:cNvPr id="18" name="TextBox 17"/>
          <p:cNvSpPr txBox="1"/>
          <p:nvPr/>
        </p:nvSpPr>
        <p:spPr>
          <a:xfrm>
            <a:off x="367978" y="1459683"/>
            <a:ext cx="2864759" cy="954107"/>
          </a:xfrm>
          <a:prstGeom prst="rect">
            <a:avLst/>
          </a:prstGeom>
          <a:noFill/>
        </p:spPr>
        <p:txBody>
          <a:bodyPr wrap="none" rtlCol="0">
            <a:spAutoFit/>
          </a:bodyPr>
          <a:lstStyle/>
          <a:p>
            <a:r>
              <a:rPr lang="en-GB" sz="2800" dirty="0"/>
              <a:t>Standing</a:t>
            </a:r>
          </a:p>
          <a:p>
            <a:r>
              <a:rPr lang="en-GB" sz="2800" dirty="0"/>
              <a:t>Working Groups→</a:t>
            </a:r>
          </a:p>
        </p:txBody>
      </p:sp>
      <p:sp>
        <p:nvSpPr>
          <p:cNvPr id="17" name="TextBox 16"/>
          <p:cNvSpPr txBox="1"/>
          <p:nvPr/>
        </p:nvSpPr>
        <p:spPr>
          <a:xfrm>
            <a:off x="4514258" y="4405498"/>
            <a:ext cx="2282291" cy="523220"/>
          </a:xfrm>
          <a:prstGeom prst="rect">
            <a:avLst/>
          </a:prstGeom>
          <a:solidFill>
            <a:schemeClr val="accent6">
              <a:lumMod val="40000"/>
              <a:lumOff val="60000"/>
            </a:schemeClr>
          </a:solidFill>
          <a:ln>
            <a:solidFill>
              <a:schemeClr val="tx1"/>
            </a:solidFill>
          </a:ln>
        </p:spPr>
        <p:txBody>
          <a:bodyPr wrap="none" rtlCol="0">
            <a:spAutoFit/>
          </a:bodyPr>
          <a:lstStyle/>
          <a:p>
            <a:r>
              <a:rPr lang="en-GB" sz="2800" dirty="0"/>
              <a:t>Rare materials</a:t>
            </a:r>
          </a:p>
        </p:txBody>
      </p:sp>
      <p:cxnSp>
        <p:nvCxnSpPr>
          <p:cNvPr id="12" name="Straight Connector 11"/>
          <p:cNvCxnSpPr/>
          <p:nvPr/>
        </p:nvCxnSpPr>
        <p:spPr>
          <a:xfrm flipV="1">
            <a:off x="367978" y="2724912"/>
            <a:ext cx="8320379" cy="182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9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110" y="408588"/>
            <a:ext cx="6680635" cy="5518459"/>
          </a:xfrm>
          <a:prstGeom prst="rect">
            <a:avLst/>
          </a:prstGeom>
          <a:ln w="28575">
            <a:solidFill>
              <a:schemeClr val="accent5"/>
            </a:solidFill>
          </a:ln>
        </p:spPr>
      </p:pic>
    </p:spTree>
    <p:extLst>
      <p:ext uri="{BB962C8B-B14F-4D97-AF65-F5344CB8AC3E}">
        <p14:creationId xmlns:p14="http://schemas.microsoft.com/office/powerpoint/2010/main" val="94232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4875181" cy="769441"/>
          </a:xfrm>
          <a:prstGeom prst="rect">
            <a:avLst/>
          </a:prstGeom>
          <a:solidFill>
            <a:srgbClr val="A1C7F6"/>
          </a:solidFill>
          <a:ln>
            <a:solidFill>
              <a:schemeClr val="tx1"/>
            </a:solidFill>
          </a:ln>
        </p:spPr>
        <p:txBody>
          <a:bodyPr wrap="none" rtlCol="0">
            <a:spAutoFit/>
          </a:bodyPr>
          <a:lstStyle/>
          <a:p>
            <a:r>
              <a:rPr lang="en-GB" sz="4400" dirty="0">
                <a:latin typeface="+mj-lt"/>
              </a:rPr>
              <a:t>Feedback from users</a:t>
            </a:r>
          </a:p>
        </p:txBody>
      </p:sp>
      <p:sp>
        <p:nvSpPr>
          <p:cNvPr id="3" name="TextBox 2"/>
          <p:cNvSpPr txBox="1"/>
          <p:nvPr/>
        </p:nvSpPr>
        <p:spPr>
          <a:xfrm>
            <a:off x="666623" y="1717500"/>
            <a:ext cx="3825086" cy="954107"/>
          </a:xfrm>
          <a:prstGeom prst="rect">
            <a:avLst/>
          </a:prstGeom>
          <a:solidFill>
            <a:srgbClr val="C3DFB3"/>
          </a:solidFill>
          <a:ln>
            <a:solidFill>
              <a:schemeClr val="tx1"/>
            </a:solidFill>
          </a:ln>
        </p:spPr>
        <p:txBody>
          <a:bodyPr wrap="none" rtlCol="0">
            <a:spAutoFit/>
          </a:bodyPr>
          <a:lstStyle/>
          <a:p>
            <a:r>
              <a:rPr lang="en-GB" sz="2800" dirty="0"/>
              <a:t>Hackathons: Jane-</a:t>
            </a:r>
            <a:r>
              <a:rPr lang="en-GB" sz="2800" dirty="0" err="1"/>
              <a:t>athons</a:t>
            </a:r>
            <a:endParaRPr lang="en-GB" sz="2800" dirty="0"/>
          </a:p>
          <a:p>
            <a:r>
              <a:rPr lang="en-GB" sz="2800" dirty="0"/>
              <a:t>***</a:t>
            </a:r>
            <a:r>
              <a:rPr lang="en-GB" sz="2800" dirty="0" err="1"/>
              <a:t>Selmathons</a:t>
            </a:r>
            <a:r>
              <a:rPr lang="en-GB" sz="2800" dirty="0"/>
              <a:t>***</a:t>
            </a:r>
          </a:p>
        </p:txBody>
      </p:sp>
      <p:sp>
        <p:nvSpPr>
          <p:cNvPr id="4" name="TextBox 3"/>
          <p:cNvSpPr txBox="1"/>
          <p:nvPr/>
        </p:nvSpPr>
        <p:spPr>
          <a:xfrm>
            <a:off x="1729350" y="4563760"/>
            <a:ext cx="2762359" cy="523220"/>
          </a:xfrm>
          <a:prstGeom prst="rect">
            <a:avLst/>
          </a:prstGeom>
          <a:solidFill>
            <a:srgbClr val="C3DFB3"/>
          </a:solidFill>
          <a:ln>
            <a:solidFill>
              <a:schemeClr val="tx1"/>
            </a:solidFill>
          </a:ln>
        </p:spPr>
        <p:txBody>
          <a:bodyPr wrap="none" rtlCol="0">
            <a:spAutoFit/>
          </a:bodyPr>
          <a:lstStyle/>
          <a:p>
            <a:r>
              <a:rPr lang="en-GB" sz="2800" dirty="0"/>
              <a:t>Translation teams</a:t>
            </a:r>
          </a:p>
        </p:txBody>
      </p:sp>
      <p:sp>
        <p:nvSpPr>
          <p:cNvPr id="5" name="TextBox 4"/>
          <p:cNvSpPr txBox="1"/>
          <p:nvPr/>
        </p:nvSpPr>
        <p:spPr>
          <a:xfrm>
            <a:off x="5269923" y="3232963"/>
            <a:ext cx="1044453" cy="769441"/>
          </a:xfrm>
          <a:prstGeom prst="rect">
            <a:avLst/>
          </a:prstGeom>
          <a:solidFill>
            <a:srgbClr val="A1C7F6"/>
          </a:solidFill>
          <a:ln>
            <a:solidFill>
              <a:schemeClr val="tx1"/>
            </a:solidFill>
          </a:ln>
        </p:spPr>
        <p:txBody>
          <a:bodyPr wrap="none" rtlCol="0">
            <a:spAutoFit/>
          </a:bodyPr>
          <a:lstStyle/>
          <a:p>
            <a:pPr algn="r"/>
            <a:r>
              <a:rPr lang="en-GB" sz="4400" dirty="0"/>
              <a:t>RSC</a:t>
            </a:r>
          </a:p>
        </p:txBody>
      </p:sp>
      <p:sp>
        <p:nvSpPr>
          <p:cNvPr id="7" name="Bent-Up Arrow 6"/>
          <p:cNvSpPr/>
          <p:nvPr/>
        </p:nvSpPr>
        <p:spPr>
          <a:xfrm>
            <a:off x="4531644" y="4002404"/>
            <a:ext cx="1471991" cy="9437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110529" y="2925186"/>
            <a:ext cx="1911229" cy="1384995"/>
          </a:xfrm>
          <a:prstGeom prst="rect">
            <a:avLst/>
          </a:prstGeom>
          <a:solidFill>
            <a:schemeClr val="bg1"/>
          </a:solidFill>
          <a:ln>
            <a:solidFill>
              <a:schemeClr val="tx1"/>
            </a:solidFill>
          </a:ln>
        </p:spPr>
        <p:txBody>
          <a:bodyPr wrap="none" rtlCol="0">
            <a:spAutoFit/>
          </a:bodyPr>
          <a:lstStyle/>
          <a:p>
            <a:r>
              <a:rPr lang="en-GB" sz="2800" dirty="0"/>
              <a:t>Clarity</a:t>
            </a:r>
          </a:p>
          <a:p>
            <a:r>
              <a:rPr lang="en-GB" sz="2800" dirty="0"/>
              <a:t>Consistency</a:t>
            </a:r>
          </a:p>
          <a:p>
            <a:r>
              <a:rPr lang="en-GB" sz="2800" dirty="0"/>
              <a:t>Simplicity</a:t>
            </a:r>
          </a:p>
        </p:txBody>
      </p:sp>
      <p:sp>
        <p:nvSpPr>
          <p:cNvPr id="10" name="Bent-Up Arrow 9"/>
          <p:cNvSpPr/>
          <p:nvPr/>
        </p:nvSpPr>
        <p:spPr>
          <a:xfrm flipV="1">
            <a:off x="4531644" y="2289199"/>
            <a:ext cx="1471991" cy="9437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314376" y="3410712"/>
            <a:ext cx="443040" cy="521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757416" y="3109851"/>
            <a:ext cx="1510285" cy="1015663"/>
          </a:xfrm>
          <a:prstGeom prst="rect">
            <a:avLst/>
          </a:prstGeom>
          <a:solidFill>
            <a:schemeClr val="bg1"/>
          </a:solidFill>
          <a:ln>
            <a:solidFill>
              <a:schemeClr val="tx1"/>
            </a:solidFill>
          </a:ln>
        </p:spPr>
        <p:txBody>
          <a:bodyPr wrap="none" rtlCol="0">
            <a:spAutoFit/>
          </a:bodyPr>
          <a:lstStyle/>
          <a:p>
            <a:r>
              <a:rPr lang="en-GB" sz="6000" dirty="0"/>
              <a:t>RDA</a:t>
            </a:r>
          </a:p>
        </p:txBody>
      </p:sp>
    </p:spTree>
    <p:extLst>
      <p:ext uri="{BB962C8B-B14F-4D97-AF65-F5344CB8AC3E}">
        <p14:creationId xmlns:p14="http://schemas.microsoft.com/office/powerpoint/2010/main" val="268828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536" y="2673884"/>
            <a:ext cx="6541984" cy="1077218"/>
          </a:xfrm>
          <a:prstGeom prst="rect">
            <a:avLst/>
          </a:prstGeom>
          <a:noFill/>
        </p:spPr>
        <p:txBody>
          <a:bodyPr wrap="none" rtlCol="0">
            <a:spAutoFit/>
          </a:bodyPr>
          <a:lstStyle/>
          <a:p>
            <a:r>
              <a:rPr lang="en-GB" sz="3200" dirty="0"/>
              <a:t>FRBR Library Reference Model</a:t>
            </a:r>
          </a:p>
          <a:p>
            <a:r>
              <a:rPr lang="en-GB" sz="3200" dirty="0"/>
              <a:t>International standards (IFLA, ISSN, …)</a:t>
            </a:r>
          </a:p>
        </p:txBody>
      </p:sp>
      <p:sp>
        <p:nvSpPr>
          <p:cNvPr id="5" name="TextBox 4"/>
          <p:cNvSpPr txBox="1"/>
          <p:nvPr/>
        </p:nvSpPr>
        <p:spPr>
          <a:xfrm>
            <a:off x="342486" y="337871"/>
            <a:ext cx="5803320" cy="769441"/>
          </a:xfrm>
          <a:prstGeom prst="rect">
            <a:avLst/>
          </a:prstGeom>
          <a:solidFill>
            <a:srgbClr val="A1C7F6"/>
          </a:solidFill>
          <a:ln>
            <a:solidFill>
              <a:schemeClr val="tx1"/>
            </a:solidFill>
          </a:ln>
        </p:spPr>
        <p:txBody>
          <a:bodyPr wrap="none" rtlCol="0">
            <a:spAutoFit/>
          </a:bodyPr>
          <a:lstStyle/>
          <a:p>
            <a:r>
              <a:rPr lang="en-GB" sz="4400" dirty="0">
                <a:latin typeface="+mj-lt"/>
              </a:rPr>
              <a:t>Contexts (next 2-3 years)</a:t>
            </a:r>
          </a:p>
        </p:txBody>
      </p:sp>
      <p:sp>
        <p:nvSpPr>
          <p:cNvPr id="6" name="TextBox 5"/>
          <p:cNvSpPr txBox="1"/>
          <p:nvPr/>
        </p:nvSpPr>
        <p:spPr>
          <a:xfrm>
            <a:off x="859536" y="1756436"/>
            <a:ext cx="3892604" cy="584775"/>
          </a:xfrm>
          <a:prstGeom prst="rect">
            <a:avLst/>
          </a:prstGeom>
          <a:noFill/>
        </p:spPr>
        <p:txBody>
          <a:bodyPr wrap="none" rtlCol="0">
            <a:spAutoFit/>
          </a:bodyPr>
          <a:lstStyle/>
          <a:p>
            <a:r>
              <a:rPr lang="en-GB" sz="3200" dirty="0"/>
              <a:t>Governance transition</a:t>
            </a:r>
          </a:p>
        </p:txBody>
      </p:sp>
      <p:sp>
        <p:nvSpPr>
          <p:cNvPr id="7" name="TextBox 6"/>
          <p:cNvSpPr txBox="1"/>
          <p:nvPr/>
        </p:nvSpPr>
        <p:spPr>
          <a:xfrm>
            <a:off x="859536" y="4083775"/>
            <a:ext cx="5845126" cy="584775"/>
          </a:xfrm>
          <a:prstGeom prst="rect">
            <a:avLst/>
          </a:prstGeom>
          <a:noFill/>
        </p:spPr>
        <p:txBody>
          <a:bodyPr wrap="none" rtlCol="0">
            <a:spAutoFit/>
          </a:bodyPr>
          <a:lstStyle/>
          <a:p>
            <a:r>
              <a:rPr lang="en-GB" sz="3200" dirty="0"/>
              <a:t>Toolkit review and re-organization</a:t>
            </a:r>
          </a:p>
        </p:txBody>
      </p:sp>
    </p:spTree>
    <p:extLst>
      <p:ext uri="{BB962C8B-B14F-4D97-AF65-F5344CB8AC3E}">
        <p14:creationId xmlns:p14="http://schemas.microsoft.com/office/powerpoint/2010/main" val="336973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342486" y="337871"/>
            <a:ext cx="4593822" cy="769441"/>
          </a:xfrm>
          <a:prstGeom prst="rect">
            <a:avLst/>
          </a:prstGeom>
          <a:solidFill>
            <a:srgbClr val="A1C7F6"/>
          </a:solidFill>
          <a:ln>
            <a:solidFill>
              <a:schemeClr val="tx1"/>
            </a:solidFill>
          </a:ln>
        </p:spPr>
        <p:txBody>
          <a:bodyPr wrap="none" rtlCol="0">
            <a:spAutoFit/>
          </a:bodyPr>
          <a:lstStyle/>
          <a:p>
            <a:r>
              <a:rPr lang="en-GB" sz="4400" dirty="0">
                <a:latin typeface="+mj-lt"/>
              </a:rPr>
              <a:t>FRBR-LRM and RDA</a:t>
            </a:r>
          </a:p>
        </p:txBody>
      </p:sp>
      <p:grpSp>
        <p:nvGrpSpPr>
          <p:cNvPr id="4" name="Group 3"/>
          <p:cNvGrpSpPr/>
          <p:nvPr/>
        </p:nvGrpSpPr>
        <p:grpSpPr>
          <a:xfrm>
            <a:off x="4252813" y="1481622"/>
            <a:ext cx="914400" cy="932688"/>
            <a:chOff x="1821080" y="2121408"/>
            <a:chExt cx="914400" cy="932688"/>
          </a:xfrm>
        </p:grpSpPr>
        <p:sp>
          <p:nvSpPr>
            <p:cNvPr id="5" name="Oval 4"/>
            <p:cNvSpPr/>
            <p:nvPr/>
          </p:nvSpPr>
          <p:spPr>
            <a:xfrm>
              <a:off x="1821080" y="2121408"/>
              <a:ext cx="91440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31807" y="2326142"/>
              <a:ext cx="692947" cy="523220"/>
            </a:xfrm>
            <a:prstGeom prst="rect">
              <a:avLst/>
            </a:prstGeom>
            <a:noFill/>
          </p:spPr>
          <p:txBody>
            <a:bodyPr wrap="none" rtlCol="0">
              <a:spAutoFit/>
            </a:bodyPr>
            <a:lstStyle/>
            <a:p>
              <a:r>
                <a:rPr lang="en-GB" sz="2800" dirty="0"/>
                <a:t>Res</a:t>
              </a:r>
              <a:endParaRPr lang="en-US" sz="2800" dirty="0"/>
            </a:p>
          </p:txBody>
        </p:sp>
      </p:grpSp>
      <p:grpSp>
        <p:nvGrpSpPr>
          <p:cNvPr id="7" name="Group 6"/>
          <p:cNvGrpSpPr/>
          <p:nvPr/>
        </p:nvGrpSpPr>
        <p:grpSpPr>
          <a:xfrm>
            <a:off x="6994026" y="2209576"/>
            <a:ext cx="1530096" cy="932688"/>
            <a:chOff x="1737360" y="2121408"/>
            <a:chExt cx="1530096" cy="932688"/>
          </a:xfrm>
        </p:grpSpPr>
        <p:sp>
          <p:nvSpPr>
            <p:cNvPr id="8" name="Oval 7"/>
            <p:cNvSpPr/>
            <p:nvPr/>
          </p:nvSpPr>
          <p:spPr>
            <a:xfrm>
              <a:off x="1737360" y="2121408"/>
              <a:ext cx="1530096"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2268" y="2326142"/>
              <a:ext cx="1260281" cy="523220"/>
            </a:xfrm>
            <a:prstGeom prst="rect">
              <a:avLst/>
            </a:prstGeom>
            <a:noFill/>
          </p:spPr>
          <p:txBody>
            <a:bodyPr wrap="none" rtlCol="0">
              <a:spAutoFit/>
            </a:bodyPr>
            <a:lstStyle/>
            <a:p>
              <a:r>
                <a:rPr lang="en-GB" sz="2800" dirty="0" err="1"/>
                <a:t>Nomen</a:t>
              </a:r>
              <a:endParaRPr lang="en-US" sz="2800" dirty="0"/>
            </a:p>
          </p:txBody>
        </p:sp>
      </p:grpSp>
      <p:cxnSp>
        <p:nvCxnSpPr>
          <p:cNvPr id="10" name="Curved Connector 9"/>
          <p:cNvCxnSpPr>
            <a:stCxn id="5" idx="6"/>
            <a:endCxn id="8" idx="2"/>
          </p:cNvCxnSpPr>
          <p:nvPr/>
        </p:nvCxnSpPr>
        <p:spPr>
          <a:xfrm>
            <a:off x="5167213" y="1947966"/>
            <a:ext cx="1826813" cy="727954"/>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04191" y="1785202"/>
            <a:ext cx="1777281" cy="400110"/>
          </a:xfrm>
          <a:prstGeom prst="rect">
            <a:avLst/>
          </a:prstGeom>
          <a:noFill/>
        </p:spPr>
        <p:txBody>
          <a:bodyPr wrap="none" rtlCol="0">
            <a:spAutoFit/>
          </a:bodyPr>
          <a:lstStyle/>
          <a:p>
            <a:r>
              <a:rPr lang="en-GB" sz="2000" dirty="0"/>
              <a:t>has appellation</a:t>
            </a:r>
          </a:p>
        </p:txBody>
      </p:sp>
      <p:grpSp>
        <p:nvGrpSpPr>
          <p:cNvPr id="14" name="Group 13"/>
          <p:cNvGrpSpPr/>
          <p:nvPr/>
        </p:nvGrpSpPr>
        <p:grpSpPr>
          <a:xfrm>
            <a:off x="7105278" y="3666518"/>
            <a:ext cx="1307592" cy="932688"/>
            <a:chOff x="1737360" y="2121408"/>
            <a:chExt cx="1307592" cy="932688"/>
          </a:xfrm>
        </p:grpSpPr>
        <p:sp>
          <p:nvSpPr>
            <p:cNvPr id="15" name="Oval 14"/>
            <p:cNvSpPr/>
            <p:nvPr/>
          </p:nvSpPr>
          <p:spPr>
            <a:xfrm>
              <a:off x="1737360" y="2121408"/>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4103" y="2326142"/>
              <a:ext cx="954107" cy="523220"/>
            </a:xfrm>
            <a:prstGeom prst="rect">
              <a:avLst/>
            </a:prstGeom>
            <a:noFill/>
          </p:spPr>
          <p:txBody>
            <a:bodyPr wrap="none" rtlCol="0">
              <a:spAutoFit/>
            </a:bodyPr>
            <a:lstStyle/>
            <a:p>
              <a:r>
                <a:rPr lang="en-GB" sz="2800" dirty="0"/>
                <a:t>Place</a:t>
              </a:r>
              <a:endParaRPr lang="en-US" sz="2800" dirty="0"/>
            </a:p>
          </p:txBody>
        </p:sp>
      </p:grpSp>
      <p:grpSp>
        <p:nvGrpSpPr>
          <p:cNvPr id="17" name="Group 16"/>
          <p:cNvGrpSpPr/>
          <p:nvPr/>
        </p:nvGrpSpPr>
        <p:grpSpPr>
          <a:xfrm>
            <a:off x="6827889" y="5102553"/>
            <a:ext cx="1862370" cy="932688"/>
            <a:chOff x="1914102" y="3569053"/>
            <a:chExt cx="1862370" cy="932688"/>
          </a:xfrm>
        </p:grpSpPr>
        <p:sp>
          <p:nvSpPr>
            <p:cNvPr id="18" name="Oval 17"/>
            <p:cNvSpPr/>
            <p:nvPr/>
          </p:nvSpPr>
          <p:spPr>
            <a:xfrm>
              <a:off x="1914102" y="3569053"/>
              <a:ext cx="186237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46831" y="3773787"/>
              <a:ext cx="1596912" cy="523220"/>
            </a:xfrm>
            <a:prstGeom prst="rect">
              <a:avLst/>
            </a:prstGeom>
            <a:noFill/>
          </p:spPr>
          <p:txBody>
            <a:bodyPr wrap="none" rtlCol="0">
              <a:spAutoFit/>
            </a:bodyPr>
            <a:lstStyle/>
            <a:p>
              <a:r>
                <a:rPr lang="en-GB" sz="2800" dirty="0"/>
                <a:t>Timespan</a:t>
              </a:r>
              <a:endParaRPr lang="en-US" sz="2800" dirty="0"/>
            </a:p>
          </p:txBody>
        </p:sp>
      </p:grpSp>
      <p:grpSp>
        <p:nvGrpSpPr>
          <p:cNvPr id="20" name="Group 19"/>
          <p:cNvGrpSpPr/>
          <p:nvPr/>
        </p:nvGrpSpPr>
        <p:grpSpPr>
          <a:xfrm>
            <a:off x="3940692" y="4442499"/>
            <a:ext cx="1849003" cy="1190409"/>
            <a:chOff x="1737359" y="1863687"/>
            <a:chExt cx="1849003" cy="1190409"/>
          </a:xfrm>
        </p:grpSpPr>
        <p:sp>
          <p:nvSpPr>
            <p:cNvPr id="21" name="Oval 20"/>
            <p:cNvSpPr/>
            <p:nvPr/>
          </p:nvSpPr>
          <p:spPr>
            <a:xfrm>
              <a:off x="1737359" y="1863687"/>
              <a:ext cx="1849003" cy="1190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39064" y="2036642"/>
              <a:ext cx="1596591" cy="954107"/>
            </a:xfrm>
            <a:prstGeom prst="rect">
              <a:avLst/>
            </a:prstGeom>
            <a:noFill/>
          </p:spPr>
          <p:txBody>
            <a:bodyPr wrap="none" rtlCol="0">
              <a:spAutoFit/>
            </a:bodyPr>
            <a:lstStyle/>
            <a:p>
              <a:pPr algn="ctr"/>
              <a:r>
                <a:rPr lang="en-GB" sz="2800" dirty="0"/>
                <a:t>Collective</a:t>
              </a:r>
            </a:p>
            <a:p>
              <a:pPr algn="ctr"/>
              <a:r>
                <a:rPr lang="en-GB" sz="2800" dirty="0"/>
                <a:t>agent</a:t>
              </a:r>
              <a:endParaRPr lang="en-US" sz="2800" dirty="0"/>
            </a:p>
          </p:txBody>
        </p:sp>
      </p:grpSp>
      <p:grpSp>
        <p:nvGrpSpPr>
          <p:cNvPr id="23" name="Group 22"/>
          <p:cNvGrpSpPr/>
          <p:nvPr/>
        </p:nvGrpSpPr>
        <p:grpSpPr>
          <a:xfrm>
            <a:off x="4147725" y="6035241"/>
            <a:ext cx="555904" cy="523220"/>
            <a:chOff x="1737360" y="2326142"/>
            <a:chExt cx="555904" cy="523220"/>
          </a:xfrm>
        </p:grpSpPr>
        <p:sp>
          <p:nvSpPr>
            <p:cNvPr id="24" name="Oval 23"/>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42448" y="2326142"/>
              <a:ext cx="349776" cy="523220"/>
            </a:xfrm>
            <a:prstGeom prst="rect">
              <a:avLst/>
            </a:prstGeom>
            <a:noFill/>
          </p:spPr>
          <p:txBody>
            <a:bodyPr wrap="none" rtlCol="0">
              <a:spAutoFit/>
            </a:bodyPr>
            <a:lstStyle/>
            <a:p>
              <a:r>
                <a:rPr lang="en-GB" sz="2800" dirty="0"/>
                <a:t>F</a:t>
              </a:r>
              <a:endParaRPr lang="en-US" sz="2800" dirty="0"/>
            </a:p>
          </p:txBody>
        </p:sp>
      </p:grpSp>
      <p:grpSp>
        <p:nvGrpSpPr>
          <p:cNvPr id="26" name="Group 25"/>
          <p:cNvGrpSpPr/>
          <p:nvPr/>
        </p:nvGrpSpPr>
        <p:grpSpPr>
          <a:xfrm>
            <a:off x="5083214" y="6035241"/>
            <a:ext cx="555904" cy="523220"/>
            <a:chOff x="1737360" y="2326142"/>
            <a:chExt cx="555904" cy="523220"/>
          </a:xfrm>
        </p:grpSpPr>
        <p:sp>
          <p:nvSpPr>
            <p:cNvPr id="27" name="Oval 26"/>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cxnSp>
        <p:nvCxnSpPr>
          <p:cNvPr id="29" name="Curved Connector 28"/>
          <p:cNvCxnSpPr>
            <a:stCxn id="24" idx="0"/>
            <a:endCxn id="21" idx="4"/>
          </p:cNvCxnSpPr>
          <p:nvPr/>
        </p:nvCxnSpPr>
        <p:spPr>
          <a:xfrm rot="5400000" flipH="1" flipV="1">
            <a:off x="4444269" y="5614317"/>
            <a:ext cx="402333" cy="43951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7" idx="0"/>
            <a:endCxn id="21" idx="4"/>
          </p:cNvCxnSpPr>
          <p:nvPr/>
        </p:nvCxnSpPr>
        <p:spPr>
          <a:xfrm rot="16200000" flipV="1">
            <a:off x="4912014" y="5586089"/>
            <a:ext cx="402333" cy="495972"/>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20571" y="3211198"/>
            <a:ext cx="1307592" cy="932688"/>
            <a:chOff x="1781507" y="2112867"/>
            <a:chExt cx="1307592" cy="932688"/>
          </a:xfrm>
        </p:grpSpPr>
        <p:sp>
          <p:nvSpPr>
            <p:cNvPr id="32" name="Oval 31"/>
            <p:cNvSpPr/>
            <p:nvPr/>
          </p:nvSpPr>
          <p:spPr>
            <a:xfrm>
              <a:off x="1781507" y="2112867"/>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914103" y="2317601"/>
              <a:ext cx="1042401" cy="523220"/>
            </a:xfrm>
            <a:prstGeom prst="rect">
              <a:avLst/>
            </a:prstGeom>
            <a:noFill/>
          </p:spPr>
          <p:txBody>
            <a:bodyPr wrap="none" rtlCol="0">
              <a:spAutoFit/>
            </a:bodyPr>
            <a:lstStyle/>
            <a:p>
              <a:r>
                <a:rPr lang="en-GB" sz="2800" dirty="0"/>
                <a:t>Agent</a:t>
              </a:r>
              <a:endParaRPr lang="en-US" sz="2800" dirty="0"/>
            </a:p>
          </p:txBody>
        </p:sp>
      </p:grpSp>
      <p:grpSp>
        <p:nvGrpSpPr>
          <p:cNvPr id="34" name="Group 33"/>
          <p:cNvGrpSpPr/>
          <p:nvPr/>
        </p:nvGrpSpPr>
        <p:grpSpPr>
          <a:xfrm>
            <a:off x="780249" y="2854662"/>
            <a:ext cx="555904" cy="523220"/>
            <a:chOff x="1763784" y="2326142"/>
            <a:chExt cx="555904" cy="523220"/>
          </a:xfrm>
        </p:grpSpPr>
        <p:sp>
          <p:nvSpPr>
            <p:cNvPr id="35" name="Oval 34"/>
            <p:cNvSpPr/>
            <p:nvPr/>
          </p:nvSpPr>
          <p:spPr>
            <a:xfrm>
              <a:off x="1763784"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89904" y="2326142"/>
              <a:ext cx="503664" cy="523220"/>
            </a:xfrm>
            <a:prstGeom prst="rect">
              <a:avLst/>
            </a:prstGeom>
            <a:noFill/>
          </p:spPr>
          <p:txBody>
            <a:bodyPr wrap="none" rtlCol="0">
              <a:spAutoFit/>
            </a:bodyPr>
            <a:lstStyle/>
            <a:p>
              <a:r>
                <a:rPr lang="en-GB" sz="2800" dirty="0"/>
                <a:t>W</a:t>
              </a:r>
              <a:endParaRPr lang="en-US" sz="2800" dirty="0"/>
            </a:p>
          </p:txBody>
        </p:sp>
      </p:grpSp>
      <p:grpSp>
        <p:nvGrpSpPr>
          <p:cNvPr id="37" name="Group 36"/>
          <p:cNvGrpSpPr/>
          <p:nvPr/>
        </p:nvGrpSpPr>
        <p:grpSpPr>
          <a:xfrm>
            <a:off x="780249" y="3396907"/>
            <a:ext cx="555904" cy="523220"/>
            <a:chOff x="1737360" y="2326142"/>
            <a:chExt cx="555904" cy="523220"/>
          </a:xfrm>
        </p:grpSpPr>
        <p:sp>
          <p:nvSpPr>
            <p:cNvPr id="38" name="Oval 37"/>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35615" y="2326142"/>
              <a:ext cx="359394" cy="523220"/>
            </a:xfrm>
            <a:prstGeom prst="rect">
              <a:avLst/>
            </a:prstGeom>
            <a:noFill/>
          </p:spPr>
          <p:txBody>
            <a:bodyPr wrap="none" rtlCol="0">
              <a:spAutoFit/>
            </a:bodyPr>
            <a:lstStyle/>
            <a:p>
              <a:r>
                <a:rPr lang="en-GB" sz="2800" dirty="0"/>
                <a:t>E</a:t>
              </a:r>
              <a:endParaRPr lang="en-US" sz="2800" dirty="0"/>
            </a:p>
          </p:txBody>
        </p:sp>
      </p:grpSp>
      <p:grpSp>
        <p:nvGrpSpPr>
          <p:cNvPr id="40" name="Group 39"/>
          <p:cNvGrpSpPr/>
          <p:nvPr/>
        </p:nvGrpSpPr>
        <p:grpSpPr>
          <a:xfrm>
            <a:off x="780249" y="3939152"/>
            <a:ext cx="555904" cy="523220"/>
            <a:chOff x="1758173" y="2326142"/>
            <a:chExt cx="555904" cy="523220"/>
          </a:xfrm>
        </p:grpSpPr>
        <p:sp>
          <p:nvSpPr>
            <p:cNvPr id="41" name="Oval 40"/>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46" name="Curved Connector 45"/>
          <p:cNvCxnSpPr>
            <a:stCxn id="5" idx="6"/>
            <a:endCxn id="15" idx="2"/>
          </p:cNvCxnSpPr>
          <p:nvPr/>
        </p:nvCxnSpPr>
        <p:spPr>
          <a:xfrm>
            <a:off x="5167213" y="1947966"/>
            <a:ext cx="1938065" cy="2184896"/>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5" idx="6"/>
            <a:endCxn id="18" idx="2"/>
          </p:cNvCxnSpPr>
          <p:nvPr/>
        </p:nvCxnSpPr>
        <p:spPr>
          <a:xfrm>
            <a:off x="5167213" y="1947966"/>
            <a:ext cx="1660676" cy="3620931"/>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85333" y="4489200"/>
            <a:ext cx="555904" cy="523220"/>
            <a:chOff x="1758173" y="2326142"/>
            <a:chExt cx="555904" cy="523220"/>
          </a:xfrm>
        </p:grpSpPr>
        <p:sp>
          <p:nvSpPr>
            <p:cNvPr id="53" name="Oval 52"/>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98908" y="2326142"/>
              <a:ext cx="274434" cy="523220"/>
            </a:xfrm>
            <a:prstGeom prst="rect">
              <a:avLst/>
            </a:prstGeom>
            <a:noFill/>
          </p:spPr>
          <p:txBody>
            <a:bodyPr wrap="none" rtlCol="0">
              <a:spAutoFit/>
            </a:bodyPr>
            <a:lstStyle/>
            <a:p>
              <a:r>
                <a:rPr lang="en-GB" sz="2800" dirty="0"/>
                <a:t>I</a:t>
              </a:r>
              <a:endParaRPr lang="en-US" sz="2800" dirty="0"/>
            </a:p>
          </p:txBody>
        </p:sp>
      </p:grpSp>
      <p:grpSp>
        <p:nvGrpSpPr>
          <p:cNvPr id="55" name="Group 54"/>
          <p:cNvGrpSpPr/>
          <p:nvPr/>
        </p:nvGrpSpPr>
        <p:grpSpPr>
          <a:xfrm>
            <a:off x="3296415" y="6035241"/>
            <a:ext cx="555904" cy="523220"/>
            <a:chOff x="1737360" y="2326142"/>
            <a:chExt cx="555904" cy="523220"/>
          </a:xfrm>
        </p:grpSpPr>
        <p:sp>
          <p:nvSpPr>
            <p:cNvPr id="56" name="Oval 55"/>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42448" y="2326142"/>
              <a:ext cx="370614" cy="523220"/>
            </a:xfrm>
            <a:prstGeom prst="rect">
              <a:avLst/>
            </a:prstGeom>
            <a:noFill/>
          </p:spPr>
          <p:txBody>
            <a:bodyPr wrap="none" rtlCol="0">
              <a:spAutoFit/>
            </a:bodyPr>
            <a:lstStyle/>
            <a:p>
              <a:r>
                <a:rPr lang="en-GB" sz="2800" dirty="0"/>
                <a:t>P</a:t>
              </a:r>
              <a:endParaRPr lang="en-US" sz="2800" dirty="0"/>
            </a:p>
          </p:txBody>
        </p:sp>
      </p:grpSp>
      <p:cxnSp>
        <p:nvCxnSpPr>
          <p:cNvPr id="58" name="Curved Connector 57"/>
          <p:cNvCxnSpPr>
            <a:stCxn id="57" idx="0"/>
            <a:endCxn id="32" idx="4"/>
          </p:cNvCxnSpPr>
          <p:nvPr/>
        </p:nvCxnSpPr>
        <p:spPr>
          <a:xfrm rot="16200000" flipV="1">
            <a:off x="2634912" y="5083342"/>
            <a:ext cx="1891355" cy="1244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1" idx="0"/>
            <a:endCxn id="32" idx="4"/>
          </p:cNvCxnSpPr>
          <p:nvPr/>
        </p:nvCxnSpPr>
        <p:spPr>
          <a:xfrm rot="16200000" flipV="1">
            <a:off x="4070475" y="3647779"/>
            <a:ext cx="298613" cy="129082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5" idx="6"/>
            <a:endCxn id="32" idx="2"/>
          </p:cNvCxnSpPr>
          <p:nvPr/>
        </p:nvCxnSpPr>
        <p:spPr>
          <a:xfrm>
            <a:off x="1336153" y="3116272"/>
            <a:ext cx="1584418" cy="56127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8" idx="6"/>
            <a:endCxn id="32" idx="2"/>
          </p:cNvCxnSpPr>
          <p:nvPr/>
        </p:nvCxnSpPr>
        <p:spPr>
          <a:xfrm>
            <a:off x="1336153" y="3658517"/>
            <a:ext cx="1584418" cy="19025"/>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41" idx="6"/>
            <a:endCxn id="32" idx="2"/>
          </p:cNvCxnSpPr>
          <p:nvPr/>
        </p:nvCxnSpPr>
        <p:spPr>
          <a:xfrm flipV="1">
            <a:off x="1336153" y="3677542"/>
            <a:ext cx="1584418" cy="52322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53" idx="6"/>
            <a:endCxn id="32" idx="2"/>
          </p:cNvCxnSpPr>
          <p:nvPr/>
        </p:nvCxnSpPr>
        <p:spPr>
          <a:xfrm flipV="1">
            <a:off x="1341237" y="3677542"/>
            <a:ext cx="1579334" cy="1073268"/>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41237" y="2702748"/>
            <a:ext cx="1500539" cy="400110"/>
          </a:xfrm>
          <a:prstGeom prst="rect">
            <a:avLst/>
          </a:prstGeom>
          <a:noFill/>
        </p:spPr>
        <p:txBody>
          <a:bodyPr wrap="none" rtlCol="0">
            <a:spAutoFit/>
          </a:bodyPr>
          <a:lstStyle/>
          <a:p>
            <a:r>
              <a:rPr lang="en-GB" sz="2000" dirty="0"/>
              <a:t>is created by</a:t>
            </a:r>
          </a:p>
        </p:txBody>
      </p:sp>
      <p:sp>
        <p:nvSpPr>
          <p:cNvPr id="77" name="TextBox 76"/>
          <p:cNvSpPr txBox="1"/>
          <p:nvPr/>
        </p:nvSpPr>
        <p:spPr>
          <a:xfrm>
            <a:off x="6213174" y="4599206"/>
            <a:ext cx="2019784" cy="400110"/>
          </a:xfrm>
          <a:prstGeom prst="rect">
            <a:avLst/>
          </a:prstGeom>
          <a:noFill/>
        </p:spPr>
        <p:txBody>
          <a:bodyPr wrap="none" rtlCol="0">
            <a:spAutoFit/>
          </a:bodyPr>
          <a:lstStyle/>
          <a:p>
            <a:r>
              <a:rPr lang="en-GB" sz="2000" dirty="0"/>
              <a:t>is associated with</a:t>
            </a:r>
          </a:p>
        </p:txBody>
      </p:sp>
      <p:sp>
        <p:nvSpPr>
          <p:cNvPr id="78" name="TextBox 77"/>
          <p:cNvSpPr txBox="1"/>
          <p:nvPr/>
        </p:nvSpPr>
        <p:spPr>
          <a:xfrm>
            <a:off x="3958765" y="3937932"/>
            <a:ext cx="1138453" cy="400110"/>
          </a:xfrm>
          <a:prstGeom prst="rect">
            <a:avLst/>
          </a:prstGeom>
          <a:noFill/>
        </p:spPr>
        <p:txBody>
          <a:bodyPr wrap="none" rtlCol="0">
            <a:spAutoFit/>
          </a:bodyPr>
          <a:lstStyle/>
          <a:p>
            <a:r>
              <a:rPr lang="en-GB" sz="2000" dirty="0"/>
              <a:t>is type of</a:t>
            </a:r>
          </a:p>
        </p:txBody>
      </p:sp>
      <p:sp>
        <p:nvSpPr>
          <p:cNvPr id="79" name="Down Arrow 78"/>
          <p:cNvSpPr/>
          <p:nvPr/>
        </p:nvSpPr>
        <p:spPr>
          <a:xfrm>
            <a:off x="4382713" y="2465297"/>
            <a:ext cx="654601" cy="335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2284676" y="1436152"/>
            <a:ext cx="1856886" cy="1015663"/>
          </a:xfrm>
          <a:prstGeom prst="rect">
            <a:avLst/>
          </a:prstGeom>
          <a:solidFill>
            <a:srgbClr val="00B0F0"/>
          </a:solidFill>
        </p:spPr>
        <p:txBody>
          <a:bodyPr wrap="square" rtlCol="0">
            <a:spAutoFit/>
          </a:bodyPr>
          <a:lstStyle/>
          <a:p>
            <a:r>
              <a:rPr lang="en-GB" sz="2000" dirty="0"/>
              <a:t>Any Thing:</a:t>
            </a:r>
          </a:p>
          <a:p>
            <a:r>
              <a:rPr lang="en-GB" sz="2000" dirty="0"/>
              <a:t>Covers all other types of thing</a:t>
            </a:r>
          </a:p>
        </p:txBody>
      </p:sp>
      <p:sp>
        <p:nvSpPr>
          <p:cNvPr id="60" name="TextBox 59"/>
          <p:cNvSpPr txBox="1"/>
          <p:nvPr/>
        </p:nvSpPr>
        <p:spPr>
          <a:xfrm>
            <a:off x="1376478" y="4750810"/>
            <a:ext cx="1643720" cy="400110"/>
          </a:xfrm>
          <a:prstGeom prst="rect">
            <a:avLst/>
          </a:prstGeom>
          <a:noFill/>
        </p:spPr>
        <p:txBody>
          <a:bodyPr wrap="none" rtlCol="0">
            <a:spAutoFit/>
          </a:bodyPr>
          <a:lstStyle/>
          <a:p>
            <a:r>
              <a:rPr lang="en-GB" sz="2000" dirty="0"/>
              <a:t>is modified by</a:t>
            </a:r>
          </a:p>
        </p:txBody>
      </p:sp>
      <p:sp>
        <p:nvSpPr>
          <p:cNvPr id="63" name="TextBox 62"/>
          <p:cNvSpPr txBox="1"/>
          <p:nvPr/>
        </p:nvSpPr>
        <p:spPr>
          <a:xfrm>
            <a:off x="6271189" y="295648"/>
            <a:ext cx="2556407" cy="1323439"/>
          </a:xfrm>
          <a:prstGeom prst="rect">
            <a:avLst/>
          </a:prstGeom>
          <a:solidFill>
            <a:srgbClr val="00B0F0"/>
          </a:solidFill>
        </p:spPr>
        <p:txBody>
          <a:bodyPr wrap="square" rtlCol="0">
            <a:spAutoFit/>
          </a:bodyPr>
          <a:lstStyle/>
          <a:p>
            <a:pPr algn="ctr"/>
            <a:r>
              <a:rPr lang="en-GB" sz="2000" dirty="0"/>
              <a:t>RDA refines LRM relationships as element sub-types (RDF sub-properties)</a:t>
            </a:r>
          </a:p>
        </p:txBody>
      </p:sp>
    </p:spTree>
    <p:extLst>
      <p:ext uri="{BB962C8B-B14F-4D97-AF65-F5344CB8AC3E}">
        <p14:creationId xmlns:p14="http://schemas.microsoft.com/office/powerpoint/2010/main" val="78587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3375" y="3762881"/>
            <a:ext cx="555904" cy="523220"/>
            <a:chOff x="1758173" y="2326142"/>
            <a:chExt cx="555904" cy="523220"/>
          </a:xfrm>
        </p:grpSpPr>
        <p:sp>
          <p:nvSpPr>
            <p:cNvPr id="4" name="Oval 3"/>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6" name="Curved Connector 5"/>
          <p:cNvCxnSpPr>
            <a:stCxn id="5" idx="0"/>
            <a:endCxn id="8" idx="2"/>
          </p:cNvCxnSpPr>
          <p:nvPr/>
        </p:nvCxnSpPr>
        <p:spPr>
          <a:xfrm rot="5400000" flipH="1" flipV="1">
            <a:off x="2103306" y="2202095"/>
            <a:ext cx="598808" cy="2522765"/>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664093" y="2835578"/>
            <a:ext cx="1031764" cy="656990"/>
            <a:chOff x="1836446" y="2260272"/>
            <a:chExt cx="1031764" cy="656990"/>
          </a:xfrm>
        </p:grpSpPr>
        <p:sp>
          <p:nvSpPr>
            <p:cNvPr id="8" name="Oval 7"/>
            <p:cNvSpPr/>
            <p:nvPr/>
          </p:nvSpPr>
          <p:spPr>
            <a:xfrm>
              <a:off x="1836446" y="2260272"/>
              <a:ext cx="1031764"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5275" y="2327157"/>
              <a:ext cx="954107" cy="523220"/>
            </a:xfrm>
            <a:prstGeom prst="rect">
              <a:avLst/>
            </a:prstGeom>
            <a:noFill/>
          </p:spPr>
          <p:txBody>
            <a:bodyPr wrap="none" rtlCol="0">
              <a:spAutoFit/>
            </a:bodyPr>
            <a:lstStyle/>
            <a:p>
              <a:r>
                <a:rPr lang="en-GB" sz="2800" dirty="0"/>
                <a:t>Place</a:t>
              </a:r>
              <a:endParaRPr lang="en-US" sz="2800" dirty="0"/>
            </a:p>
          </p:txBody>
        </p:sp>
      </p:grpSp>
      <p:grpSp>
        <p:nvGrpSpPr>
          <p:cNvPr id="10" name="Group 9"/>
          <p:cNvGrpSpPr/>
          <p:nvPr/>
        </p:nvGrpSpPr>
        <p:grpSpPr>
          <a:xfrm>
            <a:off x="3346374" y="4549668"/>
            <a:ext cx="1667203" cy="720436"/>
            <a:chOff x="1976540" y="3666573"/>
            <a:chExt cx="1667203" cy="720436"/>
          </a:xfrm>
        </p:grpSpPr>
        <p:sp>
          <p:nvSpPr>
            <p:cNvPr id="11" name="Oval 10"/>
            <p:cNvSpPr/>
            <p:nvPr/>
          </p:nvSpPr>
          <p:spPr>
            <a:xfrm>
              <a:off x="1976540" y="3666573"/>
              <a:ext cx="1667203" cy="72043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11685" y="3765181"/>
              <a:ext cx="1596912" cy="523220"/>
            </a:xfrm>
            <a:prstGeom prst="rect">
              <a:avLst/>
            </a:prstGeom>
            <a:noFill/>
          </p:spPr>
          <p:txBody>
            <a:bodyPr wrap="none" rtlCol="0">
              <a:spAutoFit/>
            </a:bodyPr>
            <a:lstStyle/>
            <a:p>
              <a:r>
                <a:rPr lang="en-GB" sz="2800" dirty="0"/>
                <a:t>Timespan</a:t>
              </a:r>
              <a:endParaRPr lang="en-US" sz="2800" dirty="0"/>
            </a:p>
          </p:txBody>
        </p:sp>
      </p:grpSp>
      <p:grpSp>
        <p:nvGrpSpPr>
          <p:cNvPr id="16" name="Group 15"/>
          <p:cNvGrpSpPr/>
          <p:nvPr/>
        </p:nvGrpSpPr>
        <p:grpSpPr>
          <a:xfrm>
            <a:off x="3902023" y="3759508"/>
            <a:ext cx="555904" cy="523220"/>
            <a:chOff x="1737360" y="2326142"/>
            <a:chExt cx="555904" cy="523220"/>
          </a:xfrm>
        </p:grpSpPr>
        <p:sp>
          <p:nvSpPr>
            <p:cNvPr id="17" name="Oval 16"/>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sp>
        <p:nvSpPr>
          <p:cNvPr id="19" name="TextBox 18"/>
          <p:cNvSpPr txBox="1"/>
          <p:nvPr/>
        </p:nvSpPr>
        <p:spPr>
          <a:xfrm>
            <a:off x="1013688" y="2763962"/>
            <a:ext cx="2650406" cy="400110"/>
          </a:xfrm>
          <a:prstGeom prst="rect">
            <a:avLst/>
          </a:prstGeom>
          <a:noFill/>
        </p:spPr>
        <p:txBody>
          <a:bodyPr wrap="none" rtlCol="0">
            <a:spAutoFit/>
          </a:bodyPr>
          <a:lstStyle/>
          <a:p>
            <a:r>
              <a:rPr lang="en-GB" sz="2000" dirty="0"/>
              <a:t>has place of publication</a:t>
            </a:r>
          </a:p>
        </p:txBody>
      </p:sp>
      <p:cxnSp>
        <p:nvCxnSpPr>
          <p:cNvPr id="21" name="Curved Connector 20"/>
          <p:cNvCxnSpPr>
            <a:stCxn id="4" idx="6"/>
            <a:endCxn id="17" idx="2"/>
          </p:cNvCxnSpPr>
          <p:nvPr/>
        </p:nvCxnSpPr>
        <p:spPr>
          <a:xfrm flipV="1">
            <a:off x="1419279" y="4021118"/>
            <a:ext cx="2482744" cy="337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77789" y="3575077"/>
            <a:ext cx="2387770" cy="400110"/>
          </a:xfrm>
          <a:prstGeom prst="rect">
            <a:avLst/>
          </a:prstGeom>
          <a:noFill/>
        </p:spPr>
        <p:txBody>
          <a:bodyPr wrap="none" rtlCol="0">
            <a:spAutoFit/>
          </a:bodyPr>
          <a:lstStyle/>
          <a:p>
            <a:r>
              <a:rPr lang="en-GB" sz="2000" dirty="0"/>
              <a:t>has publisher’s name</a:t>
            </a:r>
          </a:p>
        </p:txBody>
      </p:sp>
      <p:sp>
        <p:nvSpPr>
          <p:cNvPr id="25" name="TextBox 24"/>
          <p:cNvSpPr txBox="1"/>
          <p:nvPr/>
        </p:nvSpPr>
        <p:spPr>
          <a:xfrm>
            <a:off x="863375" y="4943091"/>
            <a:ext cx="2563522" cy="400110"/>
          </a:xfrm>
          <a:prstGeom prst="rect">
            <a:avLst/>
          </a:prstGeom>
          <a:noFill/>
        </p:spPr>
        <p:txBody>
          <a:bodyPr wrap="none" rtlCol="0">
            <a:spAutoFit/>
          </a:bodyPr>
          <a:lstStyle/>
          <a:p>
            <a:r>
              <a:rPr lang="en-GB" sz="2000" dirty="0"/>
              <a:t>has date of publication</a:t>
            </a:r>
          </a:p>
        </p:txBody>
      </p:sp>
      <p:cxnSp>
        <p:nvCxnSpPr>
          <p:cNvPr id="27" name="Curved Connector 26"/>
          <p:cNvCxnSpPr>
            <a:stCxn id="5" idx="2"/>
            <a:endCxn id="11" idx="2"/>
          </p:cNvCxnSpPr>
          <p:nvPr/>
        </p:nvCxnSpPr>
        <p:spPr>
          <a:xfrm rot="16200000" flipH="1">
            <a:off x="1931959" y="3495470"/>
            <a:ext cx="623785" cy="2205046"/>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240535" y="2831823"/>
            <a:ext cx="1589767" cy="656990"/>
            <a:chOff x="1836445" y="2260272"/>
            <a:chExt cx="1589767" cy="656990"/>
          </a:xfrm>
        </p:grpSpPr>
        <p:sp>
          <p:nvSpPr>
            <p:cNvPr id="34" name="Oval 33"/>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grpSp>
        <p:nvGrpSpPr>
          <p:cNvPr id="36" name="Group 35"/>
          <p:cNvGrpSpPr/>
          <p:nvPr/>
        </p:nvGrpSpPr>
        <p:grpSpPr>
          <a:xfrm>
            <a:off x="5240534" y="3692623"/>
            <a:ext cx="1589767" cy="656990"/>
            <a:chOff x="1836445" y="2260272"/>
            <a:chExt cx="1589767" cy="656990"/>
          </a:xfrm>
        </p:grpSpPr>
        <p:sp>
          <p:nvSpPr>
            <p:cNvPr id="37" name="Oval 36"/>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grpSp>
        <p:nvGrpSpPr>
          <p:cNvPr id="39" name="Group 38"/>
          <p:cNvGrpSpPr/>
          <p:nvPr/>
        </p:nvGrpSpPr>
        <p:grpSpPr>
          <a:xfrm>
            <a:off x="5240534" y="4581391"/>
            <a:ext cx="1589767" cy="656990"/>
            <a:chOff x="1836445" y="2260272"/>
            <a:chExt cx="1589767" cy="656990"/>
          </a:xfrm>
        </p:grpSpPr>
        <p:sp>
          <p:nvSpPr>
            <p:cNvPr id="40" name="Oval 39"/>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cxnSp>
        <p:nvCxnSpPr>
          <p:cNvPr id="42" name="Curved Connector 41"/>
          <p:cNvCxnSpPr>
            <a:stCxn id="11" idx="6"/>
            <a:endCxn id="40" idx="2"/>
          </p:cNvCxnSpPr>
          <p:nvPr/>
        </p:nvCxnSpPr>
        <p:spPr>
          <a:xfrm>
            <a:off x="5013577" y="4909886"/>
            <a:ext cx="226957" cy="1270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7" idx="6"/>
            <a:endCxn id="37" idx="2"/>
          </p:cNvCxnSpPr>
          <p:nvPr/>
        </p:nvCxnSpPr>
        <p:spPr>
          <a:xfrm>
            <a:off x="4457927" y="4021118"/>
            <a:ext cx="782607" cy="1270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8" idx="6"/>
            <a:endCxn id="34" idx="2"/>
          </p:cNvCxnSpPr>
          <p:nvPr/>
        </p:nvCxnSpPr>
        <p:spPr>
          <a:xfrm flipV="1">
            <a:off x="4695857" y="3160318"/>
            <a:ext cx="544678" cy="3755"/>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 idx="2"/>
            <a:endCxn id="55" idx="1"/>
          </p:cNvCxnSpPr>
          <p:nvPr/>
        </p:nvCxnSpPr>
        <p:spPr>
          <a:xfrm rot="10800000" flipH="1">
            <a:off x="863374" y="2118747"/>
            <a:ext cx="2852753" cy="1905745"/>
          </a:xfrm>
          <a:prstGeom prst="curvedConnector3">
            <a:avLst>
              <a:gd name="adj1" fmla="val -801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16128" y="1857136"/>
            <a:ext cx="3378297" cy="523220"/>
          </a:xfrm>
          <a:prstGeom prst="rect">
            <a:avLst/>
          </a:prstGeom>
          <a:noFill/>
          <a:ln w="28575">
            <a:solidFill>
              <a:schemeClr val="accent1"/>
            </a:solidFill>
          </a:ln>
        </p:spPr>
        <p:txBody>
          <a:bodyPr wrap="none" rtlCol="0">
            <a:spAutoFit/>
          </a:bodyPr>
          <a:lstStyle/>
          <a:p>
            <a:r>
              <a:rPr lang="en-GB" sz="2800" dirty="0"/>
              <a:t>Publication statement</a:t>
            </a:r>
          </a:p>
        </p:txBody>
      </p:sp>
      <p:sp>
        <p:nvSpPr>
          <p:cNvPr id="61" name="TextBox 60"/>
          <p:cNvSpPr txBox="1"/>
          <p:nvPr/>
        </p:nvSpPr>
        <p:spPr>
          <a:xfrm>
            <a:off x="1621931" y="1381146"/>
            <a:ext cx="2042162" cy="707886"/>
          </a:xfrm>
          <a:prstGeom prst="rect">
            <a:avLst/>
          </a:prstGeom>
          <a:noFill/>
        </p:spPr>
        <p:txBody>
          <a:bodyPr wrap="none" rtlCol="0">
            <a:spAutoFit/>
          </a:bodyPr>
          <a:lstStyle/>
          <a:p>
            <a:pPr algn="r"/>
            <a:r>
              <a:rPr lang="en-GB" sz="2000" dirty="0"/>
              <a:t>has manifestation</a:t>
            </a:r>
          </a:p>
          <a:p>
            <a:pPr algn="r"/>
            <a:r>
              <a:rPr lang="en-GB" sz="2000" dirty="0"/>
              <a:t>statement</a:t>
            </a:r>
          </a:p>
        </p:txBody>
      </p:sp>
      <p:sp>
        <p:nvSpPr>
          <p:cNvPr id="65" name="TextBox 64"/>
          <p:cNvSpPr txBox="1"/>
          <p:nvPr/>
        </p:nvSpPr>
        <p:spPr>
          <a:xfrm>
            <a:off x="7213855" y="1918691"/>
            <a:ext cx="1500338" cy="400110"/>
          </a:xfrm>
          <a:prstGeom prst="rect">
            <a:avLst/>
          </a:prstGeom>
          <a:solidFill>
            <a:srgbClr val="00B0F0"/>
          </a:solidFill>
        </p:spPr>
        <p:txBody>
          <a:bodyPr wrap="square" rtlCol="0">
            <a:spAutoFit/>
          </a:bodyPr>
          <a:lstStyle/>
          <a:p>
            <a:pPr algn="ctr"/>
            <a:r>
              <a:rPr lang="en-GB" sz="2000" dirty="0"/>
              <a:t>Transcribed</a:t>
            </a:r>
          </a:p>
        </p:txBody>
      </p:sp>
      <p:sp>
        <p:nvSpPr>
          <p:cNvPr id="66" name="TextBox 65"/>
          <p:cNvSpPr txBox="1"/>
          <p:nvPr/>
        </p:nvSpPr>
        <p:spPr>
          <a:xfrm>
            <a:off x="7213855" y="3821063"/>
            <a:ext cx="1500338" cy="400110"/>
          </a:xfrm>
          <a:prstGeom prst="rect">
            <a:avLst/>
          </a:prstGeom>
          <a:solidFill>
            <a:srgbClr val="00B0F0"/>
          </a:solidFill>
        </p:spPr>
        <p:txBody>
          <a:bodyPr wrap="square" rtlCol="0">
            <a:spAutoFit/>
          </a:bodyPr>
          <a:lstStyle/>
          <a:p>
            <a:pPr algn="ctr"/>
            <a:r>
              <a:rPr lang="en-GB" sz="2000" dirty="0"/>
              <a:t>Recorded</a:t>
            </a:r>
          </a:p>
        </p:txBody>
      </p:sp>
      <p:sp>
        <p:nvSpPr>
          <p:cNvPr id="43" name="TextBox 42"/>
          <p:cNvSpPr txBox="1"/>
          <p:nvPr/>
        </p:nvSpPr>
        <p:spPr>
          <a:xfrm>
            <a:off x="342486" y="337871"/>
            <a:ext cx="6251455" cy="769441"/>
          </a:xfrm>
          <a:prstGeom prst="rect">
            <a:avLst/>
          </a:prstGeom>
          <a:solidFill>
            <a:srgbClr val="A1C7F6"/>
          </a:solidFill>
          <a:ln>
            <a:solidFill>
              <a:schemeClr val="tx1"/>
            </a:solidFill>
          </a:ln>
        </p:spPr>
        <p:txBody>
          <a:bodyPr wrap="none" rtlCol="0">
            <a:spAutoFit/>
          </a:bodyPr>
          <a:lstStyle/>
          <a:p>
            <a:r>
              <a:rPr lang="en-GB" sz="4400" dirty="0">
                <a:latin typeface="+mj-lt"/>
              </a:rPr>
              <a:t>Attributes =&gt; Relationships</a:t>
            </a:r>
          </a:p>
        </p:txBody>
      </p:sp>
    </p:spTree>
    <p:extLst>
      <p:ext uri="{BB962C8B-B14F-4D97-AF65-F5344CB8AC3E}">
        <p14:creationId xmlns:p14="http://schemas.microsoft.com/office/powerpoint/2010/main" val="1273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1000"/>
                                        <p:tgtEl>
                                          <p:spTgt spid="66"/>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55" grpId="0" animBg="1"/>
      <p:bldP spid="61" grpId="0"/>
      <p:bldP spid="65"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486" y="337871"/>
            <a:ext cx="2672463" cy="769441"/>
          </a:xfrm>
          <a:prstGeom prst="rect">
            <a:avLst/>
          </a:prstGeom>
          <a:solidFill>
            <a:srgbClr val="A1C7F6"/>
          </a:solidFill>
          <a:ln>
            <a:solidFill>
              <a:schemeClr val="tx1"/>
            </a:solidFill>
          </a:ln>
        </p:spPr>
        <p:txBody>
          <a:bodyPr wrap="none" rtlCol="0">
            <a:spAutoFit/>
          </a:bodyPr>
          <a:lstStyle/>
          <a:p>
            <a:r>
              <a:rPr lang="en-GB" sz="4400" dirty="0">
                <a:latin typeface="+mj-lt"/>
              </a:rPr>
              <a:t>4-fold path</a:t>
            </a:r>
          </a:p>
        </p:txBody>
      </p:sp>
      <p:sp>
        <p:nvSpPr>
          <p:cNvPr id="4" name="TextBox 3"/>
          <p:cNvSpPr txBox="1"/>
          <p:nvPr/>
        </p:nvSpPr>
        <p:spPr>
          <a:xfrm>
            <a:off x="424873" y="1881274"/>
            <a:ext cx="8238836" cy="954107"/>
          </a:xfrm>
          <a:prstGeom prst="rect">
            <a:avLst/>
          </a:prstGeom>
          <a:noFill/>
        </p:spPr>
        <p:txBody>
          <a:bodyPr wrap="square" rtlCol="0">
            <a:spAutoFit/>
          </a:bodyPr>
          <a:lstStyle/>
          <a:p>
            <a:r>
              <a:rPr lang="en-GB" sz="2800" dirty="0"/>
              <a:t>The “4-fold path” supports RDA data in catalogue cards, flat file schema, RDBMS, and linked data</a:t>
            </a:r>
          </a:p>
        </p:txBody>
      </p:sp>
      <p:sp>
        <p:nvSpPr>
          <p:cNvPr id="5" name="TextBox 4"/>
          <p:cNvSpPr txBox="1"/>
          <p:nvPr/>
        </p:nvSpPr>
        <p:spPr>
          <a:xfrm>
            <a:off x="424873" y="3517009"/>
            <a:ext cx="4238750" cy="2246769"/>
          </a:xfrm>
          <a:prstGeom prst="rect">
            <a:avLst/>
          </a:prstGeom>
          <a:noFill/>
          <a:ln>
            <a:solidFill>
              <a:schemeClr val="tx1"/>
            </a:solidFill>
          </a:ln>
        </p:spPr>
        <p:txBody>
          <a:bodyPr wrap="square" rtlCol="0">
            <a:spAutoFit/>
          </a:bodyPr>
          <a:lstStyle/>
          <a:p>
            <a:r>
              <a:rPr lang="en-GB" sz="2800" i="1" dirty="0"/>
              <a:t>Describing a related entity:</a:t>
            </a:r>
          </a:p>
          <a:p>
            <a:r>
              <a:rPr lang="en-GB" sz="2800" dirty="0"/>
              <a:t>Unstructured description</a:t>
            </a:r>
          </a:p>
          <a:p>
            <a:r>
              <a:rPr lang="en-GB" sz="2800" dirty="0"/>
              <a:t>Structured description</a:t>
            </a:r>
          </a:p>
          <a:p>
            <a:r>
              <a:rPr lang="en-GB" sz="2800" dirty="0"/>
              <a:t>Identifier</a:t>
            </a:r>
          </a:p>
          <a:p>
            <a:r>
              <a:rPr lang="en-GB" sz="2800" dirty="0"/>
              <a:t>URI</a:t>
            </a:r>
          </a:p>
        </p:txBody>
      </p:sp>
      <p:sp>
        <p:nvSpPr>
          <p:cNvPr id="6" name="TextBox 5"/>
          <p:cNvSpPr txBox="1"/>
          <p:nvPr/>
        </p:nvSpPr>
        <p:spPr>
          <a:xfrm>
            <a:off x="5066146" y="3517009"/>
            <a:ext cx="3597563" cy="2246769"/>
          </a:xfrm>
          <a:prstGeom prst="rect">
            <a:avLst/>
          </a:prstGeom>
          <a:noFill/>
          <a:ln>
            <a:solidFill>
              <a:schemeClr val="tx1"/>
            </a:solidFill>
          </a:ln>
        </p:spPr>
        <p:txBody>
          <a:bodyPr wrap="square" rtlCol="0">
            <a:spAutoFit/>
          </a:bodyPr>
          <a:lstStyle/>
          <a:p>
            <a:r>
              <a:rPr lang="en-GB" sz="2800" i="1" dirty="0"/>
              <a:t>General guidance and instructions:</a:t>
            </a:r>
          </a:p>
          <a:p>
            <a:r>
              <a:rPr lang="en-GB" sz="2800" dirty="0"/>
              <a:t>Simple</a:t>
            </a:r>
          </a:p>
          <a:p>
            <a:r>
              <a:rPr lang="en-GB" sz="2800" dirty="0"/>
              <a:t>Less duplication</a:t>
            </a:r>
          </a:p>
          <a:p>
            <a:r>
              <a:rPr lang="en-GB" sz="2800" dirty="0"/>
              <a:t>Easier to translate</a:t>
            </a:r>
          </a:p>
        </p:txBody>
      </p:sp>
      <p:sp>
        <p:nvSpPr>
          <p:cNvPr id="2" name="TextBox 1"/>
          <p:cNvSpPr txBox="1"/>
          <p:nvPr/>
        </p:nvSpPr>
        <p:spPr>
          <a:xfrm>
            <a:off x="3525901" y="430203"/>
            <a:ext cx="5269263" cy="584775"/>
          </a:xfrm>
          <a:prstGeom prst="rect">
            <a:avLst/>
          </a:prstGeom>
          <a:noFill/>
        </p:spPr>
        <p:txBody>
          <a:bodyPr wrap="none" rtlCol="0">
            <a:spAutoFit/>
          </a:bodyPr>
          <a:lstStyle/>
          <a:p>
            <a:r>
              <a:rPr lang="en-GB" sz="3200" dirty="0"/>
              <a:t>RDA database implementation</a:t>
            </a:r>
          </a:p>
        </p:txBody>
      </p:sp>
    </p:spTree>
    <p:extLst>
      <p:ext uri="{BB962C8B-B14F-4D97-AF65-F5344CB8AC3E}">
        <p14:creationId xmlns:p14="http://schemas.microsoft.com/office/powerpoint/2010/main" val="9580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4279" y="3590233"/>
            <a:ext cx="6928179" cy="584775"/>
          </a:xfrm>
          <a:prstGeom prst="rect">
            <a:avLst/>
          </a:prstGeom>
          <a:noFill/>
        </p:spPr>
        <p:txBody>
          <a:bodyPr wrap="none" rtlCol="0">
            <a:spAutoFit/>
          </a:bodyPr>
          <a:lstStyle/>
          <a:p>
            <a:r>
              <a:rPr lang="en-GB" sz="3200" dirty="0"/>
              <a:t>Local refinement of elements and values</a:t>
            </a:r>
          </a:p>
        </p:txBody>
      </p:sp>
      <p:sp>
        <p:nvSpPr>
          <p:cNvPr id="5" name="TextBox 4"/>
          <p:cNvSpPr txBox="1"/>
          <p:nvPr/>
        </p:nvSpPr>
        <p:spPr>
          <a:xfrm>
            <a:off x="342486" y="337871"/>
            <a:ext cx="5404043" cy="769441"/>
          </a:xfrm>
          <a:prstGeom prst="rect">
            <a:avLst/>
          </a:prstGeom>
          <a:solidFill>
            <a:srgbClr val="A1C7F6"/>
          </a:solidFill>
          <a:ln>
            <a:solidFill>
              <a:schemeClr val="tx1"/>
            </a:solidFill>
          </a:ln>
        </p:spPr>
        <p:txBody>
          <a:bodyPr wrap="none" rtlCol="0">
            <a:spAutoFit/>
          </a:bodyPr>
          <a:lstStyle/>
          <a:p>
            <a:r>
              <a:rPr lang="en-GB" sz="4400" dirty="0">
                <a:latin typeface="+mj-lt"/>
              </a:rPr>
              <a:t>Some specific activities</a:t>
            </a:r>
          </a:p>
        </p:txBody>
      </p:sp>
      <p:sp>
        <p:nvSpPr>
          <p:cNvPr id="7" name="TextBox 6"/>
          <p:cNvSpPr txBox="1"/>
          <p:nvPr/>
        </p:nvSpPr>
        <p:spPr>
          <a:xfrm>
            <a:off x="1014279" y="1934221"/>
            <a:ext cx="2181238" cy="584775"/>
          </a:xfrm>
          <a:prstGeom prst="rect">
            <a:avLst/>
          </a:prstGeom>
          <a:noFill/>
        </p:spPr>
        <p:txBody>
          <a:bodyPr wrap="none" rtlCol="0">
            <a:spAutoFit/>
          </a:bodyPr>
          <a:lstStyle/>
          <a:p>
            <a:r>
              <a:rPr lang="en-GB" sz="3200" dirty="0"/>
              <a:t>Translations</a:t>
            </a:r>
          </a:p>
        </p:txBody>
      </p:sp>
      <p:sp>
        <p:nvSpPr>
          <p:cNvPr id="9" name="TextBox 8"/>
          <p:cNvSpPr txBox="1"/>
          <p:nvPr/>
        </p:nvSpPr>
        <p:spPr>
          <a:xfrm>
            <a:off x="1014279" y="4418240"/>
            <a:ext cx="4688528" cy="584775"/>
          </a:xfrm>
          <a:prstGeom prst="rect">
            <a:avLst/>
          </a:prstGeom>
          <a:noFill/>
        </p:spPr>
        <p:txBody>
          <a:bodyPr wrap="none" rtlCol="0">
            <a:spAutoFit/>
          </a:bodyPr>
          <a:lstStyle/>
          <a:p>
            <a:r>
              <a:rPr lang="en-GB" sz="3200" dirty="0"/>
              <a:t>Local policies and practices</a:t>
            </a:r>
          </a:p>
        </p:txBody>
      </p:sp>
      <p:sp>
        <p:nvSpPr>
          <p:cNvPr id="10" name="TextBox 9"/>
          <p:cNvSpPr txBox="1"/>
          <p:nvPr/>
        </p:nvSpPr>
        <p:spPr>
          <a:xfrm>
            <a:off x="1014279" y="2762227"/>
            <a:ext cx="3944926" cy="584775"/>
          </a:xfrm>
          <a:prstGeom prst="rect">
            <a:avLst/>
          </a:prstGeom>
          <a:noFill/>
        </p:spPr>
        <p:txBody>
          <a:bodyPr wrap="none" rtlCol="0">
            <a:spAutoFit/>
          </a:bodyPr>
          <a:lstStyle/>
          <a:p>
            <a:r>
              <a:rPr lang="en-GB" sz="3200" dirty="0"/>
              <a:t>Multi-lingual RDA data</a:t>
            </a:r>
          </a:p>
        </p:txBody>
      </p:sp>
    </p:spTree>
    <p:extLst>
      <p:ext uri="{BB962C8B-B14F-4D97-AF65-F5344CB8AC3E}">
        <p14:creationId xmlns:p14="http://schemas.microsoft.com/office/powerpoint/2010/main" val="374975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486" y="337871"/>
            <a:ext cx="2881879" cy="769441"/>
          </a:xfrm>
          <a:prstGeom prst="rect">
            <a:avLst/>
          </a:prstGeom>
          <a:solidFill>
            <a:srgbClr val="A1C7F6"/>
          </a:solidFill>
          <a:ln>
            <a:solidFill>
              <a:schemeClr val="tx1"/>
            </a:solidFill>
          </a:ln>
        </p:spPr>
        <p:txBody>
          <a:bodyPr wrap="none" rtlCol="0">
            <a:spAutoFit/>
          </a:bodyPr>
          <a:lstStyle/>
          <a:p>
            <a:r>
              <a:rPr lang="en-GB" sz="4400" dirty="0">
                <a:latin typeface="+mj-lt"/>
              </a:rPr>
              <a:t>Translations</a:t>
            </a:r>
          </a:p>
        </p:txBody>
      </p:sp>
      <p:sp>
        <p:nvSpPr>
          <p:cNvPr id="9" name="TextBox 8"/>
          <p:cNvSpPr txBox="1"/>
          <p:nvPr/>
        </p:nvSpPr>
        <p:spPr>
          <a:xfrm>
            <a:off x="565095" y="3209544"/>
            <a:ext cx="2280496" cy="2677656"/>
          </a:xfrm>
          <a:prstGeom prst="rect">
            <a:avLst/>
          </a:prstGeom>
          <a:noFill/>
        </p:spPr>
        <p:txBody>
          <a:bodyPr wrap="none" rtlCol="0">
            <a:spAutoFit/>
          </a:bodyPr>
          <a:lstStyle/>
          <a:p>
            <a:r>
              <a:rPr lang="en-GB" sz="2800" dirty="0"/>
              <a:t>Translations in</a:t>
            </a:r>
          </a:p>
          <a:p>
            <a:r>
              <a:rPr lang="en-GB" sz="2800" dirty="0"/>
              <a:t>RDA Registry:</a:t>
            </a:r>
          </a:p>
          <a:p>
            <a:r>
              <a:rPr lang="en-GB" sz="2800" dirty="0"/>
              <a:t>German</a:t>
            </a:r>
          </a:p>
          <a:p>
            <a:r>
              <a:rPr lang="en-GB" sz="2800" dirty="0"/>
              <a:t>French</a:t>
            </a:r>
          </a:p>
          <a:p>
            <a:r>
              <a:rPr lang="en-GB" sz="2800" dirty="0"/>
              <a:t>Spanish</a:t>
            </a:r>
          </a:p>
          <a:p>
            <a:r>
              <a:rPr lang="en-GB" sz="2800" dirty="0"/>
              <a:t>Chinese</a:t>
            </a:r>
          </a:p>
        </p:txBody>
      </p:sp>
      <p:grpSp>
        <p:nvGrpSpPr>
          <p:cNvPr id="10" name="Group 9"/>
          <p:cNvGrpSpPr/>
          <p:nvPr/>
        </p:nvGrpSpPr>
        <p:grpSpPr>
          <a:xfrm>
            <a:off x="468850" y="1746504"/>
            <a:ext cx="2472986" cy="1380744"/>
            <a:chOff x="468850" y="1746504"/>
            <a:chExt cx="2472986" cy="1380744"/>
          </a:xfrm>
        </p:grpSpPr>
        <p:sp>
          <p:nvSpPr>
            <p:cNvPr id="11" name="Down Arrow Callout 10"/>
            <p:cNvSpPr/>
            <p:nvPr/>
          </p:nvSpPr>
          <p:spPr>
            <a:xfrm>
              <a:off x="490892" y="1746504"/>
              <a:ext cx="2428903" cy="138074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68850" y="1746504"/>
              <a:ext cx="2472986" cy="830997"/>
            </a:xfrm>
            <a:prstGeom prst="rect">
              <a:avLst/>
            </a:prstGeom>
            <a:noFill/>
          </p:spPr>
          <p:txBody>
            <a:bodyPr wrap="none" rtlCol="0">
              <a:spAutoFit/>
            </a:bodyPr>
            <a:lstStyle/>
            <a:p>
              <a:pPr algn="ctr"/>
              <a:r>
                <a:rPr lang="en-GB" sz="2400" dirty="0">
                  <a:solidFill>
                    <a:schemeClr val="bg1"/>
                  </a:solidFill>
                </a:rPr>
                <a:t>RDA</a:t>
              </a:r>
            </a:p>
            <a:p>
              <a:pPr algn="ctr"/>
              <a:r>
                <a:rPr lang="en-GB" sz="2400" dirty="0">
                  <a:solidFill>
                    <a:schemeClr val="bg1"/>
                  </a:solidFill>
                </a:rPr>
                <a:t>Translations Policy</a:t>
              </a:r>
            </a:p>
          </p:txBody>
        </p:sp>
      </p:grpSp>
      <p:sp>
        <p:nvSpPr>
          <p:cNvPr id="7" name="TextBox 6"/>
          <p:cNvSpPr txBox="1"/>
          <p:nvPr/>
        </p:nvSpPr>
        <p:spPr>
          <a:xfrm>
            <a:off x="4125714" y="3424987"/>
            <a:ext cx="4212563" cy="2246769"/>
          </a:xfrm>
          <a:prstGeom prst="rect">
            <a:avLst/>
          </a:prstGeom>
          <a:noFill/>
        </p:spPr>
        <p:txBody>
          <a:bodyPr wrap="none" rtlCol="0">
            <a:spAutoFit/>
          </a:bodyPr>
          <a:lstStyle/>
          <a:p>
            <a:r>
              <a:rPr lang="en-GB" sz="2800" dirty="0"/>
              <a:t>In process (RDA Reference):</a:t>
            </a:r>
          </a:p>
          <a:p>
            <a:r>
              <a:rPr lang="en-GB" sz="2800" dirty="0"/>
              <a:t>Arabic</a:t>
            </a:r>
          </a:p>
          <a:p>
            <a:r>
              <a:rPr lang="en-GB" sz="2800" dirty="0"/>
              <a:t>Dutch</a:t>
            </a:r>
          </a:p>
          <a:p>
            <a:r>
              <a:rPr lang="en-GB" sz="2800" dirty="0"/>
              <a:t>Swedish</a:t>
            </a:r>
          </a:p>
          <a:p>
            <a:r>
              <a:rPr lang="en-GB" sz="2800" dirty="0"/>
              <a:t>Chinese</a:t>
            </a:r>
          </a:p>
        </p:txBody>
      </p:sp>
      <p:sp>
        <p:nvSpPr>
          <p:cNvPr id="8" name="TextBox 7"/>
          <p:cNvSpPr txBox="1"/>
          <p:nvPr/>
        </p:nvSpPr>
        <p:spPr>
          <a:xfrm>
            <a:off x="4125714" y="1742253"/>
            <a:ext cx="3721212" cy="1384995"/>
          </a:xfrm>
          <a:prstGeom prst="rect">
            <a:avLst/>
          </a:prstGeom>
          <a:noFill/>
        </p:spPr>
        <p:txBody>
          <a:bodyPr wrap="none" rtlCol="0">
            <a:spAutoFit/>
          </a:bodyPr>
          <a:lstStyle/>
          <a:p>
            <a:r>
              <a:rPr lang="en-GB" sz="2800" dirty="0"/>
              <a:t>In process (RDA Toolkit):</a:t>
            </a:r>
          </a:p>
          <a:p>
            <a:r>
              <a:rPr lang="en-GB" sz="2800" dirty="0"/>
              <a:t>Finnish</a:t>
            </a:r>
          </a:p>
          <a:p>
            <a:r>
              <a:rPr lang="en-GB" sz="2800" dirty="0"/>
              <a:t>Italian</a:t>
            </a:r>
          </a:p>
        </p:txBody>
      </p:sp>
    </p:spTree>
    <p:extLst>
      <p:ext uri="{BB962C8B-B14F-4D97-AF65-F5344CB8AC3E}">
        <p14:creationId xmlns:p14="http://schemas.microsoft.com/office/powerpoint/2010/main" val="19680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141" y="674424"/>
            <a:ext cx="5707687" cy="5846501"/>
          </a:xfrm>
          <a:prstGeom prst="rect">
            <a:avLst/>
          </a:prstGeom>
        </p:spPr>
      </p:pic>
      <p:sp>
        <p:nvSpPr>
          <p:cNvPr id="4" name="TextBox 3"/>
          <p:cNvSpPr txBox="1"/>
          <p:nvPr/>
        </p:nvSpPr>
        <p:spPr>
          <a:xfrm>
            <a:off x="342486" y="337871"/>
            <a:ext cx="2269467" cy="1446550"/>
          </a:xfrm>
          <a:prstGeom prst="rect">
            <a:avLst/>
          </a:prstGeom>
          <a:solidFill>
            <a:srgbClr val="A1C7F6"/>
          </a:solidFill>
          <a:ln>
            <a:solidFill>
              <a:schemeClr val="tx1"/>
            </a:solidFill>
          </a:ln>
        </p:spPr>
        <p:txBody>
          <a:bodyPr wrap="none" rtlCol="0">
            <a:spAutoFit/>
          </a:bodyPr>
          <a:lstStyle/>
          <a:p>
            <a:r>
              <a:rPr lang="en-GB" sz="4400" dirty="0">
                <a:latin typeface="+mj-lt"/>
              </a:rPr>
              <a:t>Semantic</a:t>
            </a:r>
          </a:p>
          <a:p>
            <a:r>
              <a:rPr lang="en-GB" sz="4400" dirty="0">
                <a:latin typeface="+mj-lt"/>
              </a:rPr>
              <a:t>Web</a:t>
            </a:r>
          </a:p>
        </p:txBody>
      </p:sp>
      <p:sp>
        <p:nvSpPr>
          <p:cNvPr id="8" name="Rectangle 7"/>
          <p:cNvSpPr/>
          <p:nvPr/>
        </p:nvSpPr>
        <p:spPr>
          <a:xfrm>
            <a:off x="3068087" y="2540001"/>
            <a:ext cx="5170748" cy="3232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5" name="Rectangle 14"/>
          <p:cNvSpPr/>
          <p:nvPr/>
        </p:nvSpPr>
        <p:spPr>
          <a:xfrm>
            <a:off x="2994195" y="3842327"/>
            <a:ext cx="73892" cy="2586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rved Right Arrow 16"/>
          <p:cNvSpPr/>
          <p:nvPr/>
        </p:nvSpPr>
        <p:spPr>
          <a:xfrm>
            <a:off x="2125977" y="2604962"/>
            <a:ext cx="923637" cy="27518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9270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2318712" cy="769441"/>
          </a:xfrm>
          <a:prstGeom prst="rect">
            <a:avLst/>
          </a:prstGeom>
          <a:solidFill>
            <a:srgbClr val="A1C7F6"/>
          </a:solidFill>
          <a:ln>
            <a:solidFill>
              <a:schemeClr val="tx1"/>
            </a:solidFill>
          </a:ln>
        </p:spPr>
        <p:txBody>
          <a:bodyPr wrap="none" rtlCol="0">
            <a:spAutoFit/>
          </a:bodyPr>
          <a:lstStyle/>
          <a:p>
            <a:r>
              <a:rPr lang="en-GB" sz="4400" dirty="0">
                <a:latin typeface="+mj-lt"/>
              </a:rPr>
              <a:t>Overview</a:t>
            </a:r>
          </a:p>
        </p:txBody>
      </p:sp>
      <p:sp>
        <p:nvSpPr>
          <p:cNvPr id="9" name="TextBox 8"/>
          <p:cNvSpPr txBox="1"/>
          <p:nvPr/>
        </p:nvSpPr>
        <p:spPr>
          <a:xfrm>
            <a:off x="1501842" y="2117005"/>
            <a:ext cx="6271332" cy="1569660"/>
          </a:xfrm>
          <a:prstGeom prst="rect">
            <a:avLst/>
          </a:prstGeom>
          <a:noFill/>
        </p:spPr>
        <p:txBody>
          <a:bodyPr wrap="none" rtlCol="0">
            <a:spAutoFit/>
          </a:bodyPr>
          <a:lstStyle/>
          <a:p>
            <a:pPr marL="514350" indent="-514350">
              <a:buFont typeface="+mj-lt"/>
              <a:buAutoNum type="arabicPeriod"/>
            </a:pPr>
            <a:r>
              <a:rPr lang="en-GB" sz="3200" dirty="0"/>
              <a:t>RDA strategy and governance</a:t>
            </a:r>
          </a:p>
          <a:p>
            <a:pPr marL="514350" indent="-514350">
              <a:buFont typeface="+mj-lt"/>
              <a:buAutoNum type="arabicPeriod"/>
            </a:pPr>
            <a:r>
              <a:rPr lang="en-GB" sz="3200" dirty="0"/>
              <a:t>Translations and multilingual data</a:t>
            </a:r>
          </a:p>
          <a:p>
            <a:pPr marL="514350" indent="-514350">
              <a:buFont typeface="+mj-lt"/>
              <a:buAutoNum type="arabicPeriod"/>
            </a:pPr>
            <a:r>
              <a:rPr lang="en-GB" sz="3200" dirty="0"/>
              <a:t>Local and global RDA</a:t>
            </a:r>
          </a:p>
        </p:txBody>
      </p:sp>
    </p:spTree>
    <p:extLst>
      <p:ext uri="{BB962C8B-B14F-4D97-AF65-F5344CB8AC3E}">
        <p14:creationId xmlns:p14="http://schemas.microsoft.com/office/powerpoint/2010/main" val="150970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582673"/>
            <a:ext cx="8742370" cy="61552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963" y="59453"/>
            <a:ext cx="2655214" cy="523220"/>
          </a:xfrm>
          <a:prstGeom prst="rect">
            <a:avLst/>
          </a:prstGeom>
          <a:noFill/>
        </p:spPr>
        <p:txBody>
          <a:bodyPr wrap="none" rtlCol="0">
            <a:spAutoFit/>
          </a:bodyPr>
          <a:lstStyle/>
          <a:p>
            <a:r>
              <a:rPr lang="en-GB" sz="2800" dirty="0"/>
              <a:t>Multilingual data</a:t>
            </a:r>
            <a:endParaRPr lang="en-US" sz="2800" dirty="0"/>
          </a:p>
        </p:txBody>
      </p:sp>
      <p:sp>
        <p:nvSpPr>
          <p:cNvPr id="4" name="TextBox 3"/>
          <p:cNvSpPr txBox="1"/>
          <p:nvPr/>
        </p:nvSpPr>
        <p:spPr>
          <a:xfrm>
            <a:off x="2849177" y="6186935"/>
            <a:ext cx="2211246" cy="400110"/>
          </a:xfrm>
          <a:prstGeom prst="rect">
            <a:avLst/>
          </a:prstGeom>
          <a:solidFill>
            <a:srgbClr val="FFC000"/>
          </a:solidFill>
          <a:ln>
            <a:solidFill>
              <a:schemeClr val="tx1"/>
            </a:solidFill>
          </a:ln>
        </p:spPr>
        <p:txBody>
          <a:bodyPr wrap="none" rtlCol="0">
            <a:spAutoFit/>
          </a:bodyPr>
          <a:lstStyle/>
          <a:p>
            <a:r>
              <a:rPr lang="en-GB" sz="2000" dirty="0"/>
              <a:t>German translation</a:t>
            </a:r>
          </a:p>
        </p:txBody>
      </p:sp>
      <p:sp>
        <p:nvSpPr>
          <p:cNvPr id="5" name="Oval 4"/>
          <p:cNvSpPr/>
          <p:nvPr/>
        </p:nvSpPr>
        <p:spPr>
          <a:xfrm>
            <a:off x="3167719" y="1911927"/>
            <a:ext cx="4008936" cy="69272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30144" y="6186935"/>
            <a:ext cx="1619033" cy="400110"/>
          </a:xfrm>
          <a:prstGeom prst="rect">
            <a:avLst/>
          </a:prstGeom>
          <a:solidFill>
            <a:srgbClr val="92D050"/>
          </a:solidFill>
          <a:ln>
            <a:solidFill>
              <a:schemeClr val="tx1"/>
            </a:solidFill>
          </a:ln>
        </p:spPr>
        <p:txBody>
          <a:bodyPr wrap="none" rtlCol="0">
            <a:spAutoFit/>
          </a:bodyPr>
          <a:lstStyle/>
          <a:p>
            <a:r>
              <a:rPr lang="en-GB" sz="2000" dirty="0"/>
              <a:t>Swedish work</a:t>
            </a:r>
          </a:p>
        </p:txBody>
      </p:sp>
      <p:sp>
        <p:nvSpPr>
          <p:cNvPr id="7" name="Oval 6"/>
          <p:cNvSpPr/>
          <p:nvPr/>
        </p:nvSpPr>
        <p:spPr>
          <a:xfrm>
            <a:off x="3073195" y="4700329"/>
            <a:ext cx="4103459" cy="46166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060423" y="6186935"/>
            <a:ext cx="2078198" cy="400110"/>
          </a:xfrm>
          <a:prstGeom prst="rect">
            <a:avLst/>
          </a:prstGeom>
          <a:solidFill>
            <a:srgbClr val="00B0F0"/>
          </a:solidFill>
          <a:ln>
            <a:solidFill>
              <a:schemeClr val="tx1"/>
            </a:solidFill>
          </a:ln>
        </p:spPr>
        <p:txBody>
          <a:bodyPr wrap="none" rtlCol="0">
            <a:spAutoFit/>
          </a:bodyPr>
          <a:lstStyle/>
          <a:p>
            <a:r>
              <a:rPr lang="en-GB" sz="2000" dirty="0"/>
              <a:t>English cataloguer</a:t>
            </a:r>
          </a:p>
        </p:txBody>
      </p:sp>
      <p:sp>
        <p:nvSpPr>
          <p:cNvPr id="9" name="Oval 8"/>
          <p:cNvSpPr/>
          <p:nvPr/>
        </p:nvSpPr>
        <p:spPr>
          <a:xfrm>
            <a:off x="861244" y="3933908"/>
            <a:ext cx="3434531"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32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6" y="712213"/>
            <a:ext cx="8705756" cy="6058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0423" y="6186935"/>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4" name="Oval 3"/>
          <p:cNvSpPr/>
          <p:nvPr/>
        </p:nvSpPr>
        <p:spPr>
          <a:xfrm>
            <a:off x="861244" y="4007798"/>
            <a:ext cx="3535265"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017935" y="2059709"/>
            <a:ext cx="4098051" cy="60404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8459" y="6262255"/>
            <a:ext cx="662124" cy="5287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40146" y="168267"/>
            <a:ext cx="2486130" cy="523220"/>
          </a:xfrm>
          <a:prstGeom prst="rect">
            <a:avLst/>
          </a:prstGeom>
          <a:noFill/>
        </p:spPr>
        <p:txBody>
          <a:bodyPr wrap="none" rtlCol="0">
            <a:spAutoFit/>
          </a:bodyPr>
          <a:lstStyle/>
          <a:p>
            <a:r>
              <a:rPr lang="en-GB" sz="2800" dirty="0"/>
              <a:t>Polylingual data</a:t>
            </a:r>
            <a:endParaRPr lang="en-US" sz="2800" dirty="0"/>
          </a:p>
        </p:txBody>
      </p:sp>
      <p:sp>
        <p:nvSpPr>
          <p:cNvPr id="2" name="Oval 1"/>
          <p:cNvSpPr/>
          <p:nvPr/>
        </p:nvSpPr>
        <p:spPr>
          <a:xfrm>
            <a:off x="8192655" y="3334328"/>
            <a:ext cx="683491" cy="149629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0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249655" cy="1200329"/>
          </a:xfrm>
          <a:prstGeom prst="rect">
            <a:avLst/>
          </a:prstGeom>
          <a:solidFill>
            <a:srgbClr val="A1C7F6"/>
          </a:solidFill>
          <a:ln>
            <a:solidFill>
              <a:schemeClr val="tx1"/>
            </a:solidFill>
          </a:ln>
        </p:spPr>
        <p:txBody>
          <a:bodyPr wrap="none" rtlCol="0">
            <a:spAutoFit/>
          </a:bodyPr>
          <a:lstStyle/>
          <a:p>
            <a:r>
              <a:rPr lang="en-GB" sz="3600" dirty="0">
                <a:latin typeface="+mj-lt"/>
              </a:rPr>
              <a:t>Local</a:t>
            </a:r>
          </a:p>
          <a:p>
            <a:r>
              <a:rPr lang="en-GB" sz="3600" dirty="0">
                <a:latin typeface="+mj-lt"/>
              </a:rPr>
              <a:t>refinement</a:t>
            </a:r>
          </a:p>
        </p:txBody>
      </p:sp>
      <p:sp>
        <p:nvSpPr>
          <p:cNvPr id="5" name="TextBox 4"/>
          <p:cNvSpPr txBox="1"/>
          <p:nvPr/>
        </p:nvSpPr>
        <p:spPr>
          <a:xfrm>
            <a:off x="2823663" y="420624"/>
            <a:ext cx="5960414" cy="954107"/>
          </a:xfrm>
          <a:prstGeom prst="rect">
            <a:avLst/>
          </a:prstGeom>
          <a:noFill/>
        </p:spPr>
        <p:txBody>
          <a:bodyPr wrap="none" rtlCol="0">
            <a:spAutoFit/>
          </a:bodyPr>
          <a:lstStyle/>
          <a:p>
            <a:r>
              <a:rPr lang="en-GB" sz="2800" dirty="0"/>
              <a:t>“audio belt”: refinement to Carrier type</a:t>
            </a:r>
          </a:p>
          <a:p>
            <a:r>
              <a:rPr lang="en-GB" sz="2800" dirty="0"/>
              <a:t>via RDA/ONIX Framework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86" y="1806032"/>
            <a:ext cx="6576218" cy="41101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874" y="4957826"/>
            <a:ext cx="6067203" cy="1616710"/>
          </a:xfrm>
          <a:prstGeom prst="rect">
            <a:avLst/>
          </a:prstGeom>
        </p:spPr>
      </p:pic>
    </p:spTree>
    <p:extLst>
      <p:ext uri="{BB962C8B-B14F-4D97-AF65-F5344CB8AC3E}">
        <p14:creationId xmlns:p14="http://schemas.microsoft.com/office/powerpoint/2010/main" val="1589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400" y="1154716"/>
            <a:ext cx="6348109" cy="5320670"/>
          </a:xfrm>
          <a:prstGeom prst="rect">
            <a:avLst/>
          </a:prstGeom>
        </p:spPr>
      </p:pic>
      <p:sp>
        <p:nvSpPr>
          <p:cNvPr id="3" name="TextBox 2"/>
          <p:cNvSpPr txBox="1"/>
          <p:nvPr/>
        </p:nvSpPr>
        <p:spPr>
          <a:xfrm>
            <a:off x="342485" y="337871"/>
            <a:ext cx="3850823" cy="646331"/>
          </a:xfrm>
          <a:prstGeom prst="rect">
            <a:avLst/>
          </a:prstGeom>
          <a:solidFill>
            <a:srgbClr val="A1C7F6"/>
          </a:solidFill>
          <a:ln>
            <a:solidFill>
              <a:schemeClr val="tx1"/>
            </a:solidFill>
          </a:ln>
        </p:spPr>
        <p:txBody>
          <a:bodyPr wrap="square" rtlCol="0">
            <a:spAutoFit/>
          </a:bodyPr>
          <a:lstStyle/>
          <a:p>
            <a:r>
              <a:rPr lang="en-GB" sz="3600" dirty="0">
                <a:latin typeface="+mj-lt"/>
              </a:rPr>
              <a:t>Maps for machines</a:t>
            </a:r>
          </a:p>
        </p:txBody>
      </p:sp>
    </p:spTree>
    <p:extLst>
      <p:ext uri="{BB962C8B-B14F-4D97-AF65-F5344CB8AC3E}">
        <p14:creationId xmlns:p14="http://schemas.microsoft.com/office/powerpoint/2010/main" val="157249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611026" cy="646331"/>
          </a:xfrm>
          <a:prstGeom prst="rect">
            <a:avLst/>
          </a:prstGeom>
          <a:solidFill>
            <a:srgbClr val="A1C7F6"/>
          </a:solidFill>
          <a:ln>
            <a:solidFill>
              <a:schemeClr val="tx1"/>
            </a:solidFill>
          </a:ln>
        </p:spPr>
        <p:txBody>
          <a:bodyPr wrap="square" rtlCol="0">
            <a:spAutoFit/>
          </a:bodyPr>
          <a:lstStyle/>
          <a:p>
            <a:r>
              <a:rPr lang="en-GB" sz="3600" dirty="0">
                <a:latin typeface="+mj-lt"/>
              </a:rPr>
              <a:t>Local policies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39" y="1388000"/>
            <a:ext cx="7690586" cy="3285600"/>
          </a:xfrm>
          <a:prstGeom prst="rect">
            <a:avLst/>
          </a:prstGeom>
        </p:spPr>
      </p:pic>
      <p:sp>
        <p:nvSpPr>
          <p:cNvPr id="4" name="TextBox 3"/>
          <p:cNvSpPr txBox="1"/>
          <p:nvPr/>
        </p:nvSpPr>
        <p:spPr>
          <a:xfrm>
            <a:off x="573000" y="5102505"/>
            <a:ext cx="3089244" cy="707886"/>
          </a:xfrm>
          <a:prstGeom prst="rect">
            <a:avLst/>
          </a:prstGeom>
          <a:solidFill>
            <a:srgbClr val="FFC000"/>
          </a:solidFill>
          <a:ln w="19050">
            <a:solidFill>
              <a:schemeClr val="tx1"/>
            </a:solidFill>
          </a:ln>
        </p:spPr>
        <p:txBody>
          <a:bodyPr wrap="none" rtlCol="0">
            <a:spAutoFit/>
          </a:bodyPr>
          <a:lstStyle/>
          <a:p>
            <a:pPr algn="ctr"/>
            <a:r>
              <a:rPr lang="en-GB" sz="2000" dirty="0"/>
              <a:t>National Library of Australia</a:t>
            </a:r>
          </a:p>
          <a:p>
            <a:pPr algn="ctr"/>
            <a:r>
              <a:rPr lang="en-GB" sz="2000" dirty="0"/>
              <a:t>Policy Statement</a:t>
            </a:r>
          </a:p>
        </p:txBody>
      </p:sp>
      <p:sp>
        <p:nvSpPr>
          <p:cNvPr id="5" name="TextBox 4"/>
          <p:cNvSpPr txBox="1"/>
          <p:nvPr/>
        </p:nvSpPr>
        <p:spPr>
          <a:xfrm>
            <a:off x="3835002" y="5102505"/>
            <a:ext cx="1935403" cy="707886"/>
          </a:xfrm>
          <a:prstGeom prst="rect">
            <a:avLst/>
          </a:prstGeom>
          <a:solidFill>
            <a:srgbClr val="FF0000"/>
          </a:solidFill>
          <a:ln w="19050">
            <a:solidFill>
              <a:schemeClr val="tx1"/>
            </a:solidFill>
          </a:ln>
        </p:spPr>
        <p:txBody>
          <a:bodyPr wrap="none" rtlCol="0">
            <a:spAutoFit/>
          </a:bodyPr>
          <a:lstStyle/>
          <a:p>
            <a:pPr algn="ctr"/>
            <a:r>
              <a:rPr lang="en-GB" sz="2000" dirty="0">
                <a:solidFill>
                  <a:schemeClr val="bg1"/>
                </a:solidFill>
              </a:rPr>
              <a:t>British Library</a:t>
            </a:r>
          </a:p>
          <a:p>
            <a:pPr algn="ctr"/>
            <a:r>
              <a:rPr lang="en-GB" sz="2000" dirty="0">
                <a:solidFill>
                  <a:schemeClr val="bg1"/>
                </a:solidFill>
              </a:rPr>
              <a:t>Policy Statement</a:t>
            </a:r>
          </a:p>
        </p:txBody>
      </p:sp>
      <p:sp>
        <p:nvSpPr>
          <p:cNvPr id="6" name="TextBox 5"/>
          <p:cNvSpPr txBox="1"/>
          <p:nvPr/>
        </p:nvSpPr>
        <p:spPr>
          <a:xfrm>
            <a:off x="5943162" y="5102505"/>
            <a:ext cx="2047099" cy="707886"/>
          </a:xfrm>
          <a:prstGeom prst="rect">
            <a:avLst/>
          </a:prstGeom>
          <a:solidFill>
            <a:srgbClr val="7030A0"/>
          </a:solidFill>
          <a:ln w="19050">
            <a:solidFill>
              <a:schemeClr val="tx1"/>
            </a:solidFill>
          </a:ln>
        </p:spPr>
        <p:txBody>
          <a:bodyPr wrap="none" rtlCol="0">
            <a:spAutoFit/>
          </a:bodyPr>
          <a:lstStyle/>
          <a:p>
            <a:pPr algn="ctr"/>
            <a:r>
              <a:rPr lang="en-GB" sz="2000" dirty="0">
                <a:solidFill>
                  <a:schemeClr val="bg1"/>
                </a:solidFill>
              </a:rPr>
              <a:t>Germany, Austria,</a:t>
            </a:r>
          </a:p>
          <a:p>
            <a:pPr algn="ctr"/>
            <a:r>
              <a:rPr lang="en-GB" sz="2000" dirty="0">
                <a:solidFill>
                  <a:schemeClr val="bg1"/>
                </a:solidFill>
              </a:rPr>
              <a:t>Switzerland</a:t>
            </a:r>
          </a:p>
        </p:txBody>
      </p:sp>
    </p:spTree>
    <p:extLst>
      <p:ext uri="{BB962C8B-B14F-4D97-AF65-F5344CB8AC3E}">
        <p14:creationId xmlns:p14="http://schemas.microsoft.com/office/powerpoint/2010/main" val="393969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3607722" cy="646331"/>
          </a:xfrm>
          <a:prstGeom prst="rect">
            <a:avLst/>
          </a:prstGeom>
          <a:solidFill>
            <a:srgbClr val="A1C7F6"/>
          </a:solidFill>
          <a:ln>
            <a:solidFill>
              <a:schemeClr val="tx1"/>
            </a:solidFill>
          </a:ln>
        </p:spPr>
        <p:txBody>
          <a:bodyPr wrap="square" rtlCol="0">
            <a:spAutoFit/>
          </a:bodyPr>
          <a:lstStyle/>
          <a:p>
            <a:r>
              <a:rPr lang="en-GB" sz="3600" dirty="0">
                <a:latin typeface="+mj-lt"/>
              </a:rPr>
              <a:t>Local vocabularies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61" y="1343853"/>
            <a:ext cx="7653602" cy="24257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560" y="3843476"/>
            <a:ext cx="5224439" cy="2476846"/>
          </a:xfrm>
          <a:prstGeom prst="rect">
            <a:avLst/>
          </a:prstGeom>
        </p:spPr>
      </p:pic>
      <p:sp>
        <p:nvSpPr>
          <p:cNvPr id="5" name="TextBox 4"/>
          <p:cNvSpPr txBox="1"/>
          <p:nvPr/>
        </p:nvSpPr>
        <p:spPr>
          <a:xfrm>
            <a:off x="342486" y="4297069"/>
            <a:ext cx="2788641" cy="1569660"/>
          </a:xfrm>
          <a:prstGeom prst="rect">
            <a:avLst/>
          </a:prstGeom>
          <a:noFill/>
          <a:ln w="19050">
            <a:solidFill>
              <a:schemeClr val="tx1"/>
            </a:solidFill>
          </a:ln>
        </p:spPr>
        <p:txBody>
          <a:bodyPr wrap="square" rtlCol="0">
            <a:spAutoFit/>
          </a:bodyPr>
          <a:lstStyle/>
          <a:p>
            <a:r>
              <a:rPr lang="en-GB" sz="2400" dirty="0"/>
              <a:t>Vocabulary removed</a:t>
            </a:r>
          </a:p>
          <a:p>
            <a:r>
              <a:rPr lang="en-GB" sz="2400" dirty="0"/>
              <a:t>from “global” RDA</a:t>
            </a:r>
          </a:p>
          <a:p>
            <a:r>
              <a:rPr lang="en-GB" sz="2400" dirty="0"/>
              <a:t>becomes a “local” vocabulary</a:t>
            </a:r>
          </a:p>
        </p:txBody>
      </p:sp>
    </p:spTree>
    <p:extLst>
      <p:ext uri="{BB962C8B-B14F-4D97-AF65-F5344CB8AC3E}">
        <p14:creationId xmlns:p14="http://schemas.microsoft.com/office/powerpoint/2010/main" val="12773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486" y="337871"/>
            <a:ext cx="2763513" cy="769441"/>
          </a:xfrm>
          <a:prstGeom prst="rect">
            <a:avLst/>
          </a:prstGeom>
          <a:solidFill>
            <a:srgbClr val="A1C7F6"/>
          </a:solidFill>
          <a:ln>
            <a:solidFill>
              <a:schemeClr val="tx1"/>
            </a:solidFill>
          </a:ln>
        </p:spPr>
        <p:txBody>
          <a:bodyPr wrap="none" rtlCol="0">
            <a:spAutoFit/>
          </a:bodyPr>
          <a:lstStyle/>
          <a:p>
            <a:r>
              <a:rPr lang="en-GB" sz="4400" dirty="0">
                <a:latin typeface="+mj-lt"/>
              </a:rPr>
              <a:t>RDA Toolkit</a:t>
            </a:r>
          </a:p>
        </p:txBody>
      </p:sp>
      <p:sp>
        <p:nvSpPr>
          <p:cNvPr id="7" name="TextBox 6"/>
          <p:cNvSpPr txBox="1"/>
          <p:nvPr/>
        </p:nvSpPr>
        <p:spPr>
          <a:xfrm>
            <a:off x="1014278" y="1642382"/>
            <a:ext cx="6934142" cy="1077218"/>
          </a:xfrm>
          <a:prstGeom prst="rect">
            <a:avLst/>
          </a:prstGeom>
          <a:noFill/>
        </p:spPr>
        <p:txBody>
          <a:bodyPr wrap="none" rtlCol="0">
            <a:spAutoFit/>
          </a:bodyPr>
          <a:lstStyle/>
          <a:p>
            <a:r>
              <a:rPr lang="en-GB" sz="3200" dirty="0"/>
              <a:t>Impact of FRBR-Library Reference Model</a:t>
            </a:r>
          </a:p>
          <a:p>
            <a:r>
              <a:rPr lang="en-GB" sz="3200" dirty="0"/>
              <a:t>	E.g. new entities, relationships</a:t>
            </a:r>
          </a:p>
        </p:txBody>
      </p:sp>
      <p:sp>
        <p:nvSpPr>
          <p:cNvPr id="10" name="TextBox 9"/>
          <p:cNvSpPr txBox="1"/>
          <p:nvPr/>
        </p:nvSpPr>
        <p:spPr>
          <a:xfrm>
            <a:off x="1014278" y="3347004"/>
            <a:ext cx="6928179" cy="1569660"/>
          </a:xfrm>
          <a:prstGeom prst="rect">
            <a:avLst/>
          </a:prstGeom>
          <a:noFill/>
        </p:spPr>
        <p:txBody>
          <a:bodyPr wrap="square" rtlCol="0">
            <a:spAutoFit/>
          </a:bodyPr>
          <a:lstStyle/>
          <a:p>
            <a:r>
              <a:rPr lang="en-GB" sz="3200" dirty="0"/>
              <a:t>Impact of more translations and policy statements</a:t>
            </a:r>
          </a:p>
          <a:p>
            <a:r>
              <a:rPr lang="en-GB" sz="3200" dirty="0"/>
              <a:t>	Navigation, buttons, split screens</a:t>
            </a:r>
          </a:p>
        </p:txBody>
      </p:sp>
      <p:sp>
        <p:nvSpPr>
          <p:cNvPr id="8" name="TextBox 7"/>
          <p:cNvSpPr txBox="1"/>
          <p:nvPr/>
        </p:nvSpPr>
        <p:spPr>
          <a:xfrm>
            <a:off x="3260462" y="430203"/>
            <a:ext cx="5330305" cy="584775"/>
          </a:xfrm>
          <a:prstGeom prst="rect">
            <a:avLst/>
          </a:prstGeom>
          <a:noFill/>
        </p:spPr>
        <p:txBody>
          <a:bodyPr wrap="none" rtlCol="0">
            <a:spAutoFit/>
          </a:bodyPr>
          <a:lstStyle/>
          <a:p>
            <a:r>
              <a:rPr lang="en-GB" sz="3200" dirty="0"/>
              <a:t>Re-organization: next 2-3 years</a:t>
            </a:r>
          </a:p>
        </p:txBody>
      </p:sp>
    </p:spTree>
    <p:extLst>
      <p:ext uri="{BB962C8B-B14F-4D97-AF65-F5344CB8AC3E}">
        <p14:creationId xmlns:p14="http://schemas.microsoft.com/office/powerpoint/2010/main" val="1049601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4278" y="1512707"/>
            <a:ext cx="6928180" cy="1569660"/>
          </a:xfrm>
          <a:prstGeom prst="rect">
            <a:avLst/>
          </a:prstGeom>
          <a:noFill/>
        </p:spPr>
        <p:txBody>
          <a:bodyPr wrap="square" rtlCol="0">
            <a:spAutoFit/>
          </a:bodyPr>
          <a:lstStyle/>
          <a:p>
            <a:r>
              <a:rPr lang="en-GB" sz="3200" dirty="0"/>
              <a:t>Impact of international, cultural heritage, linked data communities</a:t>
            </a:r>
          </a:p>
          <a:p>
            <a:r>
              <a:rPr lang="en-GB" sz="3200" dirty="0"/>
              <a:t>	e.g. Books of the Bible</a:t>
            </a:r>
          </a:p>
        </p:txBody>
      </p:sp>
      <p:sp>
        <p:nvSpPr>
          <p:cNvPr id="5" name="TextBox 4"/>
          <p:cNvSpPr txBox="1"/>
          <p:nvPr/>
        </p:nvSpPr>
        <p:spPr>
          <a:xfrm>
            <a:off x="342486" y="337871"/>
            <a:ext cx="2763513" cy="769441"/>
          </a:xfrm>
          <a:prstGeom prst="rect">
            <a:avLst/>
          </a:prstGeom>
          <a:solidFill>
            <a:srgbClr val="A1C7F6"/>
          </a:solidFill>
          <a:ln>
            <a:solidFill>
              <a:schemeClr val="tx1"/>
            </a:solidFill>
          </a:ln>
        </p:spPr>
        <p:txBody>
          <a:bodyPr wrap="none" rtlCol="0">
            <a:spAutoFit/>
          </a:bodyPr>
          <a:lstStyle/>
          <a:p>
            <a:r>
              <a:rPr lang="en-GB" sz="4400" dirty="0">
                <a:latin typeface="+mj-lt"/>
              </a:rPr>
              <a:t>RDA Toolkit</a:t>
            </a:r>
          </a:p>
        </p:txBody>
      </p:sp>
      <p:sp>
        <p:nvSpPr>
          <p:cNvPr id="9" name="TextBox 8"/>
          <p:cNvSpPr txBox="1"/>
          <p:nvPr/>
        </p:nvSpPr>
        <p:spPr>
          <a:xfrm>
            <a:off x="1014278" y="3487762"/>
            <a:ext cx="5803448" cy="1569660"/>
          </a:xfrm>
          <a:prstGeom prst="rect">
            <a:avLst/>
          </a:prstGeom>
          <a:noFill/>
        </p:spPr>
        <p:txBody>
          <a:bodyPr wrap="none" rtlCol="0">
            <a:spAutoFit/>
          </a:bodyPr>
          <a:lstStyle/>
          <a:p>
            <a:r>
              <a:rPr lang="en-GB" sz="3200" dirty="0"/>
              <a:t>Design and function review is due</a:t>
            </a:r>
          </a:p>
          <a:p>
            <a:r>
              <a:rPr lang="en-GB" sz="3200" dirty="0"/>
              <a:t>	“Book” design, hyperlinks,</a:t>
            </a:r>
          </a:p>
          <a:p>
            <a:r>
              <a:rPr lang="en-GB" sz="3200" dirty="0"/>
              <a:t>	mouse-overs, pay-wall</a:t>
            </a:r>
          </a:p>
        </p:txBody>
      </p:sp>
      <p:sp>
        <p:nvSpPr>
          <p:cNvPr id="8" name="TextBox 7"/>
          <p:cNvSpPr txBox="1"/>
          <p:nvPr/>
        </p:nvSpPr>
        <p:spPr>
          <a:xfrm>
            <a:off x="3260462" y="430203"/>
            <a:ext cx="5330305" cy="584775"/>
          </a:xfrm>
          <a:prstGeom prst="rect">
            <a:avLst/>
          </a:prstGeom>
          <a:noFill/>
        </p:spPr>
        <p:txBody>
          <a:bodyPr wrap="none" rtlCol="0">
            <a:spAutoFit/>
          </a:bodyPr>
          <a:lstStyle/>
          <a:p>
            <a:r>
              <a:rPr lang="en-GB" sz="3200" dirty="0"/>
              <a:t>Re-organization: next 2-3 years</a:t>
            </a:r>
          </a:p>
        </p:txBody>
      </p:sp>
    </p:spTree>
    <p:extLst>
      <p:ext uri="{BB962C8B-B14F-4D97-AF65-F5344CB8AC3E}">
        <p14:creationId xmlns:p14="http://schemas.microsoft.com/office/powerpoint/2010/main" val="64133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418" y="1588654"/>
            <a:ext cx="7970982"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Membership of RSC Working Groups</a:t>
            </a:r>
          </a:p>
          <a:p>
            <a:pPr marL="457200" indent="-457200">
              <a:buFont typeface="Arial" panose="020B0604020202020204" pitchFamily="34" charset="0"/>
              <a:buChar char="•"/>
            </a:pPr>
            <a:r>
              <a:rPr lang="en-GB" sz="3200" dirty="0"/>
              <a:t>RDA Development Forum</a:t>
            </a:r>
          </a:p>
          <a:p>
            <a:pPr marL="457200" indent="-457200">
              <a:buFont typeface="Arial" panose="020B0604020202020204" pitchFamily="34" charset="0"/>
              <a:buChar char="•"/>
            </a:pPr>
            <a:r>
              <a:rPr lang="en-GB" sz="3200" dirty="0"/>
              <a:t>Community representation on RDA Steering Committee</a:t>
            </a:r>
          </a:p>
          <a:p>
            <a:pPr marL="457200" indent="-457200">
              <a:buFont typeface="Arial" panose="020B0604020202020204" pitchFamily="34" charset="0"/>
              <a:buChar char="•"/>
            </a:pPr>
            <a:r>
              <a:rPr lang="en-GB" sz="3200" dirty="0"/>
              <a:t>Community representation on RDA Board</a:t>
            </a:r>
          </a:p>
          <a:p>
            <a:pPr marL="457200" indent="-457200">
              <a:buFont typeface="Arial" panose="020B0604020202020204" pitchFamily="34" charset="0"/>
              <a:buChar char="•"/>
            </a:pPr>
            <a:r>
              <a:rPr lang="en-GB" sz="3200" dirty="0"/>
              <a:t>Email and issue discussion on RDA-L and RDA Vocabularies </a:t>
            </a:r>
            <a:r>
              <a:rPr lang="en-GB" sz="3200" dirty="0" err="1"/>
              <a:t>Github</a:t>
            </a:r>
            <a:r>
              <a:rPr lang="en-GB" sz="3200" dirty="0"/>
              <a:t> project</a:t>
            </a:r>
          </a:p>
          <a:p>
            <a:pPr marL="457200" indent="-457200">
              <a:buFont typeface="Arial" panose="020B0604020202020204" pitchFamily="34" charset="0"/>
              <a:buChar char="•"/>
            </a:pPr>
            <a:r>
              <a:rPr lang="en-GB" sz="3200" dirty="0" err="1"/>
              <a:t>Selmathons</a:t>
            </a:r>
            <a:r>
              <a:rPr lang="en-GB" sz="3200" dirty="0"/>
              <a:t>!</a:t>
            </a:r>
          </a:p>
          <a:p>
            <a:endParaRPr lang="en-GB" sz="3200" dirty="0"/>
          </a:p>
        </p:txBody>
      </p:sp>
      <p:sp>
        <p:nvSpPr>
          <p:cNvPr id="5" name="TextBox 4"/>
          <p:cNvSpPr txBox="1"/>
          <p:nvPr/>
        </p:nvSpPr>
        <p:spPr>
          <a:xfrm>
            <a:off x="342486" y="337871"/>
            <a:ext cx="6208687" cy="769441"/>
          </a:xfrm>
          <a:prstGeom prst="rect">
            <a:avLst/>
          </a:prstGeom>
          <a:solidFill>
            <a:srgbClr val="A1C7F6"/>
          </a:solidFill>
          <a:ln>
            <a:solidFill>
              <a:schemeClr val="tx1"/>
            </a:solidFill>
          </a:ln>
        </p:spPr>
        <p:txBody>
          <a:bodyPr wrap="none" rtlCol="0">
            <a:spAutoFit/>
          </a:bodyPr>
          <a:lstStyle/>
          <a:p>
            <a:r>
              <a:rPr lang="en-GB" sz="4400" dirty="0">
                <a:latin typeface="+mj-lt"/>
              </a:rPr>
              <a:t>Engagement: get involved!</a:t>
            </a:r>
          </a:p>
        </p:txBody>
      </p:sp>
    </p:spTree>
    <p:extLst>
      <p:ext uri="{BB962C8B-B14F-4D97-AF65-F5344CB8AC3E}">
        <p14:creationId xmlns:p14="http://schemas.microsoft.com/office/powerpoint/2010/main" val="396810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a:hlinkClick r:id="rId3"/>
              </a:rPr>
              <a:t>rscchair@rdatoolkit.org</a:t>
            </a:r>
            <a:endParaRPr lang="en-GB" dirty="0"/>
          </a:p>
          <a:p>
            <a:r>
              <a:rPr lang="en-GB" dirty="0"/>
              <a:t>RSC website</a:t>
            </a:r>
          </a:p>
          <a:p>
            <a:pPr lvl="1"/>
            <a:r>
              <a:rPr lang="en-GB" dirty="0"/>
              <a:t>http://www.rda-rsc.org/</a:t>
            </a:r>
          </a:p>
          <a:p>
            <a:r>
              <a:rPr lang="en-GB" dirty="0"/>
              <a:t>RDA Toolkit</a:t>
            </a:r>
          </a:p>
          <a:p>
            <a:pPr lvl="1"/>
            <a:r>
              <a:rPr lang="en-GB" dirty="0"/>
              <a:t>http://www.rdatoolkit.org/</a:t>
            </a:r>
          </a:p>
          <a:p>
            <a:r>
              <a:rPr lang="en-GB" dirty="0"/>
              <a:t>RDA Registry</a:t>
            </a:r>
          </a:p>
          <a:p>
            <a:pPr lvl="1"/>
            <a:r>
              <a:rPr lang="en-GB" dirty="0"/>
              <a:t>http://www.rdaregistry.info/</a:t>
            </a:r>
          </a:p>
          <a:p>
            <a:r>
              <a:rPr lang="en-GB" dirty="0"/>
              <a:t>RDA data, Jane-</a:t>
            </a:r>
            <a:r>
              <a:rPr lang="en-GB" dirty="0" err="1"/>
              <a:t>athons</a:t>
            </a:r>
            <a:r>
              <a:rPr lang="en-GB" dirty="0"/>
              <a:t>, etc.</a:t>
            </a:r>
          </a:p>
          <a:p>
            <a:pPr lvl="1"/>
            <a:r>
              <a:rPr lang="en-GB" dirty="0"/>
              <a:t>http://www.rballs.info/</a:t>
            </a:r>
          </a:p>
        </p:txBody>
      </p:sp>
    </p:spTree>
    <p:extLst>
      <p:ext uri="{BB962C8B-B14F-4D97-AF65-F5344CB8AC3E}">
        <p14:creationId xmlns:p14="http://schemas.microsoft.com/office/powerpoint/2010/main" val="260870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3080523" cy="769441"/>
          </a:xfrm>
          <a:prstGeom prst="rect">
            <a:avLst/>
          </a:prstGeom>
          <a:solidFill>
            <a:srgbClr val="A1C7F6"/>
          </a:solidFill>
          <a:ln>
            <a:solidFill>
              <a:schemeClr val="tx1"/>
            </a:solidFill>
          </a:ln>
        </p:spPr>
        <p:txBody>
          <a:bodyPr wrap="none" rtlCol="0">
            <a:spAutoFit/>
          </a:bodyPr>
          <a:lstStyle/>
          <a:p>
            <a:r>
              <a:rPr lang="en-GB" sz="4400" dirty="0">
                <a:latin typeface="+mj-lt"/>
              </a:rPr>
              <a:t>RDA strategy</a:t>
            </a:r>
          </a:p>
        </p:txBody>
      </p:sp>
      <p:sp>
        <p:nvSpPr>
          <p:cNvPr id="9" name="TextBox 8"/>
          <p:cNvSpPr txBox="1"/>
          <p:nvPr/>
        </p:nvSpPr>
        <p:spPr>
          <a:xfrm>
            <a:off x="741252" y="1451988"/>
            <a:ext cx="5229958" cy="2062103"/>
          </a:xfrm>
          <a:prstGeom prst="rect">
            <a:avLst/>
          </a:prstGeom>
          <a:noFill/>
        </p:spPr>
        <p:txBody>
          <a:bodyPr wrap="none" rtlCol="0">
            <a:spAutoFit/>
          </a:bodyPr>
          <a:lstStyle/>
          <a:p>
            <a:r>
              <a:rPr lang="en-GB" sz="3200" dirty="0"/>
              <a:t>3 targets:</a:t>
            </a:r>
          </a:p>
          <a:p>
            <a:r>
              <a:rPr lang="en-GB" sz="3200" dirty="0">
                <a:solidFill>
                  <a:srgbClr val="0070C0"/>
                </a:solidFill>
              </a:rPr>
              <a:t>International</a:t>
            </a:r>
            <a:r>
              <a:rPr lang="en-GB" sz="3200" dirty="0"/>
              <a:t> communities</a:t>
            </a:r>
          </a:p>
          <a:p>
            <a:r>
              <a:rPr lang="en-GB" sz="3200" dirty="0"/>
              <a:t>Cultural heritage communities</a:t>
            </a:r>
          </a:p>
          <a:p>
            <a:r>
              <a:rPr lang="en-GB" sz="3200" dirty="0"/>
              <a:t>Linked data communities</a:t>
            </a:r>
          </a:p>
        </p:txBody>
      </p:sp>
      <p:sp>
        <p:nvSpPr>
          <p:cNvPr id="12" name="TextBox 11"/>
          <p:cNvSpPr txBox="1"/>
          <p:nvPr/>
        </p:nvSpPr>
        <p:spPr>
          <a:xfrm>
            <a:off x="1261872" y="3858768"/>
            <a:ext cx="6729983" cy="1938992"/>
          </a:xfrm>
          <a:prstGeom prst="rect">
            <a:avLst/>
          </a:prstGeom>
          <a:noFill/>
          <a:ln w="28575">
            <a:solidFill>
              <a:srgbClr val="0070C0"/>
            </a:solidFill>
          </a:ln>
        </p:spPr>
        <p:txBody>
          <a:bodyPr wrap="square" rtlCol="0">
            <a:spAutoFit/>
          </a:bodyPr>
          <a:lstStyle/>
          <a:p>
            <a:r>
              <a:rPr lang="en-GB" sz="2400" dirty="0"/>
              <a:t>RDA is a package of data elements, guidelines, and instructions for creating library and cultural heritage resource metadata that are well-formed according to </a:t>
            </a:r>
            <a:r>
              <a:rPr lang="en-GB" sz="2400" dirty="0">
                <a:solidFill>
                  <a:srgbClr val="0070C0"/>
                </a:solidFill>
              </a:rPr>
              <a:t>international</a:t>
            </a:r>
            <a:r>
              <a:rPr lang="en-GB" sz="2400" dirty="0"/>
              <a:t> models for user-focussed linked data applications.</a:t>
            </a:r>
          </a:p>
        </p:txBody>
      </p:sp>
    </p:spTree>
    <p:extLst>
      <p:ext uri="{BB962C8B-B14F-4D97-AF65-F5344CB8AC3E}">
        <p14:creationId xmlns:p14="http://schemas.microsoft.com/office/powerpoint/2010/main" val="120312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775" y="1580701"/>
            <a:ext cx="7897689" cy="1077218"/>
          </a:xfrm>
          <a:prstGeom prst="rect">
            <a:avLst/>
          </a:prstGeom>
          <a:noFill/>
        </p:spPr>
        <p:txBody>
          <a:bodyPr wrap="square" rtlCol="0">
            <a:spAutoFit/>
          </a:bodyPr>
          <a:lstStyle/>
          <a:p>
            <a:r>
              <a:rPr lang="en-GB" sz="3200" u="sng" dirty="0"/>
              <a:t>RDA Toolkit </a:t>
            </a:r>
            <a:r>
              <a:rPr lang="en-GB" sz="3200" dirty="0"/>
              <a:t>provides the user-focussed elements, guidelines, and instructions.</a:t>
            </a:r>
          </a:p>
        </p:txBody>
      </p:sp>
      <p:sp>
        <p:nvSpPr>
          <p:cNvPr id="5" name="TextBox 4"/>
          <p:cNvSpPr txBox="1"/>
          <p:nvPr/>
        </p:nvSpPr>
        <p:spPr>
          <a:xfrm>
            <a:off x="493775" y="3131308"/>
            <a:ext cx="7897689" cy="1077218"/>
          </a:xfrm>
          <a:prstGeom prst="rect">
            <a:avLst/>
          </a:prstGeom>
          <a:noFill/>
        </p:spPr>
        <p:txBody>
          <a:bodyPr wrap="square" rtlCol="0">
            <a:spAutoFit/>
          </a:bodyPr>
          <a:lstStyle/>
          <a:p>
            <a:r>
              <a:rPr lang="en-GB" sz="3200" u="sng" dirty="0"/>
              <a:t>RDA Registry </a:t>
            </a:r>
            <a:r>
              <a:rPr lang="en-GB" sz="3200" dirty="0"/>
              <a:t>provides the infrastructure for well-formed, linked, RDA data applications.</a:t>
            </a:r>
          </a:p>
        </p:txBody>
      </p:sp>
      <p:sp>
        <p:nvSpPr>
          <p:cNvPr id="7" name="TextBox 6"/>
          <p:cNvSpPr txBox="1"/>
          <p:nvPr/>
        </p:nvSpPr>
        <p:spPr>
          <a:xfrm>
            <a:off x="342486" y="337871"/>
            <a:ext cx="2265300" cy="769441"/>
          </a:xfrm>
          <a:prstGeom prst="rect">
            <a:avLst/>
          </a:prstGeom>
          <a:solidFill>
            <a:srgbClr val="A1C7F6"/>
          </a:solidFill>
          <a:ln>
            <a:solidFill>
              <a:schemeClr val="tx1"/>
            </a:solidFill>
          </a:ln>
        </p:spPr>
        <p:txBody>
          <a:bodyPr wrap="none" rtlCol="0">
            <a:spAutoFit/>
          </a:bodyPr>
          <a:lstStyle/>
          <a:p>
            <a:r>
              <a:rPr lang="en-GB" sz="4400" dirty="0">
                <a:latin typeface="+mj-lt"/>
              </a:rPr>
              <a:t>RDA data</a:t>
            </a:r>
          </a:p>
        </p:txBody>
      </p:sp>
      <p:sp>
        <p:nvSpPr>
          <p:cNvPr id="8" name="TextBox 7"/>
          <p:cNvSpPr txBox="1"/>
          <p:nvPr/>
        </p:nvSpPr>
        <p:spPr>
          <a:xfrm>
            <a:off x="493775" y="4681915"/>
            <a:ext cx="7897689" cy="1077218"/>
          </a:xfrm>
          <a:prstGeom prst="rect">
            <a:avLst/>
          </a:prstGeom>
          <a:noFill/>
        </p:spPr>
        <p:txBody>
          <a:bodyPr wrap="square" rtlCol="0">
            <a:spAutoFit/>
          </a:bodyPr>
          <a:lstStyle/>
          <a:p>
            <a:r>
              <a:rPr lang="en-GB" sz="3200" u="sng" dirty="0"/>
              <a:t>Open Metadata Registry </a:t>
            </a:r>
            <a:r>
              <a:rPr lang="en-GB" sz="3200" dirty="0"/>
              <a:t>provides the linked data representation of RDA Reference.</a:t>
            </a:r>
          </a:p>
        </p:txBody>
      </p:sp>
    </p:spTree>
    <p:extLst>
      <p:ext uri="{BB962C8B-B14F-4D97-AF65-F5344CB8AC3E}">
        <p14:creationId xmlns:p14="http://schemas.microsoft.com/office/powerpoint/2010/main" val="56332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486" y="337871"/>
            <a:ext cx="5495287" cy="769441"/>
          </a:xfrm>
          <a:prstGeom prst="rect">
            <a:avLst/>
          </a:prstGeom>
          <a:solidFill>
            <a:srgbClr val="A1C7F6"/>
          </a:solidFill>
          <a:ln>
            <a:solidFill>
              <a:schemeClr val="tx1"/>
            </a:solidFill>
          </a:ln>
        </p:spPr>
        <p:txBody>
          <a:bodyPr wrap="none" rtlCol="0">
            <a:spAutoFit/>
          </a:bodyPr>
          <a:lstStyle/>
          <a:p>
            <a:r>
              <a:rPr lang="en-GB" sz="4400" dirty="0">
                <a:latin typeface="+mj-lt"/>
              </a:rPr>
              <a:t>RDA data infrastructure</a:t>
            </a:r>
          </a:p>
        </p:txBody>
      </p:sp>
      <p:sp>
        <p:nvSpPr>
          <p:cNvPr id="2" name="TextBox 1"/>
          <p:cNvSpPr txBox="1"/>
          <p:nvPr/>
        </p:nvSpPr>
        <p:spPr>
          <a:xfrm>
            <a:off x="2951020" y="3148332"/>
            <a:ext cx="3227832" cy="1200329"/>
          </a:xfrm>
          <a:prstGeom prst="rect">
            <a:avLst/>
          </a:prstGeom>
          <a:noFill/>
          <a:ln w="19050">
            <a:solidFill>
              <a:schemeClr val="tx1"/>
            </a:solidFill>
          </a:ln>
        </p:spPr>
        <p:txBody>
          <a:bodyPr wrap="square" rtlCol="0">
            <a:spAutoFit/>
          </a:bodyPr>
          <a:lstStyle/>
          <a:p>
            <a:pPr algn="ctr"/>
            <a:r>
              <a:rPr lang="en-GB" sz="3600" dirty="0"/>
              <a:t>Open Metadata Registry (RDF)</a:t>
            </a:r>
          </a:p>
        </p:txBody>
      </p:sp>
      <p:sp>
        <p:nvSpPr>
          <p:cNvPr id="9" name="TextBox 8"/>
          <p:cNvSpPr txBox="1"/>
          <p:nvPr/>
        </p:nvSpPr>
        <p:spPr>
          <a:xfrm>
            <a:off x="616806" y="1543049"/>
            <a:ext cx="8024273" cy="1200329"/>
          </a:xfrm>
          <a:prstGeom prst="rect">
            <a:avLst/>
          </a:prstGeom>
          <a:noFill/>
          <a:ln w="19050">
            <a:solidFill>
              <a:schemeClr val="tx1"/>
            </a:solidFill>
          </a:ln>
        </p:spPr>
        <p:txBody>
          <a:bodyPr wrap="square" rtlCol="0">
            <a:spAutoFit/>
          </a:bodyPr>
          <a:lstStyle/>
          <a:p>
            <a:pPr algn="ctr"/>
            <a:r>
              <a:rPr lang="en-GB" sz="3600" dirty="0"/>
              <a:t>RDA Reference:</a:t>
            </a:r>
          </a:p>
          <a:p>
            <a:pPr algn="ctr"/>
            <a:r>
              <a:rPr lang="en-GB" sz="3600" dirty="0"/>
              <a:t>Elements, attributes, relationships, values</a:t>
            </a:r>
          </a:p>
        </p:txBody>
      </p:sp>
      <p:sp>
        <p:nvSpPr>
          <p:cNvPr id="10" name="TextBox 9"/>
          <p:cNvSpPr txBox="1"/>
          <p:nvPr/>
        </p:nvSpPr>
        <p:spPr>
          <a:xfrm>
            <a:off x="616806" y="4793538"/>
            <a:ext cx="3227832" cy="646331"/>
          </a:xfrm>
          <a:prstGeom prst="rect">
            <a:avLst/>
          </a:prstGeom>
          <a:noFill/>
          <a:ln w="19050">
            <a:solidFill>
              <a:schemeClr val="tx1"/>
            </a:solidFill>
          </a:ln>
        </p:spPr>
        <p:txBody>
          <a:bodyPr wrap="square" rtlCol="0">
            <a:spAutoFit/>
          </a:bodyPr>
          <a:lstStyle/>
          <a:p>
            <a:pPr algn="ctr"/>
            <a:r>
              <a:rPr lang="en-GB" sz="3600" dirty="0"/>
              <a:t>RDA Registry</a:t>
            </a:r>
          </a:p>
        </p:txBody>
      </p:sp>
      <p:sp>
        <p:nvSpPr>
          <p:cNvPr id="11" name="TextBox 10"/>
          <p:cNvSpPr txBox="1"/>
          <p:nvPr/>
        </p:nvSpPr>
        <p:spPr>
          <a:xfrm>
            <a:off x="5413247" y="4830113"/>
            <a:ext cx="3227832" cy="646331"/>
          </a:xfrm>
          <a:prstGeom prst="rect">
            <a:avLst/>
          </a:prstGeom>
          <a:noFill/>
          <a:ln w="19050">
            <a:solidFill>
              <a:schemeClr val="tx1"/>
            </a:solidFill>
          </a:ln>
        </p:spPr>
        <p:txBody>
          <a:bodyPr wrap="square" rtlCol="0">
            <a:spAutoFit/>
          </a:bodyPr>
          <a:lstStyle/>
          <a:p>
            <a:pPr algn="ctr"/>
            <a:r>
              <a:rPr lang="en-GB" sz="3600" dirty="0"/>
              <a:t>RDA Toolkit</a:t>
            </a:r>
          </a:p>
        </p:txBody>
      </p:sp>
      <p:sp>
        <p:nvSpPr>
          <p:cNvPr id="3" name="Down Arrow 2"/>
          <p:cNvSpPr/>
          <p:nvPr/>
        </p:nvSpPr>
        <p:spPr>
          <a:xfrm>
            <a:off x="4258612" y="274337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2951020" y="4348661"/>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566204" y="439591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871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6678751" cy="769441"/>
          </a:xfrm>
          <a:prstGeom prst="rect">
            <a:avLst/>
          </a:prstGeom>
          <a:solidFill>
            <a:srgbClr val="A1C7F6"/>
          </a:solidFill>
          <a:ln>
            <a:solidFill>
              <a:schemeClr val="tx1"/>
            </a:solidFill>
          </a:ln>
        </p:spPr>
        <p:txBody>
          <a:bodyPr wrap="none" rtlCol="0">
            <a:spAutoFit/>
          </a:bodyPr>
          <a:lstStyle/>
          <a:p>
            <a:r>
              <a:rPr lang="en-GB" sz="4400" dirty="0">
                <a:latin typeface="+mj-lt"/>
              </a:rPr>
              <a:t>Progress on RDA governance</a:t>
            </a:r>
          </a:p>
        </p:txBody>
      </p:sp>
      <p:sp>
        <p:nvSpPr>
          <p:cNvPr id="3" name="TextBox 2"/>
          <p:cNvSpPr txBox="1"/>
          <p:nvPr/>
        </p:nvSpPr>
        <p:spPr>
          <a:xfrm>
            <a:off x="687294" y="3979926"/>
            <a:ext cx="3863494"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Joint Steering Committee</a:t>
            </a:r>
          </a:p>
          <a:p>
            <a:pPr algn="ctr"/>
            <a:r>
              <a:rPr lang="en-GB" sz="2800" dirty="0"/>
              <a:t>For Development of RDA</a:t>
            </a:r>
          </a:p>
          <a:p>
            <a:pPr algn="ctr"/>
            <a:r>
              <a:rPr lang="en-GB" sz="2800" dirty="0"/>
              <a:t>(JSC) </a:t>
            </a:r>
          </a:p>
        </p:txBody>
      </p:sp>
      <p:sp>
        <p:nvSpPr>
          <p:cNvPr id="4" name="TextBox 3"/>
          <p:cNvSpPr txBox="1"/>
          <p:nvPr/>
        </p:nvSpPr>
        <p:spPr>
          <a:xfrm>
            <a:off x="687294" y="2159656"/>
            <a:ext cx="3787063"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Committee of Principals</a:t>
            </a:r>
          </a:p>
          <a:p>
            <a:pPr algn="ctr"/>
            <a:r>
              <a:rPr lang="en-GB" sz="2800" dirty="0"/>
              <a:t>For RDA</a:t>
            </a:r>
          </a:p>
          <a:p>
            <a:pPr algn="ctr"/>
            <a:r>
              <a:rPr lang="en-GB" sz="2800" dirty="0"/>
              <a:t>(</a:t>
            </a:r>
            <a:r>
              <a:rPr lang="en-GB" sz="2800" dirty="0" err="1"/>
              <a:t>CoP</a:t>
            </a:r>
            <a:r>
              <a:rPr lang="en-GB" sz="2800" dirty="0"/>
              <a:t>) </a:t>
            </a:r>
          </a:p>
        </p:txBody>
      </p:sp>
      <p:sp>
        <p:nvSpPr>
          <p:cNvPr id="5" name="TextBox 4"/>
          <p:cNvSpPr txBox="1"/>
          <p:nvPr/>
        </p:nvSpPr>
        <p:spPr>
          <a:xfrm>
            <a:off x="6004286" y="2590543"/>
            <a:ext cx="1751826"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 Board</a:t>
            </a:r>
          </a:p>
        </p:txBody>
      </p:sp>
      <p:sp>
        <p:nvSpPr>
          <p:cNvPr id="6" name="TextBox 5"/>
          <p:cNvSpPr txBox="1"/>
          <p:nvPr/>
        </p:nvSpPr>
        <p:spPr>
          <a:xfrm>
            <a:off x="5293835" y="3979926"/>
            <a:ext cx="3172728"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a:t>
            </a:r>
          </a:p>
          <a:p>
            <a:pPr algn="ctr"/>
            <a:r>
              <a:rPr lang="en-GB" sz="2800" dirty="0"/>
              <a:t>Steering Committee</a:t>
            </a:r>
          </a:p>
          <a:p>
            <a:pPr algn="ctr"/>
            <a:r>
              <a:rPr lang="en-GB" sz="2800" dirty="0"/>
              <a:t>(RSC)</a:t>
            </a:r>
          </a:p>
        </p:txBody>
      </p:sp>
      <p:sp>
        <p:nvSpPr>
          <p:cNvPr id="7" name="Right Arrow 6"/>
          <p:cNvSpPr/>
          <p:nvPr/>
        </p:nvSpPr>
        <p:spPr>
          <a:xfrm>
            <a:off x="4474357" y="2586977"/>
            <a:ext cx="1529929"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550789" y="4407247"/>
            <a:ext cx="743046"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04292" y="1378484"/>
            <a:ext cx="5436040" cy="523220"/>
          </a:xfrm>
          <a:prstGeom prst="rect">
            <a:avLst/>
          </a:prstGeom>
          <a:noFill/>
        </p:spPr>
        <p:txBody>
          <a:bodyPr wrap="none" rtlCol="0">
            <a:spAutoFit/>
          </a:bodyPr>
          <a:lstStyle/>
          <a:p>
            <a:r>
              <a:rPr lang="en-GB" sz="2800" dirty="0"/>
              <a:t>November 6, 2015: Change of name</a:t>
            </a:r>
          </a:p>
        </p:txBody>
      </p:sp>
      <p:sp>
        <p:nvSpPr>
          <p:cNvPr id="10" name="TextBox 9"/>
          <p:cNvSpPr txBox="1"/>
          <p:nvPr/>
        </p:nvSpPr>
        <p:spPr>
          <a:xfrm>
            <a:off x="4730925" y="5792242"/>
            <a:ext cx="3735638" cy="523220"/>
          </a:xfrm>
          <a:prstGeom prst="rect">
            <a:avLst/>
          </a:prstGeom>
          <a:noFill/>
        </p:spPr>
        <p:txBody>
          <a:bodyPr wrap="none" rtlCol="0">
            <a:spAutoFit/>
          </a:bodyPr>
          <a:lstStyle/>
          <a:p>
            <a:r>
              <a:rPr lang="en-GB" sz="2800" dirty="0"/>
              <a:t>http://www.rda-rsc.org/</a:t>
            </a:r>
          </a:p>
        </p:txBody>
      </p:sp>
    </p:spTree>
    <p:extLst>
      <p:ext uri="{BB962C8B-B14F-4D97-AF65-F5344CB8AC3E}">
        <p14:creationId xmlns:p14="http://schemas.microsoft.com/office/powerpoint/2010/main" val="16113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44" y="826769"/>
            <a:ext cx="8270240" cy="5023297"/>
          </a:xfrm>
          <a:prstGeom prst="rect">
            <a:avLst/>
          </a:prstGeom>
        </p:spPr>
      </p:pic>
    </p:spTree>
    <p:extLst>
      <p:ext uri="{BB962C8B-B14F-4D97-AF65-F5344CB8AC3E}">
        <p14:creationId xmlns:p14="http://schemas.microsoft.com/office/powerpoint/2010/main" val="308077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5922647" cy="769441"/>
          </a:xfrm>
          <a:prstGeom prst="rect">
            <a:avLst/>
          </a:prstGeom>
          <a:solidFill>
            <a:srgbClr val="A1C7F6"/>
          </a:solidFill>
          <a:ln>
            <a:solidFill>
              <a:schemeClr val="tx1"/>
            </a:solidFill>
          </a:ln>
        </p:spPr>
        <p:txBody>
          <a:bodyPr wrap="none" rtlCol="0">
            <a:spAutoFit/>
          </a:bodyPr>
          <a:lstStyle/>
          <a:p>
            <a:r>
              <a:rPr lang="en-GB" sz="4400" dirty="0">
                <a:latin typeface="+mj-lt"/>
              </a:rPr>
              <a:t>RDA Steering Committee</a:t>
            </a:r>
          </a:p>
        </p:txBody>
      </p:sp>
      <p:sp>
        <p:nvSpPr>
          <p:cNvPr id="3" name="TextBox 2"/>
          <p:cNvSpPr txBox="1"/>
          <p:nvPr/>
        </p:nvSpPr>
        <p:spPr>
          <a:xfrm>
            <a:off x="741153" y="3675369"/>
            <a:ext cx="942887" cy="523220"/>
          </a:xfrm>
          <a:prstGeom prst="rect">
            <a:avLst/>
          </a:prstGeom>
          <a:solidFill>
            <a:srgbClr val="A1C7F6"/>
          </a:solidFill>
          <a:ln>
            <a:solidFill>
              <a:schemeClr val="tx1"/>
            </a:solidFill>
          </a:ln>
        </p:spPr>
        <p:txBody>
          <a:bodyPr wrap="none" rtlCol="0">
            <a:spAutoFit/>
          </a:bodyPr>
          <a:lstStyle/>
          <a:p>
            <a:r>
              <a:rPr lang="en-GB" sz="2800" dirty="0"/>
              <a:t>Chair</a:t>
            </a:r>
          </a:p>
        </p:txBody>
      </p:sp>
      <p:sp>
        <p:nvSpPr>
          <p:cNvPr id="4" name="TextBox 3"/>
          <p:cNvSpPr txBox="1"/>
          <p:nvPr/>
        </p:nvSpPr>
        <p:spPr>
          <a:xfrm>
            <a:off x="741153" y="4381935"/>
            <a:ext cx="1552348" cy="523220"/>
          </a:xfrm>
          <a:prstGeom prst="rect">
            <a:avLst/>
          </a:prstGeom>
          <a:solidFill>
            <a:srgbClr val="A1C7F6"/>
          </a:solidFill>
          <a:ln>
            <a:solidFill>
              <a:schemeClr val="tx1"/>
            </a:solidFill>
          </a:ln>
        </p:spPr>
        <p:txBody>
          <a:bodyPr wrap="none" rtlCol="0">
            <a:spAutoFit/>
          </a:bodyPr>
          <a:lstStyle/>
          <a:p>
            <a:r>
              <a:rPr lang="en-GB" sz="2800" dirty="0"/>
              <a:t>Secretary</a:t>
            </a:r>
          </a:p>
        </p:txBody>
      </p:sp>
      <p:sp>
        <p:nvSpPr>
          <p:cNvPr id="5" name="TextBox 4"/>
          <p:cNvSpPr txBox="1"/>
          <p:nvPr/>
        </p:nvSpPr>
        <p:spPr>
          <a:xfrm>
            <a:off x="741153" y="5088501"/>
            <a:ext cx="2509790" cy="523220"/>
          </a:xfrm>
          <a:prstGeom prst="rect">
            <a:avLst/>
          </a:prstGeom>
          <a:solidFill>
            <a:srgbClr val="A1C7F6"/>
          </a:solidFill>
          <a:ln>
            <a:solidFill>
              <a:schemeClr val="tx1"/>
            </a:solidFill>
          </a:ln>
        </p:spPr>
        <p:txBody>
          <a:bodyPr wrap="none" rtlCol="0">
            <a:spAutoFit/>
          </a:bodyPr>
          <a:lstStyle/>
          <a:p>
            <a:r>
              <a:rPr lang="en-GB" sz="2800" dirty="0"/>
              <a:t>Examples Editor</a:t>
            </a:r>
          </a:p>
        </p:txBody>
      </p:sp>
      <p:sp>
        <p:nvSpPr>
          <p:cNvPr id="6" name="TextBox 5"/>
          <p:cNvSpPr txBox="1"/>
          <p:nvPr/>
        </p:nvSpPr>
        <p:spPr>
          <a:xfrm>
            <a:off x="6211634" y="2611124"/>
            <a:ext cx="2331086" cy="523220"/>
          </a:xfrm>
          <a:prstGeom prst="rect">
            <a:avLst/>
          </a:prstGeom>
          <a:solidFill>
            <a:srgbClr val="A1C7F6"/>
          </a:solidFill>
          <a:ln>
            <a:solidFill>
              <a:schemeClr val="tx1"/>
            </a:solidFill>
          </a:ln>
        </p:spPr>
        <p:txBody>
          <a:bodyPr wrap="none" rtlCol="0">
            <a:spAutoFit/>
          </a:bodyPr>
          <a:lstStyle/>
          <a:p>
            <a:pPr algn="r"/>
            <a:r>
              <a:rPr lang="en-GB" sz="2800" dirty="0"/>
              <a:t>ALA Publishing</a:t>
            </a:r>
          </a:p>
        </p:txBody>
      </p:sp>
      <p:sp>
        <p:nvSpPr>
          <p:cNvPr id="7" name="TextBox 6"/>
          <p:cNvSpPr txBox="1"/>
          <p:nvPr/>
        </p:nvSpPr>
        <p:spPr>
          <a:xfrm>
            <a:off x="5568628" y="1902926"/>
            <a:ext cx="2971711" cy="523220"/>
          </a:xfrm>
          <a:prstGeom prst="rect">
            <a:avLst/>
          </a:prstGeom>
          <a:solidFill>
            <a:srgbClr val="A1C7F6"/>
          </a:solidFill>
          <a:ln>
            <a:solidFill>
              <a:schemeClr val="tx1"/>
            </a:solidFill>
          </a:ln>
        </p:spPr>
        <p:txBody>
          <a:bodyPr wrap="none" rtlCol="0">
            <a:spAutoFit/>
          </a:bodyPr>
          <a:lstStyle/>
          <a:p>
            <a:pPr algn="r"/>
            <a:r>
              <a:rPr lang="en-GB" sz="2800" dirty="0"/>
              <a:t>Chair of RDA Board</a:t>
            </a:r>
          </a:p>
        </p:txBody>
      </p:sp>
      <p:sp>
        <p:nvSpPr>
          <p:cNvPr id="8" name="TextBox 7"/>
          <p:cNvSpPr txBox="1"/>
          <p:nvPr/>
        </p:nvSpPr>
        <p:spPr>
          <a:xfrm>
            <a:off x="5072210" y="3671586"/>
            <a:ext cx="3468129"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Technical Team Liaison</a:t>
            </a:r>
          </a:p>
        </p:txBody>
      </p:sp>
      <p:sp>
        <p:nvSpPr>
          <p:cNvPr id="9" name="TextBox 8"/>
          <p:cNvSpPr txBox="1"/>
          <p:nvPr/>
        </p:nvSpPr>
        <p:spPr>
          <a:xfrm>
            <a:off x="4664727" y="4379784"/>
            <a:ext cx="3875612"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Translations Team Liaison</a:t>
            </a:r>
          </a:p>
        </p:txBody>
      </p:sp>
      <p:sp>
        <p:nvSpPr>
          <p:cNvPr id="10" name="TextBox 9"/>
          <p:cNvSpPr txBox="1"/>
          <p:nvPr/>
        </p:nvSpPr>
        <p:spPr>
          <a:xfrm>
            <a:off x="3792052" y="5087982"/>
            <a:ext cx="4748287" cy="523220"/>
          </a:xfrm>
          <a:prstGeom prst="rect">
            <a:avLst/>
          </a:prstGeom>
          <a:noFill/>
          <a:ln>
            <a:solidFill>
              <a:schemeClr val="tx1"/>
            </a:solidFill>
          </a:ln>
        </p:spPr>
        <p:txBody>
          <a:bodyPr wrap="none" rtlCol="0">
            <a:spAutoFit/>
          </a:bodyPr>
          <a:lstStyle/>
          <a:p>
            <a:pPr algn="r"/>
            <a:r>
              <a:rPr lang="en-GB" sz="2800" dirty="0"/>
              <a:t>Wider Community Engagement</a:t>
            </a:r>
          </a:p>
        </p:txBody>
      </p:sp>
      <p:sp>
        <p:nvSpPr>
          <p:cNvPr id="11" name="TextBox 10"/>
          <p:cNvSpPr txBox="1"/>
          <p:nvPr/>
        </p:nvSpPr>
        <p:spPr>
          <a:xfrm>
            <a:off x="3481797" y="2602757"/>
            <a:ext cx="1029704" cy="523220"/>
          </a:xfrm>
          <a:prstGeom prst="rect">
            <a:avLst/>
          </a:prstGeom>
          <a:noFill/>
          <a:ln>
            <a:solidFill>
              <a:schemeClr val="tx1"/>
            </a:solidFill>
          </a:ln>
        </p:spPr>
        <p:txBody>
          <a:bodyPr wrap="none" rtlCol="0">
            <a:spAutoFit/>
          </a:bodyPr>
          <a:lstStyle/>
          <a:p>
            <a:pPr algn="ctr"/>
            <a:r>
              <a:rPr lang="en-GB" sz="2800" dirty="0"/>
              <a:t>Africa</a:t>
            </a:r>
          </a:p>
        </p:txBody>
      </p:sp>
      <p:sp>
        <p:nvSpPr>
          <p:cNvPr id="12" name="TextBox 11"/>
          <p:cNvSpPr txBox="1"/>
          <p:nvPr/>
        </p:nvSpPr>
        <p:spPr>
          <a:xfrm>
            <a:off x="4685417" y="2602757"/>
            <a:ext cx="1366080" cy="523220"/>
          </a:xfrm>
          <a:prstGeom prst="rect">
            <a:avLst/>
          </a:prstGeom>
          <a:noFill/>
          <a:ln>
            <a:solidFill>
              <a:schemeClr val="tx1"/>
            </a:solidFill>
          </a:ln>
        </p:spPr>
        <p:txBody>
          <a:bodyPr wrap="none" rtlCol="0">
            <a:spAutoFit/>
          </a:bodyPr>
          <a:lstStyle/>
          <a:p>
            <a:pPr algn="ctr"/>
            <a:r>
              <a:rPr lang="en-GB" sz="2800" dirty="0"/>
              <a:t>Oceania</a:t>
            </a:r>
          </a:p>
        </p:txBody>
      </p:sp>
      <p:sp>
        <p:nvSpPr>
          <p:cNvPr id="13" name="TextBox 12"/>
          <p:cNvSpPr txBox="1"/>
          <p:nvPr/>
        </p:nvSpPr>
        <p:spPr>
          <a:xfrm>
            <a:off x="3229310" y="1888385"/>
            <a:ext cx="1224053" cy="523220"/>
          </a:xfrm>
          <a:prstGeom prst="rect">
            <a:avLst/>
          </a:prstGeom>
          <a:solidFill>
            <a:schemeClr val="bg1">
              <a:lumMod val="75000"/>
            </a:schemeClr>
          </a:solidFill>
          <a:ln>
            <a:solidFill>
              <a:schemeClr val="tx1"/>
            </a:solidFill>
          </a:ln>
        </p:spPr>
        <p:txBody>
          <a:bodyPr wrap="none" rtlCol="0">
            <a:spAutoFit/>
          </a:bodyPr>
          <a:lstStyle/>
          <a:p>
            <a:pPr algn="ctr"/>
            <a:r>
              <a:rPr lang="en-GB" sz="2800" dirty="0"/>
              <a:t>Europe</a:t>
            </a:r>
          </a:p>
        </p:txBody>
      </p:sp>
      <p:sp>
        <p:nvSpPr>
          <p:cNvPr id="14" name="TextBox 13"/>
          <p:cNvSpPr txBox="1"/>
          <p:nvPr/>
        </p:nvSpPr>
        <p:spPr>
          <a:xfrm>
            <a:off x="4607317" y="1888385"/>
            <a:ext cx="787395" cy="523220"/>
          </a:xfrm>
          <a:prstGeom prst="rect">
            <a:avLst/>
          </a:prstGeom>
          <a:noFill/>
          <a:ln>
            <a:solidFill>
              <a:schemeClr val="tx1"/>
            </a:solidFill>
          </a:ln>
        </p:spPr>
        <p:txBody>
          <a:bodyPr wrap="none" rtlCol="0">
            <a:spAutoFit/>
          </a:bodyPr>
          <a:lstStyle/>
          <a:p>
            <a:pPr algn="ctr"/>
            <a:r>
              <a:rPr lang="en-GB" sz="2800" dirty="0"/>
              <a:t>Asia</a:t>
            </a:r>
          </a:p>
        </p:txBody>
      </p:sp>
      <p:sp>
        <p:nvSpPr>
          <p:cNvPr id="15" name="TextBox 14"/>
          <p:cNvSpPr txBox="1"/>
          <p:nvPr/>
        </p:nvSpPr>
        <p:spPr>
          <a:xfrm>
            <a:off x="741153" y="1888386"/>
            <a:ext cx="2323328" cy="523220"/>
          </a:xfrm>
          <a:prstGeom prst="rect">
            <a:avLst/>
          </a:prstGeom>
          <a:noFill/>
          <a:ln>
            <a:solidFill>
              <a:schemeClr val="tx1"/>
            </a:solidFill>
          </a:ln>
        </p:spPr>
        <p:txBody>
          <a:bodyPr wrap="none" rtlCol="0">
            <a:spAutoFit/>
          </a:bodyPr>
          <a:lstStyle/>
          <a:p>
            <a:pPr algn="ctr"/>
            <a:r>
              <a:rPr lang="en-GB" sz="2800" dirty="0"/>
              <a:t>North America</a:t>
            </a:r>
          </a:p>
        </p:txBody>
      </p:sp>
      <p:sp>
        <p:nvSpPr>
          <p:cNvPr id="16" name="TextBox 15"/>
          <p:cNvSpPr txBox="1"/>
          <p:nvPr/>
        </p:nvSpPr>
        <p:spPr>
          <a:xfrm>
            <a:off x="741153" y="2566434"/>
            <a:ext cx="2566728" cy="954107"/>
          </a:xfrm>
          <a:prstGeom prst="rect">
            <a:avLst/>
          </a:prstGeom>
          <a:noFill/>
          <a:ln>
            <a:solidFill>
              <a:schemeClr val="tx1"/>
            </a:solidFill>
          </a:ln>
        </p:spPr>
        <p:txBody>
          <a:bodyPr wrap="none" rtlCol="0">
            <a:spAutoFit/>
          </a:bodyPr>
          <a:lstStyle/>
          <a:p>
            <a:pPr algn="ctr"/>
            <a:r>
              <a:rPr lang="en-GB" sz="2800" dirty="0"/>
              <a:t>Latin America</a:t>
            </a:r>
          </a:p>
          <a:p>
            <a:pPr algn="ctr"/>
            <a:r>
              <a:rPr lang="en-GB" sz="2800" dirty="0"/>
              <a:t>&amp; the Caribbean</a:t>
            </a:r>
          </a:p>
        </p:txBody>
      </p:sp>
    </p:spTree>
    <p:extLst>
      <p:ext uri="{BB962C8B-B14F-4D97-AF65-F5344CB8AC3E}">
        <p14:creationId xmlns:p14="http://schemas.microsoft.com/office/powerpoint/2010/main" val="334158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7843237" cy="769441"/>
          </a:xfrm>
          <a:prstGeom prst="rect">
            <a:avLst/>
          </a:prstGeom>
          <a:solidFill>
            <a:srgbClr val="A1C7F6"/>
          </a:solidFill>
          <a:ln>
            <a:solidFill>
              <a:schemeClr val="tx1"/>
            </a:solidFill>
          </a:ln>
        </p:spPr>
        <p:txBody>
          <a:bodyPr wrap="none" rtlCol="0">
            <a:spAutoFit/>
          </a:bodyPr>
          <a:lstStyle/>
          <a:p>
            <a:r>
              <a:rPr lang="en-GB" sz="4400" dirty="0">
                <a:latin typeface="+mj-lt"/>
              </a:rPr>
              <a:t>RDA Steering Committee - Europe</a:t>
            </a:r>
          </a:p>
        </p:txBody>
      </p:sp>
      <p:sp>
        <p:nvSpPr>
          <p:cNvPr id="3" name="TextBox 2"/>
          <p:cNvSpPr txBox="1"/>
          <p:nvPr/>
        </p:nvSpPr>
        <p:spPr>
          <a:xfrm>
            <a:off x="7118689" y="4092356"/>
            <a:ext cx="1224053"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Europe</a:t>
            </a:r>
          </a:p>
        </p:txBody>
      </p:sp>
      <p:sp>
        <p:nvSpPr>
          <p:cNvPr id="4" name="TextBox 3"/>
          <p:cNvSpPr txBox="1"/>
          <p:nvPr/>
        </p:nvSpPr>
        <p:spPr>
          <a:xfrm>
            <a:off x="777309" y="2437025"/>
            <a:ext cx="891591"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CILIP</a:t>
            </a:r>
          </a:p>
        </p:txBody>
      </p:sp>
      <p:sp>
        <p:nvSpPr>
          <p:cNvPr id="5" name="TextBox 4"/>
          <p:cNvSpPr txBox="1"/>
          <p:nvPr/>
        </p:nvSpPr>
        <p:spPr>
          <a:xfrm>
            <a:off x="777309" y="3202073"/>
            <a:ext cx="2200411"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British Library</a:t>
            </a:r>
          </a:p>
        </p:txBody>
      </p:sp>
      <p:sp>
        <p:nvSpPr>
          <p:cNvPr id="6" name="TextBox 5"/>
          <p:cNvSpPr txBox="1"/>
          <p:nvPr/>
        </p:nvSpPr>
        <p:spPr>
          <a:xfrm>
            <a:off x="777309" y="4092356"/>
            <a:ext cx="4333110"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Deutsche </a:t>
            </a:r>
            <a:r>
              <a:rPr lang="en-GB" sz="2800" dirty="0" err="1"/>
              <a:t>Nationalbibliothek</a:t>
            </a:r>
            <a:endParaRPr lang="en-GB" sz="2800" dirty="0"/>
          </a:p>
        </p:txBody>
      </p:sp>
      <p:sp>
        <p:nvSpPr>
          <p:cNvPr id="7" name="TextBox 6"/>
          <p:cNvSpPr txBox="1"/>
          <p:nvPr/>
        </p:nvSpPr>
        <p:spPr>
          <a:xfrm>
            <a:off x="4284650" y="3202073"/>
            <a:ext cx="601448"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UK</a:t>
            </a:r>
          </a:p>
        </p:txBody>
      </p:sp>
      <p:sp>
        <p:nvSpPr>
          <p:cNvPr id="8" name="Bent-Up Arrow 7"/>
          <p:cNvSpPr/>
          <p:nvPr/>
        </p:nvSpPr>
        <p:spPr>
          <a:xfrm flipV="1">
            <a:off x="1668901" y="2633472"/>
            <a:ext cx="3058547" cy="56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977721" y="3312514"/>
            <a:ext cx="1306930" cy="326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Bent-Up Arrow 9"/>
          <p:cNvSpPr/>
          <p:nvPr/>
        </p:nvSpPr>
        <p:spPr>
          <a:xfrm flipV="1">
            <a:off x="4886098" y="3383276"/>
            <a:ext cx="2977742" cy="709075"/>
          </a:xfrm>
          <a:prstGeom prst="bentUpArrow">
            <a:avLst>
              <a:gd name="adj1" fmla="val 25000"/>
              <a:gd name="adj2" fmla="val 1726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110420" y="4170436"/>
            <a:ext cx="2008270" cy="367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56200" y="1474375"/>
            <a:ext cx="1458348" cy="830997"/>
          </a:xfrm>
          <a:prstGeom prst="rect">
            <a:avLst/>
          </a:prstGeom>
          <a:noFill/>
        </p:spPr>
        <p:txBody>
          <a:bodyPr wrap="none" rtlCol="0">
            <a:spAutoFit/>
          </a:bodyPr>
          <a:lstStyle/>
          <a:p>
            <a:pPr algn="ctr"/>
            <a:r>
              <a:rPr lang="en-GB" sz="2400" dirty="0"/>
              <a:t>JSC 2015</a:t>
            </a:r>
          </a:p>
          <a:p>
            <a:pPr algn="ctr"/>
            <a:r>
              <a:rPr lang="en-GB" sz="2400" dirty="0"/>
              <a:t>Edinburgh</a:t>
            </a:r>
          </a:p>
        </p:txBody>
      </p:sp>
      <p:sp>
        <p:nvSpPr>
          <p:cNvPr id="13" name="TextBox 12"/>
          <p:cNvSpPr txBox="1"/>
          <p:nvPr/>
        </p:nvSpPr>
        <p:spPr>
          <a:xfrm>
            <a:off x="7059314" y="1474375"/>
            <a:ext cx="1342803" cy="830997"/>
          </a:xfrm>
          <a:prstGeom prst="rect">
            <a:avLst/>
          </a:prstGeom>
          <a:noFill/>
        </p:spPr>
        <p:txBody>
          <a:bodyPr wrap="none" rtlCol="0">
            <a:spAutoFit/>
          </a:bodyPr>
          <a:lstStyle/>
          <a:p>
            <a:pPr algn="ctr"/>
            <a:r>
              <a:rPr lang="en-GB" sz="2400" dirty="0"/>
              <a:t>RSC 2016</a:t>
            </a:r>
          </a:p>
          <a:p>
            <a:pPr algn="ctr"/>
            <a:r>
              <a:rPr lang="en-GB" sz="2400" dirty="0"/>
              <a:t>Frankfurt</a:t>
            </a:r>
          </a:p>
        </p:txBody>
      </p:sp>
    </p:spTree>
    <p:extLst>
      <p:ext uri="{BB962C8B-B14F-4D97-AF65-F5344CB8AC3E}">
        <p14:creationId xmlns:p14="http://schemas.microsoft.com/office/powerpoint/2010/main" val="12147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p:bldP spid="13" grpId="0"/>
    </p:bldLst>
  </p:timing>
</p:sld>
</file>

<file path=ppt/theme/theme1.xml><?xml version="1.0" encoding="utf-8"?>
<a:theme xmlns:a="http://schemas.openxmlformats.org/drawingml/2006/main" name="RDABig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ABigLogo" id="{75E69B61-E473-4FEA-9534-B0247DD63724}" vid="{A1F5EDC9-71C7-49B6-9A1E-916479D35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RDABigLogo</Template>
  <TotalTime>983</TotalTime>
  <Words>1295</Words>
  <Application>Microsoft Office PowerPoint</Application>
  <PresentationFormat>On-screen Show (4:3)</PresentationFormat>
  <Paragraphs>297</Paragraphs>
  <Slides>29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RDABigLogo</vt:lpstr>
      <vt:lpstr>RSC Strategy and RDA Internationalization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RSC Strategy and RDA Internationalization</dc:title>
  <dc:creator>Gordon Dunsire</dc:creator>
  <cp:lastModifiedBy>Gordon Dunsire</cp:lastModifiedBy>
  <cp:revision>53</cp:revision>
  <dcterms:created xsi:type="dcterms:W3CDTF">2016-04-05T11:01:27Z</dcterms:created>
  <dcterms:modified xsi:type="dcterms:W3CDTF">2016-05-12T08:12:36Z</dcterms:modified>
</cp:coreProperties>
</file>