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1"/>
  </p:notesMasterIdLst>
  <p:sldIdLst>
    <p:sldId id="256" r:id="rId2"/>
    <p:sldId id="262" r:id="rId3"/>
    <p:sldId id="257" r:id="rId4"/>
    <p:sldId id="275" r:id="rId5"/>
    <p:sldId id="265" r:id="rId6"/>
    <p:sldId id="267" r:id="rId7"/>
    <p:sldId id="276" r:id="rId8"/>
    <p:sldId id="273" r:id="rId9"/>
    <p:sldId id="263" r:id="rId10"/>
    <p:sldId id="264" r:id="rId11"/>
    <p:sldId id="266" r:id="rId12"/>
    <p:sldId id="268" r:id="rId13"/>
    <p:sldId id="269" r:id="rId14"/>
    <p:sldId id="277" r:id="rId15"/>
    <p:sldId id="270" r:id="rId16"/>
    <p:sldId id="278" r:id="rId17"/>
    <p:sldId id="271" r:id="rId18"/>
    <p:sldId id="272" r:id="rId19"/>
    <p:sldId id="274" r:id="rId20"/>
  </p:sldIdLst>
  <p:sldSz cx="13055600" cy="9791700"/>
  <p:notesSz cx="17475200" cy="9791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" y="75"/>
      </p:cViewPr>
      <p:guideLst>
        <p:guide orient="horz" pos="2880"/>
        <p:guide pos="16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572375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9898063" y="0"/>
            <a:ext cx="7572375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534150" y="1223963"/>
            <a:ext cx="4406900" cy="3305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747838" y="4711700"/>
            <a:ext cx="13979525" cy="385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01163"/>
            <a:ext cx="7572375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9898063" y="9301163"/>
            <a:ext cx="7572375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747838" y="4711700"/>
            <a:ext cx="13979525" cy="38560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34150" y="1223963"/>
            <a:ext cx="4406900" cy="3305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1747838" y="4711700"/>
            <a:ext cx="13979525" cy="38560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34150" y="1223963"/>
            <a:ext cx="4406900" cy="3305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416969" y="0"/>
            <a:ext cx="6638630" cy="473842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0" y="1"/>
            <a:ext cx="13055600" cy="744705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48808" y="4057651"/>
            <a:ext cx="12106792" cy="190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0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7811" y="520700"/>
            <a:ext cx="72239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92" b="0" i="0" u="none" strike="noStrike" cap="none">
                <a:solidFill>
                  <a:srgbClr val="2031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9165487" y="0"/>
            <a:ext cx="3890113" cy="48485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97810" y="2762250"/>
            <a:ext cx="10070412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3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4714931" cy="587658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0" y="793752"/>
            <a:ext cx="5058096" cy="914400"/>
          </a:xfrm>
          <a:custGeom>
            <a:avLst/>
            <a:gdLst/>
            <a:ahLst/>
            <a:cxnLst/>
            <a:rect l="l" t="t" r="r" b="b"/>
            <a:pathLst>
              <a:path w="6770370" h="914400" extrusionOk="0">
                <a:moveTo>
                  <a:pt x="6769963" y="0"/>
                </a:moveTo>
                <a:lnTo>
                  <a:pt x="0" y="0"/>
                </a:lnTo>
                <a:lnTo>
                  <a:pt x="0" y="914400"/>
                </a:lnTo>
                <a:lnTo>
                  <a:pt x="5803036" y="914400"/>
                </a:lnTo>
                <a:lnTo>
                  <a:pt x="6769963" y="0"/>
                </a:lnTo>
                <a:close/>
              </a:path>
            </a:pathLst>
          </a:custGeom>
          <a:solidFill>
            <a:srgbClr val="20318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-929832" y="781051"/>
            <a:ext cx="5294349" cy="64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8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9165487" y="0"/>
            <a:ext cx="3890113" cy="48485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8405156" y="793752"/>
            <a:ext cx="4650583" cy="914400"/>
          </a:xfrm>
          <a:custGeom>
            <a:avLst/>
            <a:gdLst/>
            <a:ahLst/>
            <a:cxnLst/>
            <a:rect l="l" t="t" r="r" b="b"/>
            <a:pathLst>
              <a:path w="6224905" h="914400" extrusionOk="0">
                <a:moveTo>
                  <a:pt x="6224727" y="0"/>
                </a:moveTo>
                <a:lnTo>
                  <a:pt x="0" y="0"/>
                </a:lnTo>
                <a:lnTo>
                  <a:pt x="966927" y="914400"/>
                </a:lnTo>
                <a:lnTo>
                  <a:pt x="6224727" y="914400"/>
                </a:lnTo>
                <a:lnTo>
                  <a:pt x="6224727" y="0"/>
                </a:lnTo>
                <a:close/>
              </a:path>
            </a:pathLst>
          </a:custGeom>
          <a:solidFill>
            <a:srgbClr val="20318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9089582" y="781051"/>
            <a:ext cx="5294349" cy="64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8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990731" y="4057650"/>
            <a:ext cx="8064869" cy="68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83" b="0" i="0" u="none" strike="noStrike" cap="none">
                <a:solidFill>
                  <a:srgbClr val="2031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0" y="1009650"/>
            <a:ext cx="7688230" cy="7581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0" y="5556250"/>
            <a:ext cx="1869152" cy="3035300"/>
          </a:xfrm>
          <a:custGeom>
            <a:avLst/>
            <a:gdLst/>
            <a:ahLst/>
            <a:cxnLst/>
            <a:rect l="l" t="t" r="r" b="b"/>
            <a:pathLst>
              <a:path w="2501900" h="3035300" extrusionOk="0">
                <a:moveTo>
                  <a:pt x="0" y="0"/>
                </a:moveTo>
                <a:lnTo>
                  <a:pt x="0" y="3035300"/>
                </a:lnTo>
                <a:lnTo>
                  <a:pt x="2501455" y="3035300"/>
                </a:lnTo>
                <a:lnTo>
                  <a:pt x="0" y="0"/>
                </a:lnTo>
                <a:close/>
              </a:path>
            </a:pathLst>
          </a:custGeom>
          <a:solidFill>
            <a:srgbClr val="20318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0" y="342900"/>
            <a:ext cx="13055600" cy="914400"/>
          </a:xfrm>
          <a:custGeom>
            <a:avLst/>
            <a:gdLst/>
            <a:ahLst/>
            <a:cxnLst/>
            <a:rect l="l" t="t" r="r" b="b"/>
            <a:pathLst>
              <a:path w="17475200" h="914400" extrusionOk="0">
                <a:moveTo>
                  <a:pt x="0" y="914400"/>
                </a:moveTo>
                <a:lnTo>
                  <a:pt x="17475200" y="914400"/>
                </a:lnTo>
                <a:lnTo>
                  <a:pt x="174752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20318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00705" y="578764"/>
            <a:ext cx="12254189" cy="3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9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6416969" y="0"/>
            <a:ext cx="6638630" cy="473842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97811" y="520700"/>
            <a:ext cx="72239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92" b="0" i="0" u="none" strike="noStrike" cap="none">
                <a:solidFill>
                  <a:srgbClr val="2031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917972" y="2914650"/>
            <a:ext cx="9165487" cy="377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44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8769355"/>
            <a:ext cx="9393201" cy="184150"/>
          </a:xfrm>
          <a:custGeom>
            <a:avLst/>
            <a:gdLst/>
            <a:ahLst/>
            <a:cxnLst/>
            <a:rect l="l" t="t" r="r" b="b"/>
            <a:pathLst>
              <a:path w="12573000" h="184150" extrusionOk="0">
                <a:moveTo>
                  <a:pt x="12573000" y="0"/>
                </a:moveTo>
                <a:lnTo>
                  <a:pt x="0" y="0"/>
                </a:lnTo>
                <a:lnTo>
                  <a:pt x="0" y="184149"/>
                </a:lnTo>
                <a:lnTo>
                  <a:pt x="12393663" y="184149"/>
                </a:lnTo>
                <a:lnTo>
                  <a:pt x="12573000" y="0"/>
                </a:lnTo>
                <a:close/>
              </a:path>
            </a:pathLst>
          </a:custGeom>
          <a:solidFill>
            <a:srgbClr val="20318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9421666" y="8769355"/>
            <a:ext cx="3633935" cy="184150"/>
          </a:xfrm>
          <a:custGeom>
            <a:avLst/>
            <a:gdLst/>
            <a:ahLst/>
            <a:cxnLst/>
            <a:rect l="l" t="t" r="r" b="b"/>
            <a:pathLst>
              <a:path w="4864100" h="184150" extrusionOk="0">
                <a:moveTo>
                  <a:pt x="4864100" y="0"/>
                </a:moveTo>
                <a:lnTo>
                  <a:pt x="165100" y="0"/>
                </a:lnTo>
                <a:lnTo>
                  <a:pt x="0" y="184149"/>
                </a:lnTo>
                <a:lnTo>
                  <a:pt x="4864100" y="184149"/>
                </a:lnTo>
                <a:lnTo>
                  <a:pt x="4864100" y="0"/>
                </a:lnTo>
                <a:close/>
              </a:path>
            </a:pathLst>
          </a:custGeom>
          <a:solidFill>
            <a:srgbClr val="1D8B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341571" y="8769350"/>
            <a:ext cx="474404" cy="768350"/>
          </a:xfrm>
          <a:custGeom>
            <a:avLst/>
            <a:gdLst/>
            <a:ahLst/>
            <a:cxnLst/>
            <a:rect l="l" t="t" r="r" b="b"/>
            <a:pathLst>
              <a:path w="635000" h="768350" extrusionOk="0">
                <a:moveTo>
                  <a:pt x="0" y="768350"/>
                </a:moveTo>
                <a:lnTo>
                  <a:pt x="635000" y="768350"/>
                </a:lnTo>
                <a:lnTo>
                  <a:pt x="635000" y="0"/>
                </a:lnTo>
                <a:lnTo>
                  <a:pt x="0" y="0"/>
                </a:lnTo>
                <a:lnTo>
                  <a:pt x="0" y="768350"/>
                </a:lnTo>
                <a:close/>
              </a:path>
            </a:pathLst>
          </a:custGeom>
          <a:solidFill>
            <a:srgbClr val="20318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44">
                <a:solidFill>
                  <a:srgbClr val="2031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948808" y="9010651"/>
            <a:ext cx="3673992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300" tIns="34150" rIns="68300" bIns="34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4" b="0" u="none" dirty="0">
                <a:solidFill>
                  <a:srgbClr val="203189"/>
                </a:solidFill>
                <a:latin typeface="Calibri"/>
                <a:ea typeface="Calibri"/>
                <a:cs typeface="Calibri"/>
                <a:sym typeface="Calibri"/>
              </a:rPr>
              <a:t>New version of RDA, IFLA 2019</a:t>
            </a:r>
            <a:endParaRPr dirty="0"/>
          </a:p>
        </p:txBody>
      </p:sp>
      <p:sp>
        <p:nvSpPr>
          <p:cNvPr id="16" name="Google Shape;16;p1"/>
          <p:cNvSpPr/>
          <p:nvPr/>
        </p:nvSpPr>
        <p:spPr>
          <a:xfrm>
            <a:off x="10272369" y="7784375"/>
            <a:ext cx="2427631" cy="92783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January 24, 2019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1117600" y="1238250"/>
            <a:ext cx="108204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8800" dirty="0">
                <a:solidFill>
                  <a:schemeClr val="bg2"/>
                </a:solidFill>
              </a:rPr>
              <a:t>The new version of RDA: structure, key concepts and content</a:t>
            </a:r>
            <a:endParaRPr sz="88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1783080" y="5962650"/>
            <a:ext cx="9489440" cy="196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Gordon Dunsire, RDA Technical Team Liaison Officer</a:t>
            </a:r>
            <a:endParaRPr dirty="0"/>
          </a:p>
          <a:p>
            <a:pPr lvl="0" algn="ctr"/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Presented at </a:t>
            </a: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IFLA Satellite meeting on RDA, Aristotle University of Thessaloniki, 21 August, 2019</a:t>
            </a:r>
            <a:endParaRPr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802991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Appellations and recording methods</a:t>
            </a:r>
            <a:endParaRPr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323FD-1063-4275-A3BA-E1FE60791D68}"/>
              </a:ext>
            </a:extLst>
          </p:cNvPr>
          <p:cNvSpPr txBox="1"/>
          <p:nvPr/>
        </p:nvSpPr>
        <p:spPr>
          <a:xfrm>
            <a:off x="341572" y="2669007"/>
            <a:ext cx="110685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</a:t>
            </a:r>
            <a:r>
              <a:rPr lang="en-US" sz="4000" u="sng" dirty="0"/>
              <a:t>string</a:t>
            </a:r>
            <a:r>
              <a:rPr lang="en-US" sz="4000" dirty="0"/>
              <a:t> value of a relationship element must be an appellation of the related entity</a:t>
            </a:r>
          </a:p>
          <a:p>
            <a:pPr marL="914400"/>
            <a:r>
              <a:rPr lang="en-US" sz="4000" dirty="0"/>
              <a:t>Related person of work: “Gordon Dunsire”</a:t>
            </a:r>
          </a:p>
          <a:p>
            <a:pPr marL="6456363"/>
            <a:r>
              <a:rPr lang="en-US" sz="4000" dirty="0"/>
              <a:t>“Dunsire, Gordon”</a:t>
            </a:r>
          </a:p>
          <a:p>
            <a:pPr marL="6456363"/>
            <a:r>
              <a:rPr lang="en-US" sz="4000" dirty="0"/>
              <a:t>“nb2001072552”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0E3280-F550-4A2C-BD45-EC735A2E1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07246"/>
              </p:ext>
            </p:extLst>
          </p:nvPr>
        </p:nvGraphicFramePr>
        <p:xfrm>
          <a:off x="237998" y="6078257"/>
          <a:ext cx="1257960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4408">
                  <a:extLst>
                    <a:ext uri="{9D8B030D-6E8A-4147-A177-3AD203B41FA5}">
                      <a16:colId xmlns:a16="http://schemas.microsoft.com/office/drawing/2014/main" val="1202073119"/>
                    </a:ext>
                  </a:extLst>
                </a:gridCol>
                <a:gridCol w="3481179">
                  <a:extLst>
                    <a:ext uri="{9D8B030D-6E8A-4147-A177-3AD203B41FA5}">
                      <a16:colId xmlns:a16="http://schemas.microsoft.com/office/drawing/2014/main" val="2800385459"/>
                    </a:ext>
                  </a:extLst>
                </a:gridCol>
                <a:gridCol w="4594016">
                  <a:extLst>
                    <a:ext uri="{9D8B030D-6E8A-4147-A177-3AD203B41FA5}">
                      <a16:colId xmlns:a16="http://schemas.microsoft.com/office/drawing/2014/main" val="2435186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Appellation element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Value string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Recording method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580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Name of person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“Gordon Dunsire”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Unstructured description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Access point for person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“Dunsire, Gordon”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Structured description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23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Identifier for person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“nb2001072552”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Identifier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23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29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552103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Data provenance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37E0-8D47-45FE-B3F0-BBB6D1832A03}"/>
              </a:ext>
            </a:extLst>
          </p:cNvPr>
          <p:cNvSpPr txBox="1"/>
          <p:nvPr/>
        </p:nvSpPr>
        <p:spPr>
          <a:xfrm>
            <a:off x="431800" y="1615989"/>
            <a:ext cx="9065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Metadata about metadata</a:t>
            </a:r>
          </a:p>
          <a:p>
            <a:pPr marL="914400"/>
            <a:r>
              <a:rPr lang="en-US" sz="4000" dirty="0"/>
              <a:t>Who created the metadata?</a:t>
            </a:r>
          </a:p>
          <a:p>
            <a:pPr marL="914400"/>
            <a:r>
              <a:rPr lang="en-US" sz="4000" dirty="0"/>
              <a:t>When? Using what standards?</a:t>
            </a:r>
            <a:r>
              <a:rPr lang="en-GB" sz="4000" dirty="0"/>
              <a:t> etc.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B4AA2-DE21-4BE3-80D5-39308E9D4B48}"/>
              </a:ext>
            </a:extLst>
          </p:cNvPr>
          <p:cNvSpPr txBox="1"/>
          <p:nvPr/>
        </p:nvSpPr>
        <p:spPr>
          <a:xfrm>
            <a:off x="431799" y="3788949"/>
            <a:ext cx="11940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RDA treats a metadata description set (one or more statements) as a </a:t>
            </a:r>
            <a:r>
              <a:rPr lang="en-US" sz="4000" i="1" dirty="0"/>
              <a:t>Work</a:t>
            </a:r>
          </a:p>
          <a:p>
            <a:pPr marL="914400"/>
            <a:r>
              <a:rPr lang="en-US" sz="4000" dirty="0"/>
              <a:t>The work is described using RDA</a:t>
            </a:r>
            <a:endParaRPr lang="en-GB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3666A-7F1A-4BF7-8F7D-DD1214B05FA3}"/>
              </a:ext>
            </a:extLst>
          </p:cNvPr>
          <p:cNvSpPr txBox="1"/>
          <p:nvPr/>
        </p:nvSpPr>
        <p:spPr>
          <a:xfrm>
            <a:off x="431800" y="5961910"/>
            <a:ext cx="11525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Provenance is </a:t>
            </a:r>
            <a:r>
              <a:rPr lang="en-US" sz="4000" u="sng" dirty="0"/>
              <a:t>optional</a:t>
            </a:r>
          </a:p>
          <a:p>
            <a:pPr marL="914400"/>
            <a:r>
              <a:rPr lang="en-US" sz="4000" dirty="0"/>
              <a:t>But is essential in the context of ‘fake news’</a:t>
            </a:r>
          </a:p>
          <a:p>
            <a:pPr marL="1828800"/>
            <a:r>
              <a:rPr lang="en-US" sz="4000" dirty="0"/>
              <a:t>Fake metadata </a:t>
            </a:r>
            <a:r>
              <a:rPr lang="en-US" sz="4000" dirty="0">
                <a:sym typeface="Wingdings" panose="05000000000000000000" pitchFamily="2" charset="2"/>
              </a:rPr>
              <a:t>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1216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34002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Options …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37E0-8D47-45FE-B3F0-BBB6D1832A03}"/>
              </a:ext>
            </a:extLst>
          </p:cNvPr>
          <p:cNvSpPr txBox="1"/>
          <p:nvPr/>
        </p:nvSpPr>
        <p:spPr>
          <a:xfrm>
            <a:off x="431800" y="1719898"/>
            <a:ext cx="906530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RDA does not assume that all, or most, Toolkit users will make the same choices</a:t>
            </a:r>
          </a:p>
          <a:p>
            <a:pPr marL="914400"/>
            <a:r>
              <a:rPr lang="en-US" sz="4000" dirty="0"/>
              <a:t>What entity to use in a hierarchy? What element to use? What relationship element to use in a hierarchy?</a:t>
            </a:r>
          </a:p>
          <a:p>
            <a:pPr marL="914400"/>
            <a:r>
              <a:rPr lang="en-US" sz="4000" dirty="0"/>
              <a:t>Record the first value, any value, or all values?</a:t>
            </a:r>
          </a:p>
          <a:p>
            <a:pPr marL="914400"/>
            <a:r>
              <a:rPr lang="en-US" sz="40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24783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259074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Choices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37E0-8D47-45FE-B3F0-BBB6D1832A03}"/>
              </a:ext>
            </a:extLst>
          </p:cNvPr>
          <p:cNvSpPr txBox="1"/>
          <p:nvPr/>
        </p:nvSpPr>
        <p:spPr>
          <a:xfrm>
            <a:off x="431800" y="1976207"/>
            <a:ext cx="10450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Optional instructions are explicitly presented, often associated with conditions that provide a context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A7BC0-91BD-4C87-A68C-DD88F0AAA532}"/>
              </a:ext>
            </a:extLst>
          </p:cNvPr>
          <p:cNvSpPr txBox="1"/>
          <p:nvPr/>
        </p:nvSpPr>
        <p:spPr>
          <a:xfrm>
            <a:off x="431800" y="4216344"/>
            <a:ext cx="11600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Guidance and instructions indicate that entity and element hierarchies and appropriate recording methods provide choices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D7AA7-374A-4602-80A7-2CD68947555B}"/>
              </a:ext>
            </a:extLst>
          </p:cNvPr>
          <p:cNvSpPr txBox="1"/>
          <p:nvPr/>
        </p:nvSpPr>
        <p:spPr>
          <a:xfrm>
            <a:off x="431800" y="6456481"/>
            <a:ext cx="11600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All levels of choice have active links and citation numbers </a:t>
            </a:r>
          </a:p>
        </p:txBody>
      </p:sp>
    </p:spTree>
    <p:extLst>
      <p:ext uri="{BB962C8B-B14F-4D97-AF65-F5344CB8AC3E}">
        <p14:creationId xmlns:p14="http://schemas.microsoft.com/office/powerpoint/2010/main" val="312029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600A8-BADC-46DC-914F-836C7A8639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175D4-6A3F-4EA0-92C5-E5CBFCBE2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9" y="253422"/>
            <a:ext cx="11984182" cy="7053597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970E0-C97F-445E-858C-C36C993E7592}"/>
              </a:ext>
            </a:extLst>
          </p:cNvPr>
          <p:cNvSpPr txBox="1"/>
          <p:nvPr/>
        </p:nvSpPr>
        <p:spPr>
          <a:xfrm>
            <a:off x="1768763" y="7667238"/>
            <a:ext cx="7457491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Boilerplate: consistent phrasing </a:t>
            </a:r>
          </a:p>
        </p:txBody>
      </p:sp>
    </p:spTree>
    <p:extLst>
      <p:ext uri="{BB962C8B-B14F-4D97-AF65-F5344CB8AC3E}">
        <p14:creationId xmlns:p14="http://schemas.microsoft.com/office/powerpoint/2010/main" val="389460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386032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Restrictions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37E0-8D47-45FE-B3F0-BBB6D1832A03}"/>
              </a:ext>
            </a:extLst>
          </p:cNvPr>
          <p:cNvSpPr txBox="1"/>
          <p:nvPr/>
        </p:nvSpPr>
        <p:spPr>
          <a:xfrm>
            <a:off x="431800" y="3003024"/>
            <a:ext cx="104509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Well-formed</a:t>
            </a:r>
            <a:r>
              <a:rPr lang="en-US" sz="4000" dirty="0"/>
              <a:t> RDA metadata must conform to the semantics of the LRM and RDA</a:t>
            </a:r>
          </a:p>
          <a:p>
            <a:pPr marL="914400"/>
            <a:r>
              <a:rPr lang="en-US" sz="4000" u="sng" dirty="0"/>
              <a:t>Coherent</a:t>
            </a:r>
            <a:r>
              <a:rPr lang="en-US" sz="4000" dirty="0"/>
              <a:t> description: FRBR “primary” elements and cardinality</a:t>
            </a:r>
          </a:p>
          <a:p>
            <a:pPr marL="914400"/>
            <a:r>
              <a:rPr lang="en-US" sz="4000" u="sng" dirty="0"/>
              <a:t>Minimum</a:t>
            </a:r>
            <a:r>
              <a:rPr lang="en-US" sz="4000" dirty="0"/>
              <a:t> description: At least one appellation element</a:t>
            </a:r>
          </a:p>
        </p:txBody>
      </p:sp>
    </p:spTree>
    <p:extLst>
      <p:ext uri="{BB962C8B-B14F-4D97-AF65-F5344CB8AC3E}">
        <p14:creationId xmlns:p14="http://schemas.microsoft.com/office/powerpoint/2010/main" val="162316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1251A4-76F5-45D5-8C4C-3CBDC9D170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AF951-655E-4B01-A984-B049DA82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2" y="464127"/>
            <a:ext cx="9266097" cy="758879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0126D-F844-44AC-AA46-0B169878C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22" y="2172524"/>
            <a:ext cx="8758006" cy="749712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97697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3902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Consistency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D3D63-0206-427B-8EC4-951E8DC7E157}"/>
              </a:ext>
            </a:extLst>
          </p:cNvPr>
          <p:cNvSpPr txBox="1"/>
          <p:nvPr/>
        </p:nvSpPr>
        <p:spPr>
          <a:xfrm>
            <a:off x="431798" y="2341305"/>
            <a:ext cx="104509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Semantic conformance allows RDA metadata to interoperate at ‘lowest common denominator” </a:t>
            </a:r>
            <a:r>
              <a:rPr lang="en-US" sz="4000" u="sng" dirty="0"/>
              <a:t>global</a:t>
            </a:r>
            <a:r>
              <a:rPr lang="en-US" sz="4000" dirty="0"/>
              <a:t> level</a:t>
            </a:r>
          </a:p>
          <a:p>
            <a:pPr marL="914400"/>
            <a:r>
              <a:rPr lang="en-US" sz="4000" dirty="0"/>
              <a:t>Via entity and element hierarchies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9A23D-D985-4893-9EBE-F379DE36BED9}"/>
              </a:ext>
            </a:extLst>
          </p:cNvPr>
          <p:cNvSpPr txBox="1"/>
          <p:nvPr/>
        </p:nvSpPr>
        <p:spPr>
          <a:xfrm>
            <a:off x="431798" y="5436134"/>
            <a:ext cx="10450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Interoperability of metadata values requires conformance with </a:t>
            </a:r>
            <a:r>
              <a:rPr lang="en-US" sz="4000" u="sng" dirty="0"/>
              <a:t>local</a:t>
            </a:r>
            <a:r>
              <a:rPr lang="en-US" sz="4000" dirty="0"/>
              <a:t> choices for strings</a:t>
            </a:r>
          </a:p>
          <a:p>
            <a:pPr marL="914400"/>
            <a:r>
              <a:rPr lang="en-US" sz="4000" dirty="0"/>
              <a:t>Via “authority” processes</a:t>
            </a:r>
          </a:p>
        </p:txBody>
      </p:sp>
    </p:spTree>
    <p:extLst>
      <p:ext uri="{BB962C8B-B14F-4D97-AF65-F5344CB8AC3E}">
        <p14:creationId xmlns:p14="http://schemas.microsoft.com/office/powerpoint/2010/main" val="389021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372887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D3D63-0206-427B-8EC4-951E8DC7E157}"/>
              </a:ext>
            </a:extLst>
          </p:cNvPr>
          <p:cNvSpPr txBox="1"/>
          <p:nvPr/>
        </p:nvSpPr>
        <p:spPr>
          <a:xfrm>
            <a:off x="431798" y="2341305"/>
            <a:ext cx="104509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new RDA Toolkit is ready for:</a:t>
            </a:r>
          </a:p>
          <a:p>
            <a:pPr marL="914400"/>
            <a:r>
              <a:rPr lang="en-US" sz="4000" dirty="0"/>
              <a:t>The cloud of metadata processing</a:t>
            </a:r>
          </a:p>
          <a:p>
            <a:pPr marL="914400"/>
            <a:r>
              <a:rPr lang="en-US" sz="4000" dirty="0"/>
              <a:t>Smart metadata</a:t>
            </a:r>
          </a:p>
          <a:p>
            <a:pPr marL="914400"/>
            <a:r>
              <a:rPr lang="en-US" sz="4000" dirty="0"/>
              <a:t>Slightly dumber metadata</a:t>
            </a:r>
          </a:p>
          <a:p>
            <a:pPr marL="914400"/>
            <a:r>
              <a:rPr lang="en-US" sz="4000" dirty="0"/>
              <a:t>Multilingual metadata</a:t>
            </a:r>
          </a:p>
          <a:p>
            <a:pPr marL="914400"/>
            <a:r>
              <a:rPr lang="en-US" sz="4000" dirty="0"/>
              <a:t>Local applications in a global network</a:t>
            </a:r>
          </a:p>
          <a:p>
            <a:pPr marL="914400"/>
            <a:r>
              <a:rPr lang="en-US" sz="4000" dirty="0"/>
              <a:t>Individual, institutional, national, and international choice</a:t>
            </a:r>
          </a:p>
        </p:txBody>
      </p:sp>
    </p:spTree>
    <p:extLst>
      <p:ext uri="{BB962C8B-B14F-4D97-AF65-F5344CB8AC3E}">
        <p14:creationId xmlns:p14="http://schemas.microsoft.com/office/powerpoint/2010/main" val="165618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19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366796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D3D63-0206-427B-8EC4-951E8DC7E157}"/>
              </a:ext>
            </a:extLst>
          </p:cNvPr>
          <p:cNvSpPr txBox="1"/>
          <p:nvPr/>
        </p:nvSpPr>
        <p:spPr>
          <a:xfrm>
            <a:off x="3950852" y="2826214"/>
            <a:ext cx="4927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techo@rdatoolkit.org</a:t>
            </a:r>
          </a:p>
        </p:txBody>
      </p:sp>
    </p:spTree>
    <p:extLst>
      <p:ext uri="{BB962C8B-B14F-4D97-AF65-F5344CB8AC3E}">
        <p14:creationId xmlns:p14="http://schemas.microsoft.com/office/powerpoint/2010/main" val="321994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78982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Library Reference Model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37E0-8D47-45FE-B3F0-BBB6D1832A03}"/>
              </a:ext>
            </a:extLst>
          </p:cNvPr>
          <p:cNvSpPr txBox="1"/>
          <p:nvPr/>
        </p:nvSpPr>
        <p:spPr>
          <a:xfrm>
            <a:off x="431800" y="1615989"/>
            <a:ext cx="8768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RDA is an implementation of the LRM</a:t>
            </a:r>
          </a:p>
          <a:p>
            <a:pPr marL="914400"/>
            <a:r>
              <a:rPr lang="en-US" sz="4000" dirty="0"/>
              <a:t>RDA is an </a:t>
            </a:r>
            <a:r>
              <a:rPr lang="en-US" sz="4000" u="sng" dirty="0"/>
              <a:t>extension</a:t>
            </a:r>
            <a:r>
              <a:rPr lang="en-US" sz="4000" dirty="0"/>
              <a:t> of the LRM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2ACC1-34B7-4CAF-911B-D5E8F0D09E93}"/>
              </a:ext>
            </a:extLst>
          </p:cNvPr>
          <p:cNvSpPr txBox="1"/>
          <p:nvPr/>
        </p:nvSpPr>
        <p:spPr>
          <a:xfrm>
            <a:off x="431800" y="3250083"/>
            <a:ext cx="10886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All RDA entities and elements are equivalent or narrower sub-types of LRM entities, relationships, and attributes.</a:t>
            </a:r>
          </a:p>
          <a:p>
            <a:pPr marL="858838"/>
            <a:r>
              <a:rPr lang="en-US" sz="4000" i="1" dirty="0"/>
              <a:t>Corporate Body </a:t>
            </a:r>
            <a:r>
              <a:rPr lang="en-US" sz="4000" dirty="0"/>
              <a:t>and </a:t>
            </a:r>
            <a:r>
              <a:rPr lang="en-US" sz="4000" i="1" dirty="0"/>
              <a:t>Family</a:t>
            </a:r>
            <a:r>
              <a:rPr lang="en-US" sz="4000" dirty="0"/>
              <a:t> are sub-types of </a:t>
            </a:r>
            <a:r>
              <a:rPr lang="en-US" sz="4000" i="1" dirty="0"/>
              <a:t>Collective Agent</a:t>
            </a:r>
            <a:endParaRPr lang="en-GB" sz="4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B4AA2-DE21-4BE3-80D5-39308E9D4B48}"/>
              </a:ext>
            </a:extLst>
          </p:cNvPr>
          <p:cNvSpPr txBox="1"/>
          <p:nvPr/>
        </p:nvSpPr>
        <p:spPr>
          <a:xfrm>
            <a:off x="431800" y="6730836"/>
            <a:ext cx="11219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RDA entities are encapsulated under </a:t>
            </a:r>
            <a:r>
              <a:rPr lang="en-US" sz="4000" i="1" dirty="0"/>
              <a:t>RDA Entity</a:t>
            </a:r>
          </a:p>
          <a:p>
            <a:pPr marL="914400"/>
            <a:r>
              <a:rPr lang="en-US" sz="4000" i="1" dirty="0"/>
              <a:t>RDA Entity </a:t>
            </a:r>
            <a:r>
              <a:rPr lang="en-US" sz="4000" dirty="0"/>
              <a:t>is a sub-type of </a:t>
            </a:r>
            <a:r>
              <a:rPr lang="en-US" sz="4000" i="1" dirty="0"/>
              <a:t>LRM Res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140218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January 24, 2019</a:t>
            </a: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75" name="Google Shape;75;p11"/>
          <p:cNvSpPr txBox="1"/>
          <p:nvPr/>
        </p:nvSpPr>
        <p:spPr>
          <a:xfrm>
            <a:off x="431800" y="362857"/>
            <a:ext cx="31069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2BF7D-BA8E-42C1-A6E8-1319014AA911}"/>
              </a:ext>
            </a:extLst>
          </p:cNvPr>
          <p:cNvSpPr txBox="1"/>
          <p:nvPr/>
        </p:nvSpPr>
        <p:spPr>
          <a:xfrm>
            <a:off x="431799" y="1721359"/>
            <a:ext cx="10919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All RDA elements are treated equally</a:t>
            </a:r>
          </a:p>
          <a:p>
            <a:pPr marL="914400"/>
            <a:r>
              <a:rPr lang="en-US" sz="4000" dirty="0"/>
              <a:t>No “relationship designators’ in appendices</a:t>
            </a:r>
            <a:endParaRPr lang="en-GB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691CE-9C15-4A55-8DC2-25292E20C0B1}"/>
              </a:ext>
            </a:extLst>
          </p:cNvPr>
          <p:cNvSpPr txBox="1"/>
          <p:nvPr/>
        </p:nvSpPr>
        <p:spPr>
          <a:xfrm>
            <a:off x="431799" y="3254880"/>
            <a:ext cx="118987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Instructions for recording an entity or element are</a:t>
            </a:r>
            <a:r>
              <a:rPr lang="en-GB" sz="4000" dirty="0"/>
              <a:t> grouped under the entity or element</a:t>
            </a:r>
          </a:p>
          <a:p>
            <a:pPr marL="914400"/>
            <a:r>
              <a:rPr lang="en-GB" sz="4000" dirty="0"/>
              <a:t>Each has its own “page”</a:t>
            </a:r>
          </a:p>
          <a:p>
            <a:pPr marL="914400"/>
            <a:r>
              <a:rPr lang="en-US" sz="4000" dirty="0"/>
              <a:t>Element pages are grouped in entity “chapters”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E47AC-B87E-435E-A59D-086F1BC43791}"/>
              </a:ext>
            </a:extLst>
          </p:cNvPr>
          <p:cNvSpPr txBox="1"/>
          <p:nvPr/>
        </p:nvSpPr>
        <p:spPr>
          <a:xfrm>
            <a:off x="431798" y="6019506"/>
            <a:ext cx="11898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General guidance on special topics is provided separately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C1C5F-4177-472C-94BB-947E98B0289B}"/>
              </a:ext>
            </a:extLst>
          </p:cNvPr>
          <p:cNvSpPr txBox="1"/>
          <p:nvPr/>
        </p:nvSpPr>
        <p:spPr>
          <a:xfrm>
            <a:off x="1408373" y="7685825"/>
            <a:ext cx="8087470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Modular structure supports context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80763-55E2-4095-8446-0147A74ED2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3FAF6-4346-469F-95DB-1ED8978D6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16" y="447386"/>
            <a:ext cx="12588168" cy="8225559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87718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627604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Recording methods</a:t>
            </a:r>
            <a:endParaRPr i="1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37E0-8D47-45FE-B3F0-BBB6D1832A03}"/>
              </a:ext>
            </a:extLst>
          </p:cNvPr>
          <p:cNvSpPr txBox="1"/>
          <p:nvPr/>
        </p:nvSpPr>
        <p:spPr>
          <a:xfrm>
            <a:off x="431799" y="1487638"/>
            <a:ext cx="6030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Four distinct kinds of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323FD-1063-4275-A3BA-E1FE60791D68}"/>
              </a:ext>
            </a:extLst>
          </p:cNvPr>
          <p:cNvSpPr txBox="1"/>
          <p:nvPr/>
        </p:nvSpPr>
        <p:spPr>
          <a:xfrm>
            <a:off x="431799" y="2343062"/>
            <a:ext cx="1151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Unstructured description: keyword indexes</a:t>
            </a:r>
          </a:p>
          <a:p>
            <a:pPr marL="914400"/>
            <a:r>
              <a:rPr lang="en-US" sz="3600" dirty="0"/>
              <a:t>Transcriptions, notes; flat-file applications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7B4B0-2F50-491E-8565-4BCE008093E0}"/>
              </a:ext>
            </a:extLst>
          </p:cNvPr>
          <p:cNvSpPr txBox="1"/>
          <p:nvPr/>
        </p:nvSpPr>
        <p:spPr>
          <a:xfrm>
            <a:off x="431799" y="5026066"/>
            <a:ext cx="11905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 Identifier: direct indexes</a:t>
            </a:r>
          </a:p>
          <a:p>
            <a:pPr marL="914400"/>
            <a:r>
              <a:rPr lang="en-US" sz="3600" dirty="0"/>
              <a:t>Local scope; relational database applications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1BDCC-0572-47FF-AC36-FD527480F726}"/>
              </a:ext>
            </a:extLst>
          </p:cNvPr>
          <p:cNvSpPr txBox="1"/>
          <p:nvPr/>
        </p:nvSpPr>
        <p:spPr>
          <a:xfrm>
            <a:off x="431799" y="3684564"/>
            <a:ext cx="11989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Structured description: browse indexes, parsing</a:t>
            </a:r>
          </a:p>
          <a:p>
            <a:pPr marL="914400"/>
            <a:r>
              <a:rPr lang="en-US" sz="3600" dirty="0"/>
              <a:t>Derived, compound values; bib/authority applications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26EB1-B2B1-44EB-9AF2-E4A9C123E365}"/>
              </a:ext>
            </a:extLst>
          </p:cNvPr>
          <p:cNvSpPr txBox="1"/>
          <p:nvPr/>
        </p:nvSpPr>
        <p:spPr>
          <a:xfrm>
            <a:off x="431799" y="6367569"/>
            <a:ext cx="11905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 IRI (URI): Semantic web</a:t>
            </a:r>
          </a:p>
          <a:p>
            <a:pPr marL="914400"/>
            <a:r>
              <a:rPr lang="en-US" sz="3600" dirty="0"/>
              <a:t>Global scope; linked open data applications</a:t>
            </a:r>
          </a:p>
        </p:txBody>
      </p:sp>
    </p:spTree>
    <p:extLst>
      <p:ext uri="{BB962C8B-B14F-4D97-AF65-F5344CB8AC3E}">
        <p14:creationId xmlns:p14="http://schemas.microsoft.com/office/powerpoint/2010/main" val="185318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429794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T</a:t>
            </a:r>
            <a:r>
              <a:rPr lang="en-GB" sz="6000" dirty="0" err="1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ranscription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37E0-8D47-45FE-B3F0-BBB6D1832A03}"/>
              </a:ext>
            </a:extLst>
          </p:cNvPr>
          <p:cNvSpPr txBox="1"/>
          <p:nvPr/>
        </p:nvSpPr>
        <p:spPr>
          <a:xfrm>
            <a:off x="431800" y="2135939"/>
            <a:ext cx="10402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Context: How a manifestation describes itself</a:t>
            </a:r>
          </a:p>
          <a:p>
            <a:pPr marL="914400"/>
            <a:r>
              <a:rPr lang="en-US" sz="4000" dirty="0"/>
              <a:t>Principle of representation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323FD-1063-4275-A3BA-E1FE60791D68}"/>
              </a:ext>
            </a:extLst>
          </p:cNvPr>
          <p:cNvSpPr txBox="1"/>
          <p:nvPr/>
        </p:nvSpPr>
        <p:spPr>
          <a:xfrm>
            <a:off x="431800" y="3714828"/>
            <a:ext cx="11511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Basic transcription is optimized for machine intermediation</a:t>
            </a:r>
          </a:p>
          <a:p>
            <a:pPr marL="914400"/>
            <a:r>
              <a:rPr lang="en-US" sz="4000" dirty="0"/>
              <a:t>Optical character recognition software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7B4B0-2F50-491E-8565-4BCE008093E0}"/>
              </a:ext>
            </a:extLst>
          </p:cNvPr>
          <p:cNvSpPr txBox="1"/>
          <p:nvPr/>
        </p:nvSpPr>
        <p:spPr>
          <a:xfrm>
            <a:off x="431800" y="5909270"/>
            <a:ext cx="11905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Normalized transcription preserves the current RDA approach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DA6E0-8C70-4B06-811F-9BDAE5807ABB}"/>
              </a:ext>
            </a:extLst>
          </p:cNvPr>
          <p:cNvSpPr txBox="1"/>
          <p:nvPr/>
        </p:nvSpPr>
        <p:spPr>
          <a:xfrm>
            <a:off x="431800" y="7488159"/>
            <a:ext cx="9284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Other transcription rules may be applied</a:t>
            </a:r>
          </a:p>
        </p:txBody>
      </p:sp>
    </p:spTree>
    <p:extLst>
      <p:ext uri="{BB962C8B-B14F-4D97-AF65-F5344CB8AC3E}">
        <p14:creationId xmlns:p14="http://schemas.microsoft.com/office/powerpoint/2010/main" val="234293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216E16-568D-4EC8-BDEB-4D72FF0986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6E64A-48F8-49B2-BA1A-15E20CD9D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69" y="221674"/>
            <a:ext cx="8237938" cy="8416636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23807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82846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Manifestation statements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37E0-8D47-45FE-B3F0-BBB6D1832A03}"/>
              </a:ext>
            </a:extLst>
          </p:cNvPr>
          <p:cNvSpPr txBox="1"/>
          <p:nvPr/>
        </p:nvSpPr>
        <p:spPr>
          <a:xfrm>
            <a:off x="431800" y="2135939"/>
            <a:ext cx="10402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LRM attribute that accommodates the principle of representation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323FD-1063-4275-A3BA-E1FE60791D68}"/>
              </a:ext>
            </a:extLst>
          </p:cNvPr>
          <p:cNvSpPr txBox="1"/>
          <p:nvPr/>
        </p:nvSpPr>
        <p:spPr>
          <a:xfrm>
            <a:off x="431800" y="3782235"/>
            <a:ext cx="11511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RDA provides a set of sub-types that have an approximate alignment with ISBD</a:t>
            </a:r>
          </a:p>
          <a:p>
            <a:pPr marL="914400"/>
            <a:r>
              <a:rPr lang="en-US" sz="4000" dirty="0"/>
              <a:t>e.g. manifestation edition statement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81B07-3878-4CD4-854D-BE79441D6234}"/>
              </a:ext>
            </a:extLst>
          </p:cNvPr>
          <p:cNvSpPr txBox="1"/>
          <p:nvPr/>
        </p:nvSpPr>
        <p:spPr>
          <a:xfrm>
            <a:off x="431800" y="6044085"/>
            <a:ext cx="11511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Unstructured description: the value is obtained by direct transcription, with or without transliteration</a:t>
            </a:r>
          </a:p>
        </p:txBody>
      </p:sp>
    </p:spTree>
    <p:extLst>
      <p:ext uri="{BB962C8B-B14F-4D97-AF65-F5344CB8AC3E}">
        <p14:creationId xmlns:p14="http://schemas.microsoft.com/office/powerpoint/2010/main" val="158535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791752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Appellations and </a:t>
            </a:r>
            <a:r>
              <a:rPr lang="en-GB" sz="6000" i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Nomen</a:t>
            </a:r>
            <a:endParaRPr i="1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37E0-8D47-45FE-B3F0-BBB6D1832A03}"/>
              </a:ext>
            </a:extLst>
          </p:cNvPr>
          <p:cNvSpPr txBox="1"/>
          <p:nvPr/>
        </p:nvSpPr>
        <p:spPr>
          <a:xfrm>
            <a:off x="431800" y="1654783"/>
            <a:ext cx="9753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Nomen</a:t>
            </a:r>
            <a:r>
              <a:rPr lang="en-US" sz="4000" dirty="0"/>
              <a:t> entity treats an appellation as a </a:t>
            </a:r>
            <a:r>
              <a:rPr lang="en-US" sz="4000" u="sng" dirty="0"/>
              <a:t>thing</a:t>
            </a:r>
            <a:r>
              <a:rPr lang="en-US" sz="4000" dirty="0"/>
              <a:t> that can be described separately</a:t>
            </a:r>
            <a:endParaRPr lang="en-GB" sz="4000" dirty="0"/>
          </a:p>
          <a:p>
            <a:pPr marL="914400"/>
            <a:r>
              <a:rPr lang="en-GB" sz="4000" dirty="0"/>
              <a:t>“Name” authority control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323FD-1063-4275-A3BA-E1FE60791D68}"/>
              </a:ext>
            </a:extLst>
          </p:cNvPr>
          <p:cNvSpPr txBox="1"/>
          <p:nvPr/>
        </p:nvSpPr>
        <p:spPr>
          <a:xfrm>
            <a:off x="431800" y="4128624"/>
            <a:ext cx="11511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 appellation is a </a:t>
            </a:r>
            <a:r>
              <a:rPr lang="en-US" sz="4000" u="sng" dirty="0"/>
              <a:t>string</a:t>
            </a:r>
            <a:r>
              <a:rPr lang="en-US" sz="4000" dirty="0"/>
              <a:t> that references an entity</a:t>
            </a:r>
          </a:p>
          <a:p>
            <a:pPr marL="914400"/>
            <a:r>
              <a:rPr lang="en-US" sz="4000" dirty="0"/>
              <a:t>Name/title, access point, identifier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7B4B0-2F50-491E-8565-4BCE008093E0}"/>
              </a:ext>
            </a:extLst>
          </p:cNvPr>
          <p:cNvSpPr txBox="1"/>
          <p:nvPr/>
        </p:nvSpPr>
        <p:spPr>
          <a:xfrm>
            <a:off x="431800" y="5986911"/>
            <a:ext cx="11905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RDA provides specific elements for appellations</a:t>
            </a:r>
          </a:p>
          <a:p>
            <a:pPr marL="914400"/>
            <a:r>
              <a:rPr lang="en-US" sz="4000" dirty="0"/>
              <a:t>e.g. title of work; access point for person; identifier for place</a:t>
            </a:r>
          </a:p>
        </p:txBody>
      </p:sp>
    </p:spTree>
    <p:extLst>
      <p:ext uri="{BB962C8B-B14F-4D97-AF65-F5344CB8AC3E}">
        <p14:creationId xmlns:p14="http://schemas.microsoft.com/office/powerpoint/2010/main" val="2970488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DA colors">
      <a:dk1>
        <a:srgbClr val="000000"/>
      </a:dk1>
      <a:lt1>
        <a:srgbClr val="FFFFFF"/>
      </a:lt1>
      <a:dk2>
        <a:srgbClr val="21328A"/>
      </a:dk2>
      <a:lt2>
        <a:srgbClr val="FECE4E"/>
      </a:lt2>
      <a:accent1>
        <a:srgbClr val="F59B2D"/>
      </a:accent1>
      <a:accent2>
        <a:srgbClr val="59B2DF"/>
      </a:accent2>
      <a:accent3>
        <a:srgbClr val="CF7609"/>
      </a:accent3>
      <a:accent4>
        <a:srgbClr val="8A4F06"/>
      </a:accent4>
      <a:accent5>
        <a:srgbClr val="BFBFBF"/>
      </a:accent5>
      <a:accent6>
        <a:srgbClr val="7F7F7F"/>
      </a:accent6>
      <a:hlink>
        <a:srgbClr val="F59B2D"/>
      </a:hlink>
      <a:folHlink>
        <a:srgbClr val="2132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723</Words>
  <Application>Microsoft Office PowerPoint</Application>
  <PresentationFormat>Custom</PresentationFormat>
  <Paragraphs>123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Dunsire</dc:creator>
  <cp:lastModifiedBy>Gordon Dunsire</cp:lastModifiedBy>
  <cp:revision>47</cp:revision>
  <dcterms:modified xsi:type="dcterms:W3CDTF">2019-08-19T10:41:31Z</dcterms:modified>
</cp:coreProperties>
</file>